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0"/>
  </p:notesMasterIdLst>
  <p:sldIdLst>
    <p:sldId id="256" r:id="rId2"/>
    <p:sldId id="257" r:id="rId3"/>
    <p:sldId id="277" r:id="rId4"/>
    <p:sldId id="278" r:id="rId5"/>
    <p:sldId id="258" r:id="rId6"/>
    <p:sldId id="259" r:id="rId7"/>
    <p:sldId id="260" r:id="rId8"/>
    <p:sldId id="261" r:id="rId9"/>
    <p:sldId id="262" r:id="rId10"/>
    <p:sldId id="263" r:id="rId11"/>
    <p:sldId id="264" r:id="rId12"/>
    <p:sldId id="265" r:id="rId13"/>
    <p:sldId id="279" r:id="rId14"/>
    <p:sldId id="266" r:id="rId15"/>
    <p:sldId id="281" r:id="rId16"/>
    <p:sldId id="282" r:id="rId17"/>
    <p:sldId id="267" r:id="rId18"/>
    <p:sldId id="283" r:id="rId19"/>
    <p:sldId id="276" r:id="rId20"/>
    <p:sldId id="269" r:id="rId21"/>
    <p:sldId id="285" r:id="rId22"/>
    <p:sldId id="284" r:id="rId23"/>
    <p:sldId id="270" r:id="rId24"/>
    <p:sldId id="271" r:id="rId25"/>
    <p:sldId id="273" r:id="rId26"/>
    <p:sldId id="274" r:id="rId27"/>
    <p:sldId id="275" r:id="rId28"/>
    <p:sldId id="28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inho424" initials="r" lastIdx="1" clrIdx="0">
    <p:extLst>
      <p:ext uri="{19B8F6BF-5375-455C-9EA6-DF929625EA0E}">
        <p15:presenceInfo xmlns:p15="http://schemas.microsoft.com/office/powerpoint/2012/main" userId="ronaldinho42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69" d="100"/>
          <a:sy n="69"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4T10:53:30.537"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6FAA8-8A54-41E6-A94D-425A865BFEBA}" type="datetimeFigureOut">
              <a:rPr lang="tr-TR" smtClean="0"/>
              <a:t>28.02.2024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990E9-A6A6-4AEA-953D-54526CB14742}" type="slidenum">
              <a:rPr lang="tr-TR" smtClean="0"/>
              <a:t>‹#›</a:t>
            </a:fld>
            <a:endParaRPr lang="tr-TR"/>
          </a:p>
        </p:txBody>
      </p:sp>
    </p:spTree>
    <p:extLst>
      <p:ext uri="{BB962C8B-B14F-4D97-AF65-F5344CB8AC3E}">
        <p14:creationId xmlns:p14="http://schemas.microsoft.com/office/powerpoint/2010/main" val="91390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Arka</a:t>
            </a:r>
            <a:r>
              <a:rPr lang="tr-TR" baseline="0" dirty="0" smtClean="0"/>
              <a:t> planda velilere sakinleştirici bir müzik dinletilebilir.</a:t>
            </a:r>
            <a:endParaRPr lang="tr-TR" dirty="0"/>
          </a:p>
        </p:txBody>
      </p:sp>
      <p:sp>
        <p:nvSpPr>
          <p:cNvPr id="4" name="Slayt Numarası Yer Tutucusu 3"/>
          <p:cNvSpPr>
            <a:spLocks noGrp="1"/>
          </p:cNvSpPr>
          <p:nvPr>
            <p:ph type="sldNum" sz="quarter" idx="10"/>
          </p:nvPr>
        </p:nvSpPr>
        <p:spPr/>
        <p:txBody>
          <a:bodyPr/>
          <a:lstStyle/>
          <a:p>
            <a:fld id="{F96990E9-A6A6-4AEA-953D-54526CB14742}" type="slidenum">
              <a:rPr lang="tr-TR" smtClean="0"/>
              <a:t>2</a:t>
            </a:fld>
            <a:endParaRPr lang="tr-TR"/>
          </a:p>
        </p:txBody>
      </p:sp>
    </p:spTree>
    <p:extLst>
      <p:ext uri="{BB962C8B-B14F-4D97-AF65-F5344CB8AC3E}">
        <p14:creationId xmlns:p14="http://schemas.microsoft.com/office/powerpoint/2010/main" val="308442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Neden</a:t>
            </a:r>
            <a:r>
              <a:rPr lang="tr-TR" baseline="0" dirty="0" smtClean="0"/>
              <a:t> böyle oldu sizce? Onlar da bir zamanlar masum çocuklardı? Gibi velilere sorular sorulabilir.</a:t>
            </a:r>
            <a:endParaRPr lang="tr-TR" dirty="0"/>
          </a:p>
        </p:txBody>
      </p:sp>
      <p:sp>
        <p:nvSpPr>
          <p:cNvPr id="4" name="Slayt Numarası Yer Tutucusu 3"/>
          <p:cNvSpPr>
            <a:spLocks noGrp="1"/>
          </p:cNvSpPr>
          <p:nvPr>
            <p:ph type="sldNum" sz="quarter" idx="10"/>
          </p:nvPr>
        </p:nvSpPr>
        <p:spPr/>
        <p:txBody>
          <a:bodyPr/>
          <a:lstStyle/>
          <a:p>
            <a:fld id="{F96990E9-A6A6-4AEA-953D-54526CB14742}" type="slidenum">
              <a:rPr lang="tr-TR" smtClean="0"/>
              <a:t>4</a:t>
            </a:fld>
            <a:endParaRPr lang="tr-TR"/>
          </a:p>
        </p:txBody>
      </p:sp>
    </p:spTree>
    <p:extLst>
      <p:ext uri="{BB962C8B-B14F-4D97-AF65-F5344CB8AC3E}">
        <p14:creationId xmlns:p14="http://schemas.microsoft.com/office/powerpoint/2010/main" val="113515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182686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36887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8465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417104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0038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309208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3549475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202880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351540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4CB242-4AA4-4636-921A-FE8191D3EA1A}"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395710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74CB242-4AA4-4636-921A-FE8191D3EA1A}"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14576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74CB242-4AA4-4636-921A-FE8191D3EA1A}" type="datetimeFigureOut">
              <a:rPr lang="tr-TR" smtClean="0"/>
              <a:t>28.02.2024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342290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74CB242-4AA4-4636-921A-FE8191D3EA1A}" type="datetimeFigureOut">
              <a:rPr lang="tr-TR" smtClean="0"/>
              <a:t>28.02.2024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237889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B242-4AA4-4636-921A-FE8191D3EA1A}" type="datetimeFigureOut">
              <a:rPr lang="tr-TR" smtClean="0"/>
              <a:t>28.02.2024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96116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74CB242-4AA4-4636-921A-FE8191D3EA1A}"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119936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74CB242-4AA4-4636-921A-FE8191D3EA1A}"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3C4D3C-D05A-4B60-8F47-F1FAE9256141}" type="slidenum">
              <a:rPr lang="tr-TR" smtClean="0"/>
              <a:t>‹#›</a:t>
            </a:fld>
            <a:endParaRPr lang="tr-TR"/>
          </a:p>
        </p:txBody>
      </p:sp>
    </p:spTree>
    <p:extLst>
      <p:ext uri="{BB962C8B-B14F-4D97-AF65-F5344CB8AC3E}">
        <p14:creationId xmlns:p14="http://schemas.microsoft.com/office/powerpoint/2010/main" val="394360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4CB242-4AA4-4636-921A-FE8191D3EA1A}" type="datetimeFigureOut">
              <a:rPr lang="tr-TR" smtClean="0"/>
              <a:t>28.02.2024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3C4D3C-D05A-4B60-8F47-F1FAE9256141}" type="slidenum">
              <a:rPr lang="tr-TR" smtClean="0"/>
              <a:t>‹#›</a:t>
            </a:fld>
            <a:endParaRPr lang="tr-TR"/>
          </a:p>
        </p:txBody>
      </p:sp>
    </p:spTree>
    <p:extLst>
      <p:ext uri="{BB962C8B-B14F-4D97-AF65-F5344CB8AC3E}">
        <p14:creationId xmlns:p14="http://schemas.microsoft.com/office/powerpoint/2010/main" val="1286619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fif"/><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latin typeface="Bahnschrift Condensed" panose="020B0502040204020203" pitchFamily="34" charset="0"/>
              </a:rPr>
              <a:t/>
            </a:r>
            <a:br>
              <a:rPr lang="tr-TR" dirty="0" smtClean="0">
                <a:latin typeface="Bahnschrift Condensed" panose="020B0502040204020203" pitchFamily="34" charset="0"/>
              </a:rPr>
            </a:br>
            <a:r>
              <a:rPr lang="tr-TR" dirty="0" smtClean="0">
                <a:latin typeface="Bahnschrift Condensed" panose="020B0502040204020203" pitchFamily="34" charset="0"/>
              </a:rPr>
              <a:t/>
            </a:r>
            <a:br>
              <a:rPr lang="tr-TR" dirty="0" smtClean="0">
                <a:latin typeface="Bahnschrift Condensed" panose="020B0502040204020203" pitchFamily="34" charset="0"/>
              </a:rPr>
            </a:br>
            <a:r>
              <a:rPr lang="tr-TR" dirty="0">
                <a:latin typeface="Bahnschrift Condensed" panose="020B0502040204020203" pitchFamily="34" charset="0"/>
              </a:rPr>
              <a:t/>
            </a:r>
            <a:br>
              <a:rPr lang="tr-TR" dirty="0">
                <a:latin typeface="Bahnschrift Condensed" panose="020B0502040204020203" pitchFamily="34" charset="0"/>
              </a:rPr>
            </a:br>
            <a:r>
              <a:rPr lang="tr-TR" dirty="0" smtClean="0">
                <a:latin typeface="Bahnschrift Condensed" panose="020B0502040204020203" pitchFamily="34" charset="0"/>
              </a:rPr>
              <a:t/>
            </a:r>
            <a:br>
              <a:rPr lang="tr-TR" dirty="0" smtClean="0">
                <a:latin typeface="Bahnschrift Condensed" panose="020B0502040204020203" pitchFamily="34" charset="0"/>
              </a:rPr>
            </a:br>
            <a:r>
              <a:rPr lang="tr-TR" dirty="0">
                <a:latin typeface="Bahnschrift Condensed" panose="020B0502040204020203" pitchFamily="34" charset="0"/>
              </a:rPr>
              <a:t/>
            </a:r>
            <a:br>
              <a:rPr lang="tr-TR" dirty="0">
                <a:latin typeface="Bahnschrift Condensed" panose="020B0502040204020203" pitchFamily="34" charset="0"/>
              </a:rPr>
            </a:br>
            <a:r>
              <a:rPr lang="tr-TR" dirty="0" smtClean="0">
                <a:latin typeface="Bahnschrift Condensed" panose="020B0502040204020203" pitchFamily="34" charset="0"/>
              </a:rPr>
              <a:t/>
            </a:r>
            <a:br>
              <a:rPr lang="tr-TR" dirty="0" smtClean="0">
                <a:latin typeface="Bahnschrift Condensed" panose="020B0502040204020203" pitchFamily="34" charset="0"/>
              </a:rPr>
            </a:br>
            <a:r>
              <a:rPr lang="tr-TR" dirty="0">
                <a:latin typeface="Bahnschrift Condensed" panose="020B0502040204020203" pitchFamily="34" charset="0"/>
              </a:rPr>
              <a:t/>
            </a:r>
            <a:br>
              <a:rPr lang="tr-TR" dirty="0">
                <a:latin typeface="Bahnschrift Condensed" panose="020B0502040204020203" pitchFamily="34" charset="0"/>
              </a:rPr>
            </a:br>
            <a:r>
              <a:rPr lang="tr-TR" dirty="0" smtClean="0">
                <a:latin typeface="Bahnschrift Condensed" panose="020B0502040204020203" pitchFamily="34" charset="0"/>
              </a:rPr>
              <a:t/>
            </a:r>
            <a:br>
              <a:rPr lang="tr-TR" dirty="0" smtClean="0">
                <a:latin typeface="Bahnschrift Condensed" panose="020B0502040204020203" pitchFamily="34" charset="0"/>
              </a:rPr>
            </a:br>
            <a:r>
              <a:rPr lang="tr-TR" sz="6000" b="1" dirty="0" smtClean="0">
                <a:solidFill>
                  <a:schemeClr val="tx1">
                    <a:lumMod val="95000"/>
                    <a:lumOff val="5000"/>
                  </a:schemeClr>
                </a:solidFill>
                <a:latin typeface="Bahnschrift Condensed" panose="020B0502040204020203" pitchFamily="34" charset="0"/>
              </a:rPr>
              <a:t>OTOKONTROL</a:t>
            </a:r>
            <a:r>
              <a:rPr lang="tr-TR" sz="6000" dirty="0" smtClean="0">
                <a:latin typeface="Bahnschrift Condensed" panose="020B0502040204020203" pitchFamily="34" charset="0"/>
              </a:rPr>
              <a:t> </a:t>
            </a:r>
            <a:r>
              <a:rPr lang="tr-TR" dirty="0">
                <a:latin typeface="Bahnschrift Condensed" panose="020B0502040204020203" pitchFamily="34" charset="0"/>
              </a:rPr>
              <a:t/>
            </a:r>
            <a:br>
              <a:rPr lang="tr-TR" dirty="0">
                <a:latin typeface="Bahnschrift Condensed" panose="020B0502040204020203" pitchFamily="34" charset="0"/>
              </a:rPr>
            </a:br>
            <a:r>
              <a:rPr lang="tr-TR" dirty="0" smtClean="0">
                <a:latin typeface="Bahnschrift Condensed" panose="020B0502040204020203" pitchFamily="34" charset="0"/>
              </a:rPr>
              <a:t>‘’Kendine yeten çocuk yetiştirmek’’</a:t>
            </a:r>
            <a:endParaRPr lang="tr-TR" dirty="0">
              <a:latin typeface="Bahnschrift Condensed" panose="020B0502040204020203" pitchFamily="34" charset="0"/>
            </a:endParaRPr>
          </a:p>
        </p:txBody>
      </p:sp>
    </p:spTree>
    <p:extLst>
      <p:ext uri="{BB962C8B-B14F-4D97-AF65-F5344CB8AC3E}">
        <p14:creationId xmlns:p14="http://schemas.microsoft.com/office/powerpoint/2010/main" val="2397864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tx1">
                    <a:lumMod val="95000"/>
                    <a:lumOff val="5000"/>
                  </a:schemeClr>
                </a:solidFill>
              </a:rPr>
              <a:t>OTOKONTROLÜ DÜŞÜK OLAN ÇOCUKLARDA KARŞILAŞILABİLECEK SORUNLAR</a:t>
            </a:r>
            <a:endParaRPr lang="tr-TR" b="1" dirty="0">
              <a:solidFill>
                <a:schemeClr val="tx1">
                  <a:lumMod val="95000"/>
                  <a:lumOff val="5000"/>
                </a:schemeClr>
              </a:solidFill>
            </a:endParaRPr>
          </a:p>
        </p:txBody>
      </p:sp>
      <p:sp>
        <p:nvSpPr>
          <p:cNvPr id="3" name="İçerik Yer Tutucusu 2"/>
          <p:cNvSpPr>
            <a:spLocks noGrp="1"/>
          </p:cNvSpPr>
          <p:nvPr>
            <p:ph idx="1"/>
          </p:nvPr>
        </p:nvSpPr>
        <p:spPr/>
        <p:txBody>
          <a:bodyPr>
            <a:normAutofit/>
          </a:bodyPr>
          <a:lstStyle/>
          <a:p>
            <a:r>
              <a:rPr lang="tr-TR" sz="2000" dirty="0" smtClean="0"/>
              <a:t>İletişim kurma ve iletişimi sağlıklı bir şekilde devam ettirme sorunları</a:t>
            </a:r>
          </a:p>
          <a:p>
            <a:r>
              <a:rPr lang="tr-TR" sz="2000" dirty="0" smtClean="0"/>
              <a:t>Teknoloji bağımlılığı</a:t>
            </a:r>
          </a:p>
          <a:p>
            <a:r>
              <a:rPr lang="tr-TR" sz="2000" dirty="0" smtClean="0"/>
              <a:t>Düşük okul başarısı</a:t>
            </a:r>
          </a:p>
          <a:p>
            <a:r>
              <a:rPr lang="tr-TR" sz="2000" dirty="0" smtClean="0"/>
              <a:t>Otorite ortadan kalktığında bozulan davranışlar </a:t>
            </a:r>
          </a:p>
          <a:p>
            <a:r>
              <a:rPr lang="tr-TR" sz="2000" dirty="0" smtClean="0"/>
              <a:t>Zayıf arkadaşlık ilişkileri</a:t>
            </a:r>
          </a:p>
          <a:p>
            <a:r>
              <a:rPr lang="tr-TR" sz="2000" dirty="0" smtClean="0"/>
              <a:t>Çeşitli psikolojik rahatsızlıklara yatkınlık</a:t>
            </a:r>
            <a:endParaRPr lang="tr-TR" sz="2000" dirty="0"/>
          </a:p>
        </p:txBody>
      </p:sp>
    </p:spTree>
    <p:extLst>
      <p:ext uri="{BB962C8B-B14F-4D97-AF65-F5344CB8AC3E}">
        <p14:creationId xmlns:p14="http://schemas.microsoft.com/office/powerpoint/2010/main" val="3393864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23636"/>
            <a:ext cx="8596668" cy="4341091"/>
          </a:xfrm>
        </p:spPr>
        <p:txBody>
          <a:bodyPr>
            <a:noAutofit/>
          </a:bodyPr>
          <a:lstStyle/>
          <a:p>
            <a:pPr algn="ctr"/>
            <a:r>
              <a:rPr lang="tr-TR" sz="6600" dirty="0" smtClean="0">
                <a:solidFill>
                  <a:schemeClr val="tx1">
                    <a:lumMod val="95000"/>
                    <a:lumOff val="5000"/>
                  </a:schemeClr>
                </a:solidFill>
              </a:rPr>
              <a:t>OTOKONTROLÜ YÜKSEK ÇOCUKLAR YETİŞTİRMEK İÇİN NELER YAPMALIYIZ?</a:t>
            </a:r>
            <a:endParaRPr lang="tr-TR" sz="6600" dirty="0">
              <a:solidFill>
                <a:schemeClr val="tx1">
                  <a:lumMod val="95000"/>
                  <a:lumOff val="5000"/>
                </a:schemeClr>
              </a:solidFill>
            </a:endParaRPr>
          </a:p>
        </p:txBody>
      </p:sp>
    </p:spTree>
    <p:extLst>
      <p:ext uri="{BB962C8B-B14F-4D97-AF65-F5344CB8AC3E}">
        <p14:creationId xmlns:p14="http://schemas.microsoft.com/office/powerpoint/2010/main" val="3549621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MODEL OLMAK</a:t>
            </a:r>
            <a:endParaRPr lang="tr-TR" b="1" dirty="0">
              <a:solidFill>
                <a:schemeClr val="tx1">
                  <a:lumMod val="95000"/>
                  <a:lumOff val="5000"/>
                </a:schemeClr>
              </a:solidFill>
            </a:endParaRPr>
          </a:p>
        </p:txBody>
      </p:sp>
      <p:sp>
        <p:nvSpPr>
          <p:cNvPr id="3" name="İçerik Yer Tutucusu 2"/>
          <p:cNvSpPr>
            <a:spLocks noGrp="1"/>
          </p:cNvSpPr>
          <p:nvPr>
            <p:ph idx="1"/>
          </p:nvPr>
        </p:nvSpPr>
        <p:spPr>
          <a:xfrm>
            <a:off x="517236" y="1690255"/>
            <a:ext cx="8756766" cy="4351107"/>
          </a:xfrm>
        </p:spPr>
        <p:txBody>
          <a:bodyPr>
            <a:normAutofit fontScale="92500" lnSpcReduction="10000"/>
          </a:bodyPr>
          <a:lstStyle/>
          <a:p>
            <a:r>
              <a:rPr lang="tr-TR" sz="2000" dirty="0"/>
              <a:t>Rol model, bireyin belirli bir </a:t>
            </a:r>
            <a:r>
              <a:rPr lang="tr-TR" sz="2000" dirty="0" smtClean="0"/>
              <a:t>toplumsal</a:t>
            </a:r>
          </a:p>
          <a:p>
            <a:pPr marL="0" indent="0">
              <a:buNone/>
            </a:pPr>
            <a:r>
              <a:rPr lang="tr-TR" sz="2000" dirty="0" smtClean="0"/>
              <a:t> </a:t>
            </a:r>
            <a:r>
              <a:rPr lang="tr-TR" sz="2000" dirty="0"/>
              <a:t>rol çerçevesindeki davranışlarını ona </a:t>
            </a:r>
            <a:r>
              <a:rPr lang="tr-TR" sz="2000" dirty="0" smtClean="0"/>
              <a:t>bakarak</a:t>
            </a:r>
          </a:p>
          <a:p>
            <a:pPr marL="0" indent="0">
              <a:buNone/>
            </a:pPr>
            <a:r>
              <a:rPr lang="tr-TR" sz="2000" dirty="0" smtClean="0"/>
              <a:t> </a:t>
            </a:r>
            <a:r>
              <a:rPr lang="tr-TR" sz="2000" dirty="0"/>
              <a:t>ve şekillendirerek </a:t>
            </a:r>
            <a:r>
              <a:rPr lang="tr-TR" sz="2000" b="1" dirty="0"/>
              <a:t>benzer tutumlar </a:t>
            </a:r>
            <a:r>
              <a:rPr lang="tr-TR" sz="2000" b="1" dirty="0" smtClean="0"/>
              <a:t>sergilemeye</a:t>
            </a:r>
          </a:p>
          <a:p>
            <a:pPr marL="0" indent="0">
              <a:buNone/>
            </a:pPr>
            <a:r>
              <a:rPr lang="tr-TR" sz="2000" b="1" dirty="0" smtClean="0"/>
              <a:t> </a:t>
            </a:r>
            <a:r>
              <a:rPr lang="tr-TR" sz="2000" b="1" dirty="0"/>
              <a:t>eğilim gösterdiği</a:t>
            </a:r>
            <a:r>
              <a:rPr lang="tr-TR" sz="2000" dirty="0"/>
              <a:t> kişiliktir. </a:t>
            </a:r>
            <a:endParaRPr lang="tr-TR" sz="2000" dirty="0" smtClean="0"/>
          </a:p>
          <a:p>
            <a:r>
              <a:rPr lang="tr-TR" sz="2000" dirty="0"/>
              <a:t>Rol modeller, yakın çevreden olabildiği gibi uzak ve şahsen tanınmayan kişiler arasından da seçilebilir</a:t>
            </a:r>
            <a:r>
              <a:rPr lang="tr-TR" sz="2000" dirty="0" smtClean="0"/>
              <a:t>.</a:t>
            </a:r>
          </a:p>
          <a:p>
            <a:r>
              <a:rPr lang="tr-TR" sz="2000" dirty="0" smtClean="0"/>
              <a:t>İ</a:t>
            </a:r>
            <a:r>
              <a:rPr lang="tr-TR" sz="2000" dirty="0"/>
              <a:t>nsan davranışının oldukça büyük bir bölümü; gözlem, taklit ve model alma üzerine gelişir. </a:t>
            </a:r>
            <a:endParaRPr lang="tr-TR" sz="2000" dirty="0" smtClean="0"/>
          </a:p>
          <a:p>
            <a:pPr marL="0" indent="0">
              <a:buNone/>
            </a:pPr>
            <a:r>
              <a:rPr lang="tr-TR" sz="2000" dirty="0"/>
              <a:t> </a:t>
            </a:r>
            <a:r>
              <a:rPr lang="tr-TR" sz="2000" dirty="0" smtClean="0"/>
              <a:t> </a:t>
            </a:r>
          </a:p>
          <a:p>
            <a:pPr marL="0" indent="0" algn="ctr">
              <a:buNone/>
            </a:pPr>
            <a:r>
              <a:rPr lang="tr-TR" dirty="0"/>
              <a:t> </a:t>
            </a:r>
            <a:r>
              <a:rPr lang="tr-TR" dirty="0" smtClean="0"/>
              <a:t>      </a:t>
            </a:r>
            <a:r>
              <a:rPr lang="tr-TR" sz="2800" b="1" dirty="0" smtClean="0">
                <a:solidFill>
                  <a:srgbClr val="00B050"/>
                </a:solidFill>
              </a:rPr>
              <a:t>ÇOCUKLAR SÖYLENENİ DEĞİL GÖRDÜĞÜNÜ YAPAR !!!</a:t>
            </a:r>
          </a:p>
          <a:p>
            <a:r>
              <a:rPr lang="tr-TR" sz="2000" b="1" dirty="0" smtClean="0">
                <a:solidFill>
                  <a:schemeClr val="tx1"/>
                </a:solidFill>
              </a:rPr>
              <a:t>En yakın ROL MODEL siz anne ve babalarsınız…</a:t>
            </a:r>
            <a:endParaRPr lang="tr-TR" sz="2000" b="1"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2796" y="406399"/>
            <a:ext cx="3651304" cy="2059710"/>
          </a:xfrm>
          <a:prstGeom prst="rect">
            <a:avLst/>
          </a:prstGeom>
        </p:spPr>
      </p:pic>
    </p:spTree>
    <p:extLst>
      <p:ext uri="{BB962C8B-B14F-4D97-AF65-F5344CB8AC3E}">
        <p14:creationId xmlns:p14="http://schemas.microsoft.com/office/powerpoint/2010/main" val="290365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Doğru Rol Model İçin Neler Yapılabilir?</a:t>
            </a:r>
            <a:endParaRPr lang="tr-TR" dirty="0"/>
          </a:p>
        </p:txBody>
      </p:sp>
      <p:sp>
        <p:nvSpPr>
          <p:cNvPr id="3" name="İçerik Yer Tutucusu 2"/>
          <p:cNvSpPr>
            <a:spLocks noGrp="1"/>
          </p:cNvSpPr>
          <p:nvPr>
            <p:ph idx="1"/>
          </p:nvPr>
        </p:nvSpPr>
        <p:spPr>
          <a:xfrm>
            <a:off x="677334" y="1514765"/>
            <a:ext cx="8596668" cy="4526598"/>
          </a:xfrm>
        </p:spPr>
        <p:txBody>
          <a:bodyPr/>
          <a:lstStyle/>
          <a:p>
            <a:pPr marL="0" indent="0">
              <a:buNone/>
            </a:pPr>
            <a:endParaRPr lang="tr-TR" b="1" dirty="0" smtClean="0"/>
          </a:p>
          <a:p>
            <a:r>
              <a:rPr lang="tr-TR" b="1" dirty="0" smtClean="0"/>
              <a:t>Kitaplar</a:t>
            </a:r>
            <a:r>
              <a:rPr lang="tr-TR" b="1" dirty="0"/>
              <a:t>:</a:t>
            </a:r>
            <a:r>
              <a:rPr lang="tr-TR" dirty="0"/>
              <a:t> Kitap okumak, çocukların </a:t>
            </a:r>
            <a:r>
              <a:rPr lang="tr-TR" i="1" dirty="0"/>
              <a:t>kişisel ve bilişsel gelişimlerinde </a:t>
            </a:r>
            <a:r>
              <a:rPr lang="tr-TR" dirty="0"/>
              <a:t>kilit rol oynar. Ebeveynler, çocuklarına eğitici ve ilham verici kitaplar seçmeleri için destek verebilir. Bu sayede çocuğunuzun gelişimine katkı sağlayabilecek doğru rol modeller edinmesini sağlayabilirsiniz</a:t>
            </a:r>
            <a:r>
              <a:rPr lang="tr-TR" dirty="0" smtClean="0"/>
              <a:t>.</a:t>
            </a:r>
          </a:p>
          <a:p>
            <a:r>
              <a:rPr lang="tr-TR" b="1" dirty="0"/>
              <a:t>Kültürel Aktiviteler:</a:t>
            </a:r>
            <a:r>
              <a:rPr lang="tr-TR" dirty="0"/>
              <a:t> Tiyatro, sinema, müze gezileri ve kitap fuarları gibi etkinlikler, çocukları yetişkinlik dönemine hazırlayacak ve onlarda iz bırakacaktır</a:t>
            </a:r>
            <a:r>
              <a:rPr lang="tr-TR" dirty="0" smtClean="0"/>
              <a:t>.</a:t>
            </a:r>
          </a:p>
          <a:p>
            <a:r>
              <a:rPr lang="tr-TR" b="1" dirty="0"/>
              <a:t>Sosyal Sorumluluk Projeleri:</a:t>
            </a:r>
            <a:r>
              <a:rPr lang="tr-TR" dirty="0"/>
              <a:t> Sosyal sorumluluk projeleri, çocuklara ve gençlere sahip oldukları karakteristik özellikleri güçlendirirken bir yandan da yenilerini kazanma imkânı sunar. Gençler, ilgi alanları doğrultusunda üstlendikleri görevler ile sorumluluk alma ve görev bilinçlerini geliştirebilir, rol model alınacak insanlarla tanışma fırsatı bulabilir.</a:t>
            </a:r>
          </a:p>
          <a:p>
            <a:endParaRPr lang="tr-TR" dirty="0"/>
          </a:p>
          <a:p>
            <a:endParaRPr lang="tr-TR" dirty="0"/>
          </a:p>
          <a:p>
            <a:endParaRPr lang="tr-TR" dirty="0"/>
          </a:p>
        </p:txBody>
      </p:sp>
    </p:spTree>
    <p:extLst>
      <p:ext uri="{BB962C8B-B14F-4D97-AF65-F5344CB8AC3E}">
        <p14:creationId xmlns:p14="http://schemas.microsoft.com/office/powerpoint/2010/main" val="28790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EMPATİ</a:t>
            </a:r>
            <a:endParaRPr lang="tr-TR" b="1" dirty="0">
              <a:solidFill>
                <a:schemeClr val="tx1">
                  <a:lumMod val="95000"/>
                  <a:lumOff val="5000"/>
                </a:schemeClr>
              </a:solidFill>
            </a:endParaRPr>
          </a:p>
        </p:txBody>
      </p:sp>
      <p:sp>
        <p:nvSpPr>
          <p:cNvPr id="3" name="İçerik Yer Tutucusu 2"/>
          <p:cNvSpPr>
            <a:spLocks noGrp="1"/>
          </p:cNvSpPr>
          <p:nvPr>
            <p:ph idx="1"/>
          </p:nvPr>
        </p:nvSpPr>
        <p:spPr>
          <a:xfrm>
            <a:off x="677334" y="1431637"/>
            <a:ext cx="8596668" cy="4609726"/>
          </a:xfrm>
        </p:spPr>
        <p:txBody>
          <a:bodyPr/>
          <a:lstStyle/>
          <a:p>
            <a:r>
              <a:rPr lang="tr-TR" dirty="0"/>
              <a:t>K</a:t>
            </a:r>
            <a:r>
              <a:rPr lang="tr-TR" dirty="0" smtClean="0"/>
              <a:t>endini </a:t>
            </a:r>
            <a:r>
              <a:rPr lang="tr-TR" dirty="0"/>
              <a:t>bir başkasının yerine koymak ve onun hissettiklerini hissetmektir</a:t>
            </a:r>
            <a:r>
              <a:rPr lang="tr-TR" dirty="0" smtClean="0"/>
              <a:t>.</a:t>
            </a:r>
            <a:endParaRPr lang="tr-TR" dirty="0"/>
          </a:p>
          <a:p>
            <a:r>
              <a:rPr lang="tr-TR" dirty="0"/>
              <a:t>Ö</a:t>
            </a:r>
            <a:r>
              <a:rPr lang="tr-TR" dirty="0" smtClean="0"/>
              <a:t>rneğin </a:t>
            </a:r>
            <a:r>
              <a:rPr lang="tr-TR" dirty="0"/>
              <a:t>karşındaki kişi sevdiği birini kaybetmişse, o an aynı deneyimi yaşadığını hayal edebilmen ve onun neler yaşadığını </a:t>
            </a:r>
            <a:r>
              <a:rPr lang="tr-TR" dirty="0" smtClean="0"/>
              <a:t>hissedebilmendir.</a:t>
            </a:r>
          </a:p>
          <a:p>
            <a:pPr fontAlgn="base"/>
            <a:r>
              <a:rPr lang="tr-TR" b="1" dirty="0"/>
              <a:t>Kendimizi karşımızdaki kişinin yerine koyarak olaylara onun gözünden bakmak,</a:t>
            </a:r>
            <a:r>
              <a:rPr lang="tr-TR" dirty="0"/>
              <a:t> farklı bakış açılarına değer vermeyi öğrenmeyi ve etik davranmayı sağlıyor. Aile, arkadaş, okul ve iş gibi yaşamın her alanında başarılı olmanın da ön koşulu sayılan </a:t>
            </a:r>
            <a:r>
              <a:rPr lang="tr-TR" b="1" dirty="0"/>
              <a:t>empati kurma</a:t>
            </a:r>
            <a:r>
              <a:rPr lang="tr-TR" dirty="0"/>
              <a:t> yetisinin çocukluk döneminde kazanıldığı düşünülüyor. </a:t>
            </a:r>
          </a:p>
          <a:p>
            <a:pPr fontAlgn="base"/>
            <a:r>
              <a:rPr lang="tr-TR" b="1" dirty="0"/>
              <a:t>Empati duygusu gelişmiş </a:t>
            </a:r>
            <a:r>
              <a:rPr lang="tr-TR" b="1" dirty="0" smtClean="0"/>
              <a:t>çocuklar</a:t>
            </a:r>
          </a:p>
          <a:p>
            <a:pPr marL="0" indent="0" fontAlgn="base">
              <a:buNone/>
            </a:pPr>
            <a:r>
              <a:rPr lang="tr-TR" b="1" dirty="0" smtClean="0"/>
              <a:t> </a:t>
            </a:r>
            <a:r>
              <a:rPr lang="tr-TR" dirty="0"/>
              <a:t>kendi kararlarını bağımsız bir şekilde </a:t>
            </a:r>
            <a:r>
              <a:rPr lang="tr-TR" dirty="0" smtClean="0"/>
              <a:t>alabilmeleri </a:t>
            </a:r>
          </a:p>
          <a:p>
            <a:pPr marL="0" indent="0" fontAlgn="base">
              <a:buNone/>
            </a:pPr>
            <a:r>
              <a:rPr lang="tr-TR" dirty="0" smtClean="0"/>
              <a:t> </a:t>
            </a:r>
            <a:r>
              <a:rPr lang="tr-TR" dirty="0"/>
              <a:t>yanında akran baskısı veya madde bağımlılığı gibi </a:t>
            </a:r>
          </a:p>
          <a:p>
            <a:pPr marL="0" indent="0" fontAlgn="base">
              <a:buNone/>
            </a:pPr>
            <a:r>
              <a:rPr lang="tr-TR" dirty="0" smtClean="0"/>
              <a:t>zararlı </a:t>
            </a:r>
            <a:r>
              <a:rPr lang="tr-TR" dirty="0"/>
              <a:t>alışkanlıklara karşı güçlü kalabiliyorlar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671" y="3914209"/>
            <a:ext cx="3196331" cy="1960119"/>
          </a:xfrm>
          <a:prstGeom prst="rect">
            <a:avLst/>
          </a:prstGeom>
        </p:spPr>
      </p:pic>
    </p:spTree>
    <p:extLst>
      <p:ext uri="{BB962C8B-B14F-4D97-AF65-F5344CB8AC3E}">
        <p14:creationId xmlns:p14="http://schemas.microsoft.com/office/powerpoint/2010/main" val="3206001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Çocuklarda empatiyi geliştirmek için neler yapmalıyız?</a:t>
            </a:r>
            <a:endParaRPr lang="tr-TR" dirty="0"/>
          </a:p>
        </p:txBody>
      </p:sp>
      <p:sp>
        <p:nvSpPr>
          <p:cNvPr id="3" name="İçerik Yer Tutucusu 2"/>
          <p:cNvSpPr>
            <a:spLocks noGrp="1"/>
          </p:cNvSpPr>
          <p:nvPr>
            <p:ph idx="1"/>
          </p:nvPr>
        </p:nvSpPr>
        <p:spPr/>
        <p:txBody>
          <a:bodyPr/>
          <a:lstStyle/>
          <a:p>
            <a:r>
              <a:rPr lang="tr-TR" b="1" dirty="0"/>
              <a:t>Empatiyi Deneyimlemesini </a:t>
            </a:r>
            <a:r>
              <a:rPr lang="tr-TR" b="1" dirty="0" smtClean="0"/>
              <a:t>Sağlayın: </a:t>
            </a:r>
            <a:r>
              <a:rPr lang="tr-TR" dirty="0" smtClean="0"/>
              <a:t>Çocuğunuz </a:t>
            </a:r>
            <a:r>
              <a:rPr lang="tr-TR" dirty="0"/>
              <a:t>bir arkadaşıyla sorun yaşadığında onun arkadaşının üzüntüsüne odaklanmasını sağlayın ve çocuğunuzdan arkadaşını iyi hissettirecek bir şey yapmasını isteyin. Bu sayede çocuğunuz empati yaparak bir problemin üstesinden gelebilme hissini tatmış olur. </a:t>
            </a:r>
            <a:endParaRPr lang="tr-TR" dirty="0" smtClean="0"/>
          </a:p>
          <a:p>
            <a:r>
              <a:rPr lang="tr-TR" b="1" dirty="0"/>
              <a:t>Çocuğunuzu </a:t>
            </a:r>
            <a:r>
              <a:rPr lang="tr-TR" b="1" dirty="0" smtClean="0"/>
              <a:t>Dinleyin: </a:t>
            </a:r>
            <a:r>
              <a:rPr lang="tr-TR" dirty="0"/>
              <a:t>Çocuğunuza başkalarının duygularına önem vermeyi öğretmenin en iyi yolu önce onu dinlenmektir. Çocuğunuz bir olay hakkında konuşurken onu dikkatle dinlemeli ve nasıl hissettiğini sorarak onu önemsediğinizi göstermelisiniz. Gününün nasıl geçtiğini sormak, arkadaşları ile neler yaptığı veya okulda neler öğrendiği üzerine konuşmak çocuğunuzun </a:t>
            </a:r>
            <a:r>
              <a:rPr lang="tr-TR" b="1" dirty="0"/>
              <a:t>kendi duygularını ifade edebilmeyi </a:t>
            </a:r>
            <a:r>
              <a:rPr lang="tr-TR" dirty="0"/>
              <a:t>öğrenmesini sağlayacaktır. </a:t>
            </a:r>
          </a:p>
          <a:p>
            <a:endParaRPr lang="tr-TR" dirty="0"/>
          </a:p>
          <a:p>
            <a:endParaRPr lang="tr-TR" dirty="0"/>
          </a:p>
        </p:txBody>
      </p:sp>
    </p:spTree>
    <p:extLst>
      <p:ext uri="{BB962C8B-B14F-4D97-AF65-F5344CB8AC3E}">
        <p14:creationId xmlns:p14="http://schemas.microsoft.com/office/powerpoint/2010/main" val="1793881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Çocuklarda empatiyi geliştirmek için neler yapmalıyız?</a:t>
            </a:r>
          </a:p>
        </p:txBody>
      </p:sp>
      <p:sp>
        <p:nvSpPr>
          <p:cNvPr id="3" name="İçerik Yer Tutucusu 2"/>
          <p:cNvSpPr>
            <a:spLocks noGrp="1"/>
          </p:cNvSpPr>
          <p:nvPr>
            <p:ph idx="1"/>
          </p:nvPr>
        </p:nvSpPr>
        <p:spPr>
          <a:xfrm>
            <a:off x="677334" y="2013527"/>
            <a:ext cx="8596668" cy="4027835"/>
          </a:xfrm>
        </p:spPr>
        <p:txBody>
          <a:bodyPr>
            <a:normAutofit fontScale="92500" lnSpcReduction="10000"/>
          </a:bodyPr>
          <a:lstStyle/>
          <a:p>
            <a:pPr fontAlgn="base"/>
            <a:r>
              <a:rPr lang="tr-TR" b="1" dirty="0"/>
              <a:t>Empati Oyunları </a:t>
            </a:r>
            <a:r>
              <a:rPr lang="tr-TR" b="1" dirty="0" smtClean="0"/>
              <a:t>Oynayın</a:t>
            </a:r>
            <a:r>
              <a:rPr lang="tr-TR" dirty="0" smtClean="0"/>
              <a:t>: Empati </a:t>
            </a:r>
            <a:r>
              <a:rPr lang="tr-TR" dirty="0"/>
              <a:t>kazandırmanın bir yolu da </a:t>
            </a:r>
            <a:r>
              <a:rPr lang="tr-TR" b="1" dirty="0"/>
              <a:t>rol yapılan oyunlar</a:t>
            </a:r>
            <a:r>
              <a:rPr lang="tr-TR" dirty="0"/>
              <a:t> oynamaktır. Ortak duygulara sahip olmak empati kazanmada etkilidir. Bir kâğıda çizeceğiniz farklı yüzler ile kızgınlık, öfke, sevinç gibi farklı hisseleri tahmin edebilirsiniz. Satranç gibi karşıdaki kişinin zihninden geçenleri anlamaya yönelik oyunlar da oldukça faydalıdır. Bunlara ek olarak birlikte okuduğunuz bir kitap veya izlediğiniz çizgi film karakterlerinin duyguları hakkında konuşmak da yararlı olacaktır. </a:t>
            </a:r>
            <a:endParaRPr lang="tr-TR" dirty="0" smtClean="0"/>
          </a:p>
          <a:p>
            <a:pPr fontAlgn="base"/>
            <a:r>
              <a:rPr lang="tr-TR" b="1" dirty="0"/>
              <a:t>Duyguları </a:t>
            </a:r>
            <a:r>
              <a:rPr lang="tr-TR" b="1" dirty="0" smtClean="0"/>
              <a:t>Tanımlayın: </a:t>
            </a:r>
            <a:r>
              <a:rPr lang="tr-TR" dirty="0" smtClean="0"/>
              <a:t>Çocuklar </a:t>
            </a:r>
            <a:r>
              <a:rPr lang="tr-TR" dirty="0"/>
              <a:t>mutluluk ve üzgün olma duygularını erken yaşlardan itibaren bilseler de kırgınlık, korku ve gerginlik gibi diğer duyguları anlamlandırma da zorluk çekebiliyorlar. Bu nedenle çocukların duygusal değişimleri öğrenebilmeleri için </a:t>
            </a:r>
            <a:r>
              <a:rPr lang="tr-TR" b="1" dirty="0"/>
              <a:t>duygularını anlamlandırmaları</a:t>
            </a:r>
            <a:r>
              <a:rPr lang="tr-TR" dirty="0"/>
              <a:t> sağlanmalıdır. Kendi duygularını bilen çocuklar başkalarının hisselerini de kolayca tanıyabilirler. </a:t>
            </a:r>
            <a:endParaRPr lang="tr-TR" dirty="0" smtClean="0"/>
          </a:p>
          <a:p>
            <a:pPr fontAlgn="base"/>
            <a:r>
              <a:rPr lang="tr-TR" b="1" dirty="0"/>
              <a:t>Rol Model </a:t>
            </a:r>
            <a:r>
              <a:rPr lang="tr-TR" b="1" dirty="0" smtClean="0"/>
              <a:t>Olun</a:t>
            </a:r>
            <a:r>
              <a:rPr lang="tr-TR" dirty="0" smtClean="0"/>
              <a:t>: Sosyal </a:t>
            </a:r>
            <a:r>
              <a:rPr lang="tr-TR" dirty="0"/>
              <a:t>sorumluluk projelerinde görev alarak, ihtiyacı olanlara yardım ederek veya gönüllü çalışmalara katılarak çocuğunuza </a:t>
            </a:r>
            <a:r>
              <a:rPr lang="tr-TR" b="1" dirty="0"/>
              <a:t>rol model </a:t>
            </a:r>
            <a:r>
              <a:rPr lang="tr-TR" dirty="0"/>
              <a:t>olabilirsiniz.</a:t>
            </a:r>
          </a:p>
          <a:p>
            <a:pPr fontAlgn="base"/>
            <a:endParaRPr lang="tr-TR" dirty="0"/>
          </a:p>
          <a:p>
            <a:pPr fontAlgn="base"/>
            <a:endParaRPr lang="tr-TR" dirty="0"/>
          </a:p>
          <a:p>
            <a:endParaRPr lang="tr-TR" dirty="0"/>
          </a:p>
        </p:txBody>
      </p:sp>
    </p:spTree>
    <p:extLst>
      <p:ext uri="{BB962C8B-B14F-4D97-AF65-F5344CB8AC3E}">
        <p14:creationId xmlns:p14="http://schemas.microsoft.com/office/powerpoint/2010/main" val="2155074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DUYGU VE DAVRANIŞ KONTROLÜ</a:t>
            </a:r>
            <a:endParaRPr lang="tr-TR" b="1" dirty="0">
              <a:solidFill>
                <a:schemeClr val="tx1">
                  <a:lumMod val="95000"/>
                  <a:lumOff val="5000"/>
                </a:schemeClr>
              </a:solidFill>
            </a:endParaRPr>
          </a:p>
        </p:txBody>
      </p:sp>
      <p:sp>
        <p:nvSpPr>
          <p:cNvPr id="3" name="İçerik Yer Tutucusu 2"/>
          <p:cNvSpPr>
            <a:spLocks noGrp="1"/>
          </p:cNvSpPr>
          <p:nvPr>
            <p:ph idx="1"/>
          </p:nvPr>
        </p:nvSpPr>
        <p:spPr>
          <a:xfrm>
            <a:off x="677334" y="1607127"/>
            <a:ext cx="8596668" cy="4434235"/>
          </a:xfrm>
        </p:spPr>
        <p:txBody>
          <a:bodyPr/>
          <a:lstStyle/>
          <a:p>
            <a:r>
              <a:rPr lang="tr-TR" dirty="0" smtClean="0"/>
              <a:t>Duygular doğuştan sahip olduğumuz fakat davranışlar öğrenerek edindiğimiz bilgilerdir.</a:t>
            </a:r>
          </a:p>
          <a:p>
            <a:r>
              <a:rPr lang="tr-TR" dirty="0" smtClean="0"/>
              <a:t>Çocuklar dünyaya yeni geldiğinde iyi duyguları gülerek kötü duyguları ağlayarak ifade edebilirler.</a:t>
            </a:r>
          </a:p>
          <a:p>
            <a:r>
              <a:rPr lang="tr-TR" dirty="0" smtClean="0"/>
              <a:t>Dünyaya geldikleri ilk andan beri etrafındaki yetişkinlerin duygularını nasıl ifade ettiklerini inceler ve bunu zamanla davranış edinirler.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109" y="3695114"/>
            <a:ext cx="7269018" cy="2927359"/>
          </a:xfrm>
          <a:prstGeom prst="rect">
            <a:avLst/>
          </a:prstGeom>
        </p:spPr>
      </p:pic>
    </p:spTree>
    <p:extLst>
      <p:ext uri="{BB962C8B-B14F-4D97-AF65-F5344CB8AC3E}">
        <p14:creationId xmlns:p14="http://schemas.microsoft.com/office/powerpoint/2010/main" val="3059535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Çocuklara Duygu ve Davranış Kontrolü Kazandırmak İçin Neler Yapmalıyız?</a:t>
            </a:r>
            <a:endParaRPr lang="tr-TR" dirty="0"/>
          </a:p>
        </p:txBody>
      </p:sp>
      <p:sp>
        <p:nvSpPr>
          <p:cNvPr id="3" name="İçerik Yer Tutucusu 2"/>
          <p:cNvSpPr>
            <a:spLocks noGrp="1"/>
          </p:cNvSpPr>
          <p:nvPr>
            <p:ph idx="1"/>
          </p:nvPr>
        </p:nvSpPr>
        <p:spPr/>
        <p:txBody>
          <a:bodyPr>
            <a:normAutofit lnSpcReduction="10000"/>
          </a:bodyPr>
          <a:lstStyle/>
          <a:p>
            <a:r>
              <a:rPr lang="tr-TR" dirty="0" smtClean="0"/>
              <a:t>Çocuklar; üzüntüsünü, sevincini, korkusunu, öfkesini vs. nasıl ifade edeceğini etrafındaki yetişkinlerden öğrenir.</a:t>
            </a:r>
          </a:p>
          <a:p>
            <a:r>
              <a:rPr lang="tr-TR" dirty="0" smtClean="0"/>
              <a:t>Sinirlendiğinde sakinleşmeyi bekleyen birini görünce bunu yapacaktır fakat; çevresine zarar veren birini görünce de bunu yapacaktır.</a:t>
            </a:r>
          </a:p>
          <a:p>
            <a:r>
              <a:rPr lang="tr-TR" dirty="0" smtClean="0"/>
              <a:t>Onların sizi her an izlediğini unutmayın.</a:t>
            </a:r>
          </a:p>
          <a:p>
            <a:r>
              <a:rPr lang="tr-TR" dirty="0" smtClean="0"/>
              <a:t>Yaşadığı duygularla ilgili konuşun. Bu durum sana ne hissettirdi? Ne olsaydı daha iyi hissederdin? Bunun için senin yapabileceğin bir şey var mıydı? Sen bu durumda ne yapmayı tercih ettin? Vs. şeklinde açık uçlu sorularla duygularını ifade etmesini ve davranışlarını bu doğrultu da kontrol etmesini sağlayabilirsiniz.</a:t>
            </a:r>
          </a:p>
          <a:p>
            <a:r>
              <a:rPr lang="tr-TR" dirty="0" smtClean="0"/>
              <a:t>Ciddi anlamda yoğun duygular yaşayan ve üstesinden gelemediğiniz bir duygu ve davranış kontrolü sorunu varsa psikolojik yardım almalısınız.</a:t>
            </a:r>
            <a:endParaRPr lang="tr-TR" dirty="0"/>
          </a:p>
        </p:txBody>
      </p:sp>
    </p:spTree>
    <p:extLst>
      <p:ext uri="{BB962C8B-B14F-4D97-AF65-F5344CB8AC3E}">
        <p14:creationId xmlns:p14="http://schemas.microsoft.com/office/powerpoint/2010/main" val="2587358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ODAKLANMA</a:t>
            </a:r>
            <a:endParaRPr lang="tr-TR" b="1" dirty="0">
              <a:solidFill>
                <a:schemeClr val="tx1">
                  <a:lumMod val="95000"/>
                  <a:lumOff val="5000"/>
                </a:schemeClr>
              </a:solidFill>
            </a:endParaRPr>
          </a:p>
        </p:txBody>
      </p:sp>
      <p:sp>
        <p:nvSpPr>
          <p:cNvPr id="3" name="İçerik Yer Tutucusu 2"/>
          <p:cNvSpPr>
            <a:spLocks noGrp="1"/>
          </p:cNvSpPr>
          <p:nvPr>
            <p:ph idx="1"/>
          </p:nvPr>
        </p:nvSpPr>
        <p:spPr>
          <a:xfrm>
            <a:off x="677334" y="1560945"/>
            <a:ext cx="8596668" cy="4480417"/>
          </a:xfrm>
        </p:spPr>
        <p:txBody>
          <a:bodyPr>
            <a:normAutofit fontScale="92500"/>
          </a:bodyPr>
          <a:lstStyle/>
          <a:p>
            <a:r>
              <a:rPr lang="tr-TR" dirty="0" smtClean="0"/>
              <a:t>Otokontrol için çocukların hedefe odaklanması ve hedefe yönelik davranması önemlidir.</a:t>
            </a:r>
          </a:p>
          <a:p>
            <a:pPr marL="0" indent="0">
              <a:buNone/>
            </a:pPr>
            <a:r>
              <a:rPr lang="tr-TR" dirty="0" smtClean="0"/>
              <a:t>     </a:t>
            </a:r>
            <a:r>
              <a:rPr lang="tr-TR" sz="2400" b="1" dirty="0" smtClean="0"/>
              <a:t>Odaklanma sorunu yaşayan çocuklarınıza;</a:t>
            </a:r>
          </a:p>
          <a:p>
            <a:r>
              <a:rPr lang="tr-TR" sz="2000" dirty="0" smtClean="0"/>
              <a:t>Günlük görev listeleri hazırlatınız. Gün sonu görevlerin tamamlanıp tamamlanmadığı ile ilgili konuşunuz.</a:t>
            </a:r>
          </a:p>
          <a:p>
            <a:r>
              <a:rPr lang="tr-TR" sz="2000" dirty="0" smtClean="0"/>
              <a:t>Sağlıklı beslenmeye dikkat ediniz.</a:t>
            </a:r>
          </a:p>
          <a:p>
            <a:r>
              <a:rPr lang="tr-TR" sz="2000" dirty="0" smtClean="0"/>
              <a:t>Düzenli ve kaliteli bir uyku odaklanma sorununun çözümünde önemlidir.</a:t>
            </a:r>
          </a:p>
          <a:p>
            <a:r>
              <a:rPr lang="tr-TR" sz="2000" dirty="0" smtClean="0"/>
              <a:t>Düzenli beyin ve vücut egzersizleri yaptırınız. Spor, çocuk oyunları, satranç, bulmaca </a:t>
            </a:r>
            <a:r>
              <a:rPr lang="tr-TR" sz="2000" dirty="0" err="1" smtClean="0"/>
              <a:t>vs</a:t>
            </a:r>
            <a:r>
              <a:rPr lang="tr-TR" sz="2000" dirty="0" smtClean="0"/>
              <a:t>…</a:t>
            </a:r>
          </a:p>
          <a:p>
            <a:r>
              <a:rPr lang="tr-TR" sz="2000" dirty="0" smtClean="0"/>
              <a:t>Teknoloji ile arasına mesafe koyması konusunda destekleyici olunuz. Teknolojiyi faydaya yönelik kullanma konusunda model olun.</a:t>
            </a:r>
          </a:p>
          <a:p>
            <a:r>
              <a:rPr lang="tr-TR" sz="2000" dirty="0" smtClean="0"/>
              <a:t>Ciddi bir odaklanma sorunu yaşıyorsa tıbbi destek alınız.</a:t>
            </a:r>
            <a:endParaRPr lang="tr-TR" sz="2000" dirty="0"/>
          </a:p>
        </p:txBody>
      </p:sp>
    </p:spTree>
    <p:extLst>
      <p:ext uri="{BB962C8B-B14F-4D97-AF65-F5344CB8AC3E}">
        <p14:creationId xmlns:p14="http://schemas.microsoft.com/office/powerpoint/2010/main" val="681903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ISINMA ETKİNLİĞİ</a:t>
            </a:r>
            <a:endParaRPr lang="tr-TR" b="1" dirty="0">
              <a:solidFill>
                <a:schemeClr val="tx1">
                  <a:lumMod val="95000"/>
                  <a:lumOff val="5000"/>
                </a:schemeClr>
              </a:solidFill>
            </a:endParaRPr>
          </a:p>
        </p:txBody>
      </p:sp>
      <p:sp>
        <p:nvSpPr>
          <p:cNvPr id="3" name="İçerik Yer Tutucusu 2"/>
          <p:cNvSpPr>
            <a:spLocks noGrp="1"/>
          </p:cNvSpPr>
          <p:nvPr>
            <p:ph idx="1"/>
          </p:nvPr>
        </p:nvSpPr>
        <p:spPr>
          <a:xfrm>
            <a:off x="529552" y="2040516"/>
            <a:ext cx="8596668" cy="3880773"/>
          </a:xfrm>
        </p:spPr>
        <p:txBody>
          <a:bodyPr>
            <a:normAutofit lnSpcReduction="10000"/>
          </a:bodyPr>
          <a:lstStyle/>
          <a:p>
            <a:pPr marL="0" indent="0">
              <a:buNone/>
            </a:pPr>
            <a:r>
              <a:rPr lang="tr-TR" dirty="0" smtClean="0">
                <a:latin typeface="Arial" panose="020B0604020202020204" pitchFamily="34" charset="0"/>
                <a:cs typeface="Arial" panose="020B0604020202020204" pitchFamily="34" charset="0"/>
              </a:rPr>
              <a:t>Sevgili veliler;  </a:t>
            </a:r>
          </a:p>
          <a:p>
            <a:pPr marL="0" indent="0">
              <a:buNone/>
            </a:pP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Şimdi gözlerimizi kapatalım ve 20 yıl sonrası için çocuklarımızı hayal edelim.</a:t>
            </a:r>
          </a:p>
          <a:p>
            <a:pPr marL="0" indent="0">
              <a:buNone/>
            </a:pPr>
            <a:r>
              <a:rPr lang="tr-TR" dirty="0" smtClean="0">
                <a:latin typeface="Arial" panose="020B0604020202020204" pitchFamily="34" charset="0"/>
                <a:cs typeface="Arial" panose="020B0604020202020204" pitchFamily="34" charset="0"/>
              </a:rPr>
              <a:t>          </a:t>
            </a:r>
          </a:p>
          <a:p>
            <a:pPr marL="0" indent="0">
              <a:buNone/>
            </a:pPr>
            <a:r>
              <a:rPr lang="tr-TR" dirty="0" smtClean="0">
                <a:latin typeface="Arial" panose="020B0604020202020204" pitchFamily="34" charset="0"/>
                <a:cs typeface="Arial" panose="020B0604020202020204" pitchFamily="34" charset="0"/>
              </a:rPr>
              <a:t>                   </a:t>
            </a:r>
            <a:r>
              <a:rPr lang="tr-TR" b="1" dirty="0" smtClean="0">
                <a:solidFill>
                  <a:srgbClr val="0070C0"/>
                </a:solidFill>
                <a:latin typeface="Arial" panose="020B0604020202020204" pitchFamily="34" charset="0"/>
                <a:cs typeface="Arial" panose="020B0604020202020204" pitchFamily="34" charset="0"/>
              </a:rPr>
              <a:t>NERDELER ?  </a:t>
            </a:r>
            <a:r>
              <a:rPr lang="tr-TR" dirty="0" smtClean="0">
                <a:latin typeface="Arial" panose="020B0604020202020204" pitchFamily="34" charset="0"/>
                <a:cs typeface="Arial" panose="020B0604020202020204" pitchFamily="34" charset="0"/>
              </a:rPr>
              <a:t>   </a:t>
            </a:r>
          </a:p>
          <a:p>
            <a:pPr marL="0" indent="0">
              <a:buNone/>
            </a:pPr>
            <a:r>
              <a:rPr lang="tr-TR" dirty="0" smtClean="0">
                <a:latin typeface="Arial" panose="020B0604020202020204" pitchFamily="34" charset="0"/>
                <a:cs typeface="Arial" panose="020B0604020202020204" pitchFamily="34" charset="0"/>
              </a:rPr>
              <a:t>       </a:t>
            </a:r>
          </a:p>
          <a:p>
            <a:pPr marL="0" indent="0">
              <a:buNone/>
            </a:pPr>
            <a:r>
              <a:rPr lang="tr-TR" b="1" dirty="0" smtClean="0">
                <a:solidFill>
                  <a:schemeClr val="accent2"/>
                </a:solidFill>
                <a:latin typeface="Arial" panose="020B0604020202020204" pitchFamily="34" charset="0"/>
                <a:cs typeface="Arial" panose="020B0604020202020204" pitchFamily="34" charset="0"/>
              </a:rPr>
              <a:t>NELER YAPIYORLAR?</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0" indent="0">
              <a:buNone/>
            </a:pPr>
            <a:endParaRPr lang="tr-TR" dirty="0" smtClean="0">
              <a:latin typeface="Arial" panose="020B0604020202020204" pitchFamily="34" charset="0"/>
              <a:cs typeface="Arial" panose="020B0604020202020204" pitchFamily="34" charset="0"/>
            </a:endParaRPr>
          </a:p>
          <a:p>
            <a:pPr marL="0" indent="0">
              <a:buNone/>
            </a:pP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t>
            </a:r>
            <a:r>
              <a:rPr lang="tr-TR" b="1" dirty="0" smtClean="0">
                <a:solidFill>
                  <a:schemeClr val="accent5">
                    <a:lumMod val="60000"/>
                    <a:lumOff val="40000"/>
                  </a:schemeClr>
                </a:solidFill>
                <a:latin typeface="Arial" panose="020B0604020202020204" pitchFamily="34" charset="0"/>
                <a:cs typeface="Arial" panose="020B0604020202020204" pitchFamily="34" charset="0"/>
              </a:rPr>
              <a:t>NASIL BİR HAYAT YAŞIYORLAR?</a:t>
            </a:r>
          </a:p>
          <a:p>
            <a:pPr marL="0" indent="0">
              <a:buNone/>
            </a:pPr>
            <a:r>
              <a:rPr lang="tr-TR" dirty="0" smtClean="0">
                <a:latin typeface="Arial" panose="020B0604020202020204" pitchFamily="34" charset="0"/>
                <a:cs typeface="Arial" panose="020B0604020202020204" pitchFamily="34" charset="0"/>
              </a:rPr>
              <a:t>       </a:t>
            </a:r>
          </a:p>
          <a:p>
            <a:pPr marL="0" indent="0">
              <a:buNone/>
            </a:pP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356" y="3243851"/>
            <a:ext cx="3852495" cy="2131714"/>
          </a:xfrm>
          <a:prstGeom prst="rect">
            <a:avLst/>
          </a:prstGeom>
        </p:spPr>
      </p:pic>
    </p:spTree>
    <p:extLst>
      <p:ext uri="{BB962C8B-B14F-4D97-AF65-F5344CB8AC3E}">
        <p14:creationId xmlns:p14="http://schemas.microsoft.com/office/powerpoint/2010/main" val="1853835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SINIR KOYMA</a:t>
            </a:r>
            <a:endParaRPr lang="tr-TR" b="1" dirty="0">
              <a:solidFill>
                <a:schemeClr val="tx1">
                  <a:lumMod val="95000"/>
                  <a:lumOff val="5000"/>
                </a:schemeClr>
              </a:solidFill>
            </a:endParaRPr>
          </a:p>
        </p:txBody>
      </p:sp>
      <p:sp>
        <p:nvSpPr>
          <p:cNvPr id="5" name="İçerik Yer Tutucusu 4"/>
          <p:cNvSpPr>
            <a:spLocks noGrp="1"/>
          </p:cNvSpPr>
          <p:nvPr>
            <p:ph idx="1"/>
          </p:nvPr>
        </p:nvSpPr>
        <p:spPr>
          <a:xfrm>
            <a:off x="843589" y="1930399"/>
            <a:ext cx="8596668" cy="4074017"/>
          </a:xfrm>
        </p:spPr>
        <p:txBody>
          <a:bodyPr/>
          <a:lstStyle/>
          <a:p>
            <a:r>
              <a:rPr lang="tr-TR" dirty="0" smtClean="0"/>
              <a:t>Çocukların güven ve konfor alanları </a:t>
            </a:r>
          </a:p>
          <a:p>
            <a:pPr marL="0" indent="0">
              <a:buNone/>
            </a:pPr>
            <a:r>
              <a:rPr lang="tr-TR" dirty="0"/>
              <a:t>i</a:t>
            </a:r>
            <a:r>
              <a:rPr lang="tr-TR" dirty="0" smtClean="0"/>
              <a:t>çinde özgür seçimler yapması konusunda </a:t>
            </a:r>
          </a:p>
          <a:p>
            <a:pPr marL="0" indent="0">
              <a:buNone/>
            </a:pPr>
            <a:r>
              <a:rPr lang="tr-TR" dirty="0"/>
              <a:t>t</a:t>
            </a:r>
            <a:r>
              <a:rPr lang="tr-TR" dirty="0" smtClean="0"/>
              <a:t>eşvik etmek çocukların otokontrol </a:t>
            </a:r>
          </a:p>
          <a:p>
            <a:pPr marL="0" indent="0">
              <a:buNone/>
            </a:pPr>
            <a:r>
              <a:rPr lang="tr-TR" dirty="0" smtClean="0"/>
              <a:t>sağlamaları açısından önemlidir.</a:t>
            </a:r>
          </a:p>
          <a:p>
            <a:r>
              <a:rPr lang="tr-TR" dirty="0" smtClean="0"/>
              <a:t>Sınırları göremeyen çocuk görene kadar </a:t>
            </a:r>
          </a:p>
          <a:p>
            <a:pPr marL="0" indent="0">
              <a:buNone/>
            </a:pPr>
            <a:r>
              <a:rPr lang="tr-TR" dirty="0"/>
              <a:t>g</a:t>
            </a:r>
            <a:r>
              <a:rPr lang="tr-TR" dirty="0" smtClean="0"/>
              <a:t>itmek ister.</a:t>
            </a:r>
          </a:p>
          <a:p>
            <a:pPr marL="0" indent="0">
              <a:buNone/>
            </a:pPr>
            <a:endParaRPr lang="tr-TR" dirty="0" smtClean="0"/>
          </a:p>
          <a:p>
            <a:pPr marL="0" indent="0">
              <a:buNone/>
            </a:pPr>
            <a:endParaRPr lang="tr-TR" dirty="0" smtClean="0"/>
          </a:p>
          <a:p>
            <a:pPr marL="0" indent="0">
              <a:buNone/>
            </a:pP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218" y="2049664"/>
            <a:ext cx="4267201" cy="2720341"/>
          </a:xfrm>
          <a:prstGeom prst="rect">
            <a:avLst/>
          </a:prstGeom>
        </p:spPr>
      </p:pic>
    </p:spTree>
    <p:extLst>
      <p:ext uri="{BB962C8B-B14F-4D97-AF65-F5344CB8AC3E}">
        <p14:creationId xmlns:p14="http://schemas.microsoft.com/office/powerpoint/2010/main" val="497612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Sınır Koymanın Faydaları</a:t>
            </a:r>
            <a:endParaRPr lang="tr-TR" dirty="0"/>
          </a:p>
        </p:txBody>
      </p:sp>
      <p:sp>
        <p:nvSpPr>
          <p:cNvPr id="3" name="İçerik Yer Tutucusu 2"/>
          <p:cNvSpPr>
            <a:spLocks noGrp="1"/>
          </p:cNvSpPr>
          <p:nvPr>
            <p:ph idx="1"/>
          </p:nvPr>
        </p:nvSpPr>
        <p:spPr>
          <a:xfrm>
            <a:off x="677334" y="1514765"/>
            <a:ext cx="8596668" cy="4969162"/>
          </a:xfrm>
        </p:spPr>
        <p:txBody>
          <a:bodyPr>
            <a:normAutofit/>
          </a:bodyPr>
          <a:lstStyle/>
          <a:p>
            <a:r>
              <a:rPr lang="tr-TR" sz="2000" dirty="0"/>
              <a:t> Sınırlar çocukların öz denetim becerileri geliştirmesine yardımcı </a:t>
            </a:r>
            <a:r>
              <a:rPr lang="tr-TR" sz="2000" dirty="0" smtClean="0"/>
              <a:t>olur.</a:t>
            </a:r>
          </a:p>
          <a:p>
            <a:r>
              <a:rPr lang="tr-TR" sz="2000" dirty="0" smtClean="0"/>
              <a:t>Çocuklara </a:t>
            </a:r>
            <a:r>
              <a:rPr lang="tr-TR" sz="2000" dirty="0"/>
              <a:t>hayatta her zaman seçim yapma şanslarının olduğunu ve yaptıkları seçimler sonucunda sorumluluk almaları gerektiğini </a:t>
            </a:r>
            <a:r>
              <a:rPr lang="tr-TR" sz="2000" dirty="0" smtClean="0"/>
              <a:t>öğretir.</a:t>
            </a:r>
          </a:p>
          <a:p>
            <a:r>
              <a:rPr lang="tr-TR" sz="2000" dirty="0" smtClean="0"/>
              <a:t> </a:t>
            </a:r>
            <a:r>
              <a:rPr lang="tr-TR" sz="2000" dirty="0"/>
              <a:t>Çocuklar, sınırlar sayesinde istedikleri her şeye her an ulaşmalarının mümkün olmadığını </a:t>
            </a:r>
            <a:r>
              <a:rPr lang="tr-TR" sz="2000" dirty="0" smtClean="0"/>
              <a:t>öğrenir.</a:t>
            </a:r>
          </a:p>
          <a:p>
            <a:r>
              <a:rPr lang="tr-TR" sz="2000" dirty="0" smtClean="0"/>
              <a:t>Sınır </a:t>
            </a:r>
            <a:r>
              <a:rPr lang="tr-TR" sz="2000" dirty="0"/>
              <a:t>koyduğumuzda çocukların gelecekte zorluklarla başa çıkabilmelerini sağlayacak beyin bağlantılarını güçlendirmiş </a:t>
            </a:r>
            <a:r>
              <a:rPr lang="tr-TR" sz="2000" dirty="0" smtClean="0"/>
              <a:t>oluruz.</a:t>
            </a:r>
          </a:p>
          <a:p>
            <a:r>
              <a:rPr lang="tr-TR" sz="2000" dirty="0" smtClean="0"/>
              <a:t>Sınırlar</a:t>
            </a:r>
            <a:r>
              <a:rPr lang="tr-TR" sz="2000" dirty="0"/>
              <a:t>, çocukları hem fiziksel hem psikolojik anlamda güvende hissettirir</a:t>
            </a:r>
            <a:r>
              <a:rPr lang="tr-TR" sz="2000" dirty="0" smtClean="0"/>
              <a:t>.</a:t>
            </a:r>
          </a:p>
          <a:p>
            <a:r>
              <a:rPr lang="tr-TR" sz="2000" dirty="0" smtClean="0"/>
              <a:t> </a:t>
            </a:r>
            <a:r>
              <a:rPr lang="tr-TR" sz="2000" dirty="0"/>
              <a:t>Çocuk kuralları, kurallara uymanın önemini öğrendiği için toplumsal normlara da uyum sağlar, sosyal becerileri gelişmiştir</a:t>
            </a:r>
            <a:r>
              <a:rPr lang="tr-TR" sz="2000" dirty="0" smtClean="0"/>
              <a:t>.</a:t>
            </a:r>
          </a:p>
          <a:p>
            <a:r>
              <a:rPr lang="tr-TR" sz="2000" dirty="0" smtClean="0"/>
              <a:t> </a:t>
            </a:r>
            <a:r>
              <a:rPr lang="tr-TR" sz="2000" dirty="0"/>
              <a:t>Çocuk ve diğer aile bireyleri arasında yaşanabilecek problemlerin önüne geçer, daha huzurlu bir aile ortamı sağlar.</a:t>
            </a:r>
          </a:p>
        </p:txBody>
      </p:sp>
    </p:spTree>
    <p:extLst>
      <p:ext uri="{BB962C8B-B14F-4D97-AF65-F5344CB8AC3E}">
        <p14:creationId xmlns:p14="http://schemas.microsoft.com/office/powerpoint/2010/main" val="674643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Çocuklarda Sınır Koyma Konusunda Neler Yapabiliriz?</a:t>
            </a:r>
            <a:endParaRPr lang="tr-TR" dirty="0"/>
          </a:p>
        </p:txBody>
      </p:sp>
      <p:sp>
        <p:nvSpPr>
          <p:cNvPr id="3" name="İçerik Yer Tutucusu 2"/>
          <p:cNvSpPr>
            <a:spLocks noGrp="1"/>
          </p:cNvSpPr>
          <p:nvPr>
            <p:ph idx="1"/>
          </p:nvPr>
        </p:nvSpPr>
        <p:spPr/>
        <p:txBody>
          <a:bodyPr>
            <a:normAutofit fontScale="92500" lnSpcReduction="10000"/>
          </a:bodyPr>
          <a:lstStyle/>
          <a:p>
            <a:r>
              <a:rPr lang="tr-TR" dirty="0"/>
              <a:t>Sınırlar oldukça kısa, az sayıda ve net </a:t>
            </a:r>
            <a:r>
              <a:rPr lang="tr-TR" dirty="0" smtClean="0"/>
              <a:t>olmalıdır.</a:t>
            </a:r>
          </a:p>
          <a:p>
            <a:r>
              <a:rPr lang="tr-TR" dirty="0" smtClean="0"/>
              <a:t>Çocuğun </a:t>
            </a:r>
            <a:r>
              <a:rPr lang="tr-TR" dirty="0"/>
              <a:t>yaşına ve içinde bulunduğu gelişim dönemine uygun </a:t>
            </a:r>
            <a:r>
              <a:rPr lang="tr-TR" dirty="0" smtClean="0"/>
              <a:t>olmalıdır.</a:t>
            </a:r>
          </a:p>
          <a:p>
            <a:r>
              <a:rPr lang="tr-TR" dirty="0" smtClean="0"/>
              <a:t>Sınırlar </a:t>
            </a:r>
            <a:r>
              <a:rPr lang="tr-TR" dirty="0"/>
              <a:t>tutarlı bir şekilde uygulanmalıdır. Çocuğumuzun evde yalnızca 1 saat ekrana bakmasına izin verirken, dışarda bunu saatlerce yapmasına göz yummak çocuğun kafasının karışmasına ve sınırların önemini yitirmesine sebep olur. Anne babanın kendi içinde tutarlı olması da oldukça önemlidir. Ebeveynlerden biri evet derken diğerinin hayır demesi oldukça yanlış bir tutumdur</a:t>
            </a:r>
            <a:r>
              <a:rPr lang="tr-TR" dirty="0" smtClean="0"/>
              <a:t>.</a:t>
            </a:r>
          </a:p>
          <a:p>
            <a:r>
              <a:rPr lang="tr-TR" dirty="0" smtClean="0"/>
              <a:t> </a:t>
            </a:r>
            <a:r>
              <a:rPr lang="tr-TR" dirty="0"/>
              <a:t>Çocuğu tehdit etmek yerine olayın sonuçlarından haberdar etmek gerekir. (</a:t>
            </a:r>
            <a:r>
              <a:rPr lang="tr-TR" dirty="0" err="1"/>
              <a:t>Örn</a:t>
            </a:r>
            <a:r>
              <a:rPr lang="tr-TR" dirty="0"/>
              <a:t>.‘‘ona vurmayı bırakmazsan seni öğretmenine şikayet ederim’’, demek yerine bedele odaklamak, ‘‘ona vurmayı bırakmazsan, onu elinden almak zorunda kalırım</a:t>
            </a:r>
            <a:r>
              <a:rPr lang="tr-TR" dirty="0" smtClean="0"/>
              <a:t>’’)</a:t>
            </a:r>
          </a:p>
          <a:p>
            <a:r>
              <a:rPr lang="tr-TR" dirty="0" smtClean="0"/>
              <a:t> </a:t>
            </a:r>
            <a:r>
              <a:rPr lang="tr-TR" dirty="0"/>
              <a:t>Sınır koyarken odaklanmamız gereken kişi </a:t>
            </a:r>
            <a:r>
              <a:rPr lang="tr-TR" dirty="0" err="1"/>
              <a:t>çocuktur,sorumluluk</a:t>
            </a:r>
            <a:r>
              <a:rPr lang="tr-TR" dirty="0"/>
              <a:t> çocuktadır, o yüzden ‘‘biz’’ kelimesini kullanmıyoruz. (</a:t>
            </a:r>
            <a:r>
              <a:rPr lang="tr-TR" dirty="0" err="1"/>
              <a:t>Örn</a:t>
            </a:r>
            <a:r>
              <a:rPr lang="tr-TR" dirty="0"/>
              <a:t>.‘‘Biz onu yere vurmuyoruz’’ değil, ‘’O yere vurmak için değil’’, diyoruz.)</a:t>
            </a:r>
          </a:p>
        </p:txBody>
      </p:sp>
    </p:spTree>
    <p:extLst>
      <p:ext uri="{BB962C8B-B14F-4D97-AF65-F5344CB8AC3E}">
        <p14:creationId xmlns:p14="http://schemas.microsoft.com/office/powerpoint/2010/main" val="2462402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İLETİŞİM BECERİLERİ</a:t>
            </a:r>
            <a:endParaRPr lang="tr-TR" b="1" dirty="0">
              <a:solidFill>
                <a:schemeClr val="tx1">
                  <a:lumMod val="95000"/>
                  <a:lumOff val="5000"/>
                </a:schemeClr>
              </a:solidFill>
            </a:endParaRPr>
          </a:p>
        </p:txBody>
      </p:sp>
      <p:sp>
        <p:nvSpPr>
          <p:cNvPr id="3" name="İçerik Yer Tutucusu 2"/>
          <p:cNvSpPr>
            <a:spLocks noGrp="1"/>
          </p:cNvSpPr>
          <p:nvPr>
            <p:ph idx="1"/>
          </p:nvPr>
        </p:nvSpPr>
        <p:spPr>
          <a:xfrm>
            <a:off x="677334" y="1533237"/>
            <a:ext cx="8596668" cy="4508126"/>
          </a:xfrm>
        </p:spPr>
        <p:txBody>
          <a:bodyPr>
            <a:normAutofit fontScale="92500" lnSpcReduction="10000"/>
          </a:bodyPr>
          <a:lstStyle/>
          <a:p>
            <a:pPr marL="0" indent="0">
              <a:buNone/>
            </a:pPr>
            <a:r>
              <a:rPr lang="tr-TR" dirty="0" smtClean="0"/>
              <a:t> Çocuklarla iletişim kurarken neler </a:t>
            </a:r>
          </a:p>
          <a:p>
            <a:pPr marL="0" indent="0">
              <a:buNone/>
            </a:pPr>
            <a:r>
              <a:rPr lang="tr-TR" dirty="0" smtClean="0"/>
              <a:t>yapmalı neler yapmamalıyız?</a:t>
            </a:r>
          </a:p>
          <a:p>
            <a:r>
              <a:rPr lang="tr-TR" dirty="0" smtClean="0"/>
              <a:t>Gözdağı vermek, korkutmak, tehdit etmek </a:t>
            </a:r>
          </a:p>
          <a:p>
            <a:pPr marL="0" indent="0">
              <a:buNone/>
            </a:pPr>
            <a:r>
              <a:rPr lang="tr-TR" dirty="0" err="1" smtClean="0"/>
              <a:t>yanlıştır.Yapılmaması</a:t>
            </a:r>
            <a:r>
              <a:rPr lang="tr-TR" dirty="0" smtClean="0"/>
              <a:t> gerekir.</a:t>
            </a:r>
          </a:p>
          <a:p>
            <a:r>
              <a:rPr lang="tr-TR" dirty="0" smtClean="0"/>
              <a:t>Sık sık öğüt vermek doğru bir yaklaşım değil. Sorunları ile</a:t>
            </a:r>
          </a:p>
          <a:p>
            <a:pPr marL="0" indent="0">
              <a:buNone/>
            </a:pPr>
            <a:r>
              <a:rPr lang="tr-TR" dirty="0" smtClean="0"/>
              <a:t> ilgili model olabilir kendi hayatınızdan örnekler verebilirsiniz.</a:t>
            </a:r>
          </a:p>
          <a:p>
            <a:r>
              <a:rPr lang="tr-TR" dirty="0" smtClean="0"/>
              <a:t>Soru yağmuruna tutmak, söylediklerinde tutarsızlık varmış gibi onu sınamak doğru değildir. Yalan konuşmaya ya da sorunlarını sizinle paylaşmamaya sebep olur.</a:t>
            </a:r>
          </a:p>
          <a:p>
            <a:r>
              <a:rPr lang="tr-TR" dirty="0" smtClean="0"/>
              <a:t>Yorum yapmak, tanı koymak doğru değildir. Örneğin; </a:t>
            </a:r>
            <a:r>
              <a:rPr lang="tr-TR" dirty="0"/>
              <a:t>Dikkatimi </a:t>
            </a:r>
            <a:r>
              <a:rPr lang="tr-TR" dirty="0" err="1"/>
              <a:t>çekmek</a:t>
            </a:r>
            <a:r>
              <a:rPr lang="tr-TR" dirty="0"/>
              <a:t> </a:t>
            </a:r>
            <a:r>
              <a:rPr lang="tr-TR" dirty="0" err="1"/>
              <a:t>için</a:t>
            </a:r>
            <a:r>
              <a:rPr lang="tr-TR" dirty="0"/>
              <a:t> bunları yapıyorsun! </a:t>
            </a:r>
            <a:endParaRPr lang="tr-TR" dirty="0" smtClean="0"/>
          </a:p>
          <a:p>
            <a:r>
              <a:rPr lang="tr-TR" dirty="0" smtClean="0"/>
              <a:t>Avutmak teselli etmek doğru değildir. ‘’İnsanlar neler yaşıyor bak sen öyle misin </a:t>
            </a:r>
            <a:r>
              <a:rPr lang="tr-TR" dirty="0" err="1" smtClean="0"/>
              <a:t>vs</a:t>
            </a:r>
            <a:r>
              <a:rPr lang="tr-TR" dirty="0" smtClean="0"/>
              <a:t>’’duygularını anlamaya yanında olduğunuzu hissettirmeye çalışın</a:t>
            </a:r>
          </a:p>
          <a:p>
            <a:r>
              <a:rPr lang="tr-TR" dirty="0" smtClean="0"/>
              <a:t>Sürekli ahlak dersi vermek doğru bir yaklaşım değil. Doğruyu ve yanlışı sebeplerini anlatarak, ona model olarak gösterebilirsiniz.</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4419" y="258176"/>
            <a:ext cx="3845838" cy="2550121"/>
          </a:xfrm>
          <a:prstGeom prst="rect">
            <a:avLst/>
          </a:prstGeom>
        </p:spPr>
      </p:pic>
    </p:spTree>
    <p:extLst>
      <p:ext uri="{BB962C8B-B14F-4D97-AF65-F5344CB8AC3E}">
        <p14:creationId xmlns:p14="http://schemas.microsoft.com/office/powerpoint/2010/main" val="192329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GÖREV VE SORUMLULUKLAR</a:t>
            </a:r>
            <a:endParaRPr lang="tr-TR" b="1" dirty="0">
              <a:solidFill>
                <a:schemeClr val="tx1">
                  <a:lumMod val="95000"/>
                  <a:lumOff val="5000"/>
                </a:schemeClr>
              </a:solidFill>
            </a:endParaRPr>
          </a:p>
        </p:txBody>
      </p:sp>
      <p:sp>
        <p:nvSpPr>
          <p:cNvPr id="3" name="İçerik Yer Tutucusu 2"/>
          <p:cNvSpPr>
            <a:spLocks noGrp="1"/>
          </p:cNvSpPr>
          <p:nvPr>
            <p:ph idx="1"/>
          </p:nvPr>
        </p:nvSpPr>
        <p:spPr>
          <a:xfrm>
            <a:off x="677334" y="1847273"/>
            <a:ext cx="8596668" cy="4194089"/>
          </a:xfrm>
        </p:spPr>
        <p:txBody>
          <a:bodyPr>
            <a:normAutofit lnSpcReduction="10000"/>
          </a:bodyPr>
          <a:lstStyle/>
          <a:p>
            <a:r>
              <a:rPr lang="tr-TR" dirty="0" smtClean="0"/>
              <a:t>Ona görev ve sorumlulukları konusunda bir yol açın.</a:t>
            </a:r>
          </a:p>
          <a:p>
            <a:r>
              <a:rPr lang="tr-TR" dirty="0" smtClean="0"/>
              <a:t>Yapabileceği görevleri onun yerine yapmayın.</a:t>
            </a:r>
          </a:p>
          <a:p>
            <a:r>
              <a:rPr lang="tr-TR" dirty="0" smtClean="0"/>
              <a:t>Okulöncesi dönemde, yemeğini kendi yiyebilir,</a:t>
            </a:r>
          </a:p>
          <a:p>
            <a:pPr marL="0" indent="0">
              <a:buNone/>
            </a:pPr>
            <a:r>
              <a:rPr lang="tr-TR" dirty="0" smtClean="0"/>
              <a:t> yatağını düzeltebilir, oyuncaklarını toplayabilir,</a:t>
            </a:r>
          </a:p>
          <a:p>
            <a:pPr marL="0" indent="0">
              <a:buNone/>
            </a:pPr>
            <a:r>
              <a:rPr lang="tr-TR" dirty="0" smtClean="0"/>
              <a:t> üzerini değiştirebilir, ayakkabılarını giyebilir, sofradan </a:t>
            </a:r>
          </a:p>
          <a:p>
            <a:pPr marL="0" indent="0">
              <a:buNone/>
            </a:pPr>
            <a:r>
              <a:rPr lang="tr-TR" dirty="0" smtClean="0"/>
              <a:t>tabağını kaldırabilir, suyunu alabilir, tuvaletine bağımsız gidebilir…</a:t>
            </a:r>
          </a:p>
          <a:p>
            <a:r>
              <a:rPr lang="tr-TR" dirty="0" smtClean="0"/>
              <a:t>Okul döneminde okul eşyalarına kendisi sahip çıkabilir, ödevlerini takip edebilir, kendi ödevlerini çoğunlukla kendisi yapabilir, çantasını hazırlayabilir, ekmek almaya gidebilir, ev işlerine yardım edebilir, banyosunu yapabilir…</a:t>
            </a:r>
          </a:p>
          <a:p>
            <a:pPr marL="0" indent="0">
              <a:buNone/>
            </a:pPr>
            <a:r>
              <a:rPr lang="tr-TR" sz="2800" dirty="0">
                <a:solidFill>
                  <a:srgbClr val="00B050"/>
                </a:solidFill>
              </a:rPr>
              <a:t> </a:t>
            </a:r>
            <a:r>
              <a:rPr lang="tr-TR" sz="2800" dirty="0" smtClean="0">
                <a:solidFill>
                  <a:srgbClr val="00B050"/>
                </a:solidFill>
              </a:rPr>
              <a:t>     Bunları yapmıyor ya da yapmasına izin vermiyorsanız bunun bir sorun olduğunu bilin!</a:t>
            </a:r>
            <a:endParaRPr lang="tr-TR" sz="2800" dirty="0">
              <a:solidFill>
                <a:srgbClr val="00B05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710" y="1136650"/>
            <a:ext cx="3195186" cy="2604077"/>
          </a:xfrm>
          <a:prstGeom prst="rect">
            <a:avLst/>
          </a:prstGeom>
        </p:spPr>
      </p:pic>
    </p:spTree>
    <p:extLst>
      <p:ext uri="{BB962C8B-B14F-4D97-AF65-F5344CB8AC3E}">
        <p14:creationId xmlns:p14="http://schemas.microsoft.com/office/powerpoint/2010/main" val="2889999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4400" dirty="0" smtClean="0"/>
              <a:t>OTOKONTROL GELİŞTİRİCİ ETKİNLİK TAVSİYELERİ</a:t>
            </a:r>
            <a:endParaRPr lang="tr-TR" sz="4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80" y="3676505"/>
            <a:ext cx="3208482" cy="229406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073" y="3587647"/>
            <a:ext cx="2743201" cy="274320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167" y="543547"/>
            <a:ext cx="3621001" cy="1708316"/>
          </a:xfrm>
          <a:prstGeom prst="rect">
            <a:avLst/>
          </a:prstGeom>
        </p:spPr>
      </p:pic>
    </p:spTree>
    <p:extLst>
      <p:ext uri="{BB962C8B-B14F-4D97-AF65-F5344CB8AC3E}">
        <p14:creationId xmlns:p14="http://schemas.microsoft.com/office/powerpoint/2010/main" val="1427597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KENDİ PARAM</a:t>
            </a:r>
            <a:endParaRPr lang="tr-TR" dirty="0"/>
          </a:p>
        </p:txBody>
      </p:sp>
      <p:sp>
        <p:nvSpPr>
          <p:cNvPr id="3" name="İçerik Yer Tutucusu 2"/>
          <p:cNvSpPr>
            <a:spLocks noGrp="1"/>
          </p:cNvSpPr>
          <p:nvPr>
            <p:ph idx="1"/>
          </p:nvPr>
        </p:nvSpPr>
        <p:spPr/>
        <p:txBody>
          <a:bodyPr/>
          <a:lstStyle/>
          <a:p>
            <a:r>
              <a:rPr lang="tr-TR" dirty="0" smtClean="0"/>
              <a:t>4 yaş civarı çocukların kendi paralarını yönetmelerine izin veriniz. Ailelerin en sık yaptığı hata bütün parasını kumbarasında biriktirmesini istemek.</a:t>
            </a:r>
          </a:p>
          <a:p>
            <a:r>
              <a:rPr lang="tr-TR" dirty="0" smtClean="0"/>
              <a:t>Onun parasının bir miktarını kendi iradesiyle harcamasını sağlamalısınız. </a:t>
            </a:r>
          </a:p>
          <a:p>
            <a:r>
              <a:rPr lang="tr-TR" dirty="0" smtClean="0"/>
              <a:t>Gittiğiniz market ya da oyuncak dükkanlarında kendi bütçeleri dahilinde alışveriş yapmasına ön ayak olunuz.</a:t>
            </a:r>
          </a:p>
          <a:p>
            <a:r>
              <a:rPr lang="tr-TR" dirty="0" smtClean="0"/>
              <a:t>Bu onun hem parasını </a:t>
            </a:r>
            <a:r>
              <a:rPr lang="tr-TR" dirty="0"/>
              <a:t>y</a:t>
            </a:r>
            <a:r>
              <a:rPr lang="tr-TR" dirty="0" smtClean="0"/>
              <a:t>önetmesini, otokontrol sağlamasını,</a:t>
            </a:r>
            <a:r>
              <a:rPr lang="tr-TR" dirty="0"/>
              <a:t> </a:t>
            </a:r>
            <a:r>
              <a:rPr lang="tr-TR" dirty="0" smtClean="0"/>
              <a:t>isteklerini yeri geldiğinde ertelemesini, kendini bir birey gibi hissetmesini, zihinden matematiksel işlemleri kolayca yapabilmesini sağlayacaktır.</a:t>
            </a:r>
          </a:p>
        </p:txBody>
      </p:sp>
    </p:spTree>
    <p:extLst>
      <p:ext uri="{BB962C8B-B14F-4D97-AF65-F5344CB8AC3E}">
        <p14:creationId xmlns:p14="http://schemas.microsoft.com/office/powerpoint/2010/main" val="980047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GÖREV ÇİZELGESİ</a:t>
            </a:r>
            <a:endParaRPr lang="tr-TR" dirty="0"/>
          </a:p>
        </p:txBody>
      </p:sp>
      <p:sp>
        <p:nvSpPr>
          <p:cNvPr id="3" name="İçerik Yer Tutucusu 2"/>
          <p:cNvSpPr>
            <a:spLocks noGrp="1"/>
          </p:cNvSpPr>
          <p:nvPr>
            <p:ph idx="1"/>
          </p:nvPr>
        </p:nvSpPr>
        <p:spPr/>
        <p:txBody>
          <a:bodyPr/>
          <a:lstStyle/>
          <a:p>
            <a:r>
              <a:rPr lang="tr-TR" dirty="0" smtClean="0"/>
              <a:t>Evde herkesin görevlerini içeren günlük görev çizelgesi oluşturabilirsiniz.</a:t>
            </a:r>
          </a:p>
          <a:p>
            <a:r>
              <a:rPr lang="tr-TR" dirty="0" smtClean="0"/>
              <a:t>Gün sonu ailecek bu görev çizelgesini değerlendirme yapınız.</a:t>
            </a:r>
          </a:p>
          <a:p>
            <a:r>
              <a:rPr lang="tr-TR" dirty="0" smtClean="0"/>
              <a:t>Bu çocuğu hem teşvik edecek hem de otokontrol sağlamasına yardım edecektir.</a:t>
            </a:r>
          </a:p>
          <a:p>
            <a:endParaRPr lang="tr-TR" dirty="0"/>
          </a:p>
        </p:txBody>
      </p:sp>
    </p:spTree>
    <p:extLst>
      <p:ext uri="{BB962C8B-B14F-4D97-AF65-F5344CB8AC3E}">
        <p14:creationId xmlns:p14="http://schemas.microsoft.com/office/powerpoint/2010/main" val="4058520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a:t> </a:t>
            </a:r>
            <a:r>
              <a:rPr lang="tr-TR" dirty="0" smtClean="0"/>
              <a:t>                        </a:t>
            </a:r>
            <a:r>
              <a:rPr lang="tr-TR" sz="2800" b="1" dirty="0" smtClean="0">
                <a:solidFill>
                  <a:srgbClr val="00B050"/>
                </a:solidFill>
              </a:rPr>
              <a:t>Dinlediğiniz için teşekkürler </a:t>
            </a:r>
            <a:r>
              <a:rPr lang="tr-TR" sz="2800" b="1" dirty="0" smtClean="0">
                <a:solidFill>
                  <a:srgbClr val="00B050"/>
                </a:solidFill>
                <a:sym typeface="Wingdings" panose="05000000000000000000" pitchFamily="2" charset="2"/>
              </a:rPr>
              <a:t></a:t>
            </a:r>
            <a:endParaRPr lang="tr-TR" sz="2800" b="1" dirty="0">
              <a:solidFill>
                <a:srgbClr val="00B050"/>
              </a:solidFill>
            </a:endParaRPr>
          </a:p>
        </p:txBody>
      </p:sp>
    </p:spTree>
    <p:extLst>
      <p:ext uri="{BB962C8B-B14F-4D97-AF65-F5344CB8AC3E}">
        <p14:creationId xmlns:p14="http://schemas.microsoft.com/office/powerpoint/2010/main" val="2472062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solidFill>
                  <a:schemeClr val="tx1"/>
                </a:solidFill>
              </a:rPr>
              <a:t>BUNLARI MI HAYAL ETTİK?</a:t>
            </a:r>
            <a:endParaRPr lang="tr-TR" b="1" dirty="0">
              <a:solidFill>
                <a:schemeClr val="tx1"/>
              </a:solidFill>
            </a:endParaRPr>
          </a:p>
        </p:txBody>
      </p:sp>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042" y="1495353"/>
            <a:ext cx="3969338" cy="2245157"/>
          </a:xfr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087" y="1514043"/>
            <a:ext cx="2940858" cy="1838036"/>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88" y="4007426"/>
            <a:ext cx="2673925" cy="1583245"/>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60608" y="4007426"/>
            <a:ext cx="2949543" cy="1659118"/>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516" y="3575917"/>
            <a:ext cx="3279626" cy="1836591"/>
          </a:xfrm>
          <a:prstGeom prst="rect">
            <a:avLst/>
          </a:prstGeom>
        </p:spPr>
      </p:pic>
    </p:spTree>
    <p:extLst>
      <p:ext uri="{BB962C8B-B14F-4D97-AF65-F5344CB8AC3E}">
        <p14:creationId xmlns:p14="http://schemas.microsoft.com/office/powerpoint/2010/main" val="182524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solidFill>
              </a:rPr>
              <a:t>BUNLARI HAYAL EDEBİLDİNİZ Mİ?</a:t>
            </a:r>
            <a:endParaRPr lang="tr-TR" b="1" dirty="0">
              <a:solidFill>
                <a:schemeClr val="tx1"/>
              </a:solidFill>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842" y="2068946"/>
            <a:ext cx="4901702" cy="2599387"/>
          </a:xfr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198" y="2142836"/>
            <a:ext cx="3924708" cy="2599387"/>
          </a:xfrm>
          <a:prstGeom prst="rect">
            <a:avLst/>
          </a:prstGeom>
        </p:spPr>
      </p:pic>
    </p:spTree>
    <p:extLst>
      <p:ext uri="{BB962C8B-B14F-4D97-AF65-F5344CB8AC3E}">
        <p14:creationId xmlns:p14="http://schemas.microsoft.com/office/powerpoint/2010/main" val="49639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OTOKONTROL NEDİR?</a:t>
            </a:r>
            <a:endParaRPr lang="tr-TR" b="1" dirty="0">
              <a:solidFill>
                <a:schemeClr val="tx1">
                  <a:lumMod val="95000"/>
                  <a:lumOff val="5000"/>
                </a:schemeClr>
              </a:solidFill>
            </a:endParaRPr>
          </a:p>
        </p:txBody>
      </p:sp>
      <p:sp>
        <p:nvSpPr>
          <p:cNvPr id="3" name="İçerik Yer Tutucusu 2"/>
          <p:cNvSpPr>
            <a:spLocks noGrp="1"/>
          </p:cNvSpPr>
          <p:nvPr>
            <p:ph idx="1"/>
          </p:nvPr>
        </p:nvSpPr>
        <p:spPr>
          <a:xfrm>
            <a:off x="677334" y="1588655"/>
            <a:ext cx="8596668" cy="4452707"/>
          </a:xfrm>
        </p:spPr>
        <p:txBody>
          <a:bodyPr/>
          <a:lstStyle/>
          <a:p>
            <a:endParaRPr lang="tr-TR" dirty="0" smtClean="0"/>
          </a:p>
          <a:p>
            <a:r>
              <a:rPr lang="tr-TR" sz="2400" dirty="0" smtClean="0"/>
              <a:t>En basit anlamıyla kişinin kendini</a:t>
            </a:r>
          </a:p>
          <a:p>
            <a:pPr marL="0" indent="0">
              <a:buNone/>
            </a:pPr>
            <a:r>
              <a:rPr lang="tr-TR" sz="2400" dirty="0" smtClean="0"/>
              <a:t> kontrol etmesidir.</a:t>
            </a:r>
          </a:p>
          <a:p>
            <a:pPr marL="0" indent="0">
              <a:buNone/>
            </a:pPr>
            <a:endParaRPr lang="tr-TR" sz="2400" dirty="0" smtClean="0"/>
          </a:p>
          <a:p>
            <a:r>
              <a:rPr lang="tr-TR" sz="2400" dirty="0" smtClean="0"/>
              <a:t>Aynı zamanda </a:t>
            </a:r>
            <a:r>
              <a:rPr lang="tr-TR" sz="2400" dirty="0"/>
              <a:t>hem kendi </a:t>
            </a:r>
            <a:endParaRPr lang="tr-TR" sz="2400" dirty="0" smtClean="0"/>
          </a:p>
          <a:p>
            <a:pPr marL="0" indent="0">
              <a:buNone/>
            </a:pPr>
            <a:r>
              <a:rPr lang="tr-TR" sz="2400" dirty="0" smtClean="0"/>
              <a:t>duygularının </a:t>
            </a:r>
            <a:r>
              <a:rPr lang="tr-TR" sz="2400" dirty="0"/>
              <a:t>hem de başkalarının </a:t>
            </a:r>
            <a:endParaRPr lang="tr-TR" sz="2400" dirty="0" smtClean="0"/>
          </a:p>
          <a:p>
            <a:pPr marL="0" indent="0">
              <a:buNone/>
            </a:pPr>
            <a:r>
              <a:rPr lang="tr-TR" sz="2400" dirty="0" smtClean="0"/>
              <a:t>duygularının </a:t>
            </a:r>
            <a:r>
              <a:rPr lang="tr-TR" sz="2400" dirty="0"/>
              <a:t>farkında olmak ve </a:t>
            </a:r>
            <a:endParaRPr lang="tr-TR" sz="2400" dirty="0" smtClean="0"/>
          </a:p>
          <a:p>
            <a:pPr marL="0" indent="0">
              <a:buNone/>
            </a:pPr>
            <a:r>
              <a:rPr lang="tr-TR" sz="2400" dirty="0" smtClean="0"/>
              <a:t>anlamak demektir.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720" y="2378753"/>
            <a:ext cx="4266737" cy="2872509"/>
          </a:xfrm>
          <a:prstGeom prst="rect">
            <a:avLst/>
          </a:prstGeom>
        </p:spPr>
      </p:pic>
    </p:spTree>
    <p:extLst>
      <p:ext uri="{BB962C8B-B14F-4D97-AF65-F5344CB8AC3E}">
        <p14:creationId xmlns:p14="http://schemas.microsoft.com/office/powerpoint/2010/main" val="127662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OTOKONTROL ÇOCUKLARDA NEDEN ÖNEMLİ?</a:t>
            </a:r>
            <a:endParaRPr lang="tr-TR" b="1" dirty="0">
              <a:solidFill>
                <a:schemeClr val="tx1">
                  <a:lumMod val="95000"/>
                  <a:lumOff val="5000"/>
                </a:schemeClr>
              </a:solidFill>
            </a:endParaRPr>
          </a:p>
        </p:txBody>
      </p:sp>
      <p:sp>
        <p:nvSpPr>
          <p:cNvPr id="3" name="İçerik Yer Tutucusu 2"/>
          <p:cNvSpPr>
            <a:spLocks noGrp="1"/>
          </p:cNvSpPr>
          <p:nvPr>
            <p:ph idx="1"/>
          </p:nvPr>
        </p:nvSpPr>
        <p:spPr/>
        <p:txBody>
          <a:bodyPr/>
          <a:lstStyle/>
          <a:p>
            <a:r>
              <a:rPr lang="tr-TR" sz="2400" dirty="0">
                <a:latin typeface="Arial" panose="020B0604020202020204" pitchFamily="34" charset="0"/>
                <a:cs typeface="Arial" panose="020B0604020202020204" pitchFamily="34" charset="0"/>
              </a:rPr>
              <a:t>Çocuklar özellikle hayatlarının ilk yıllarında çok acımasız ve </a:t>
            </a:r>
            <a:r>
              <a:rPr lang="tr-TR" sz="2400" dirty="0" smtClean="0">
                <a:latin typeface="Arial" panose="020B0604020202020204" pitchFamily="34" charset="0"/>
                <a:cs typeface="Arial" panose="020B0604020202020204" pitchFamily="34" charset="0"/>
              </a:rPr>
              <a:t>bencildirler.</a:t>
            </a:r>
          </a:p>
          <a:p>
            <a:r>
              <a:rPr lang="tr-TR" sz="2400" dirty="0" smtClean="0">
                <a:latin typeface="Arial" panose="020B0604020202020204" pitchFamily="34" charset="0"/>
                <a:cs typeface="Arial" panose="020B0604020202020204" pitchFamily="34" charset="0"/>
              </a:rPr>
              <a:t>Kendilerini </a:t>
            </a:r>
            <a:r>
              <a:rPr lang="tr-TR" sz="2400" dirty="0">
                <a:latin typeface="Arial" panose="020B0604020202020204" pitchFamily="34" charset="0"/>
                <a:cs typeface="Arial" panose="020B0604020202020204" pitchFamily="34" charset="0"/>
              </a:rPr>
              <a:t>dünyanın merkezi zannederler</a:t>
            </a:r>
            <a:r>
              <a:rPr lang="tr-TR" sz="2400" dirty="0" smtClean="0">
                <a:latin typeface="Arial" panose="020B0604020202020204" pitchFamily="34" charset="0"/>
                <a:cs typeface="Arial" panose="020B0604020202020204" pitchFamily="34" charset="0"/>
              </a:rPr>
              <a:t>.</a:t>
            </a:r>
          </a:p>
          <a:p>
            <a:r>
              <a:rPr lang="tr-TR" sz="2400" dirty="0" smtClean="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bakımdan sürekli talep eden taraf konumundadırlar</a:t>
            </a:r>
            <a:r>
              <a:rPr lang="tr-TR" sz="2400" dirty="0" smtClean="0">
                <a:latin typeface="Arial" panose="020B0604020202020204" pitchFamily="34" charset="0"/>
                <a:cs typeface="Arial" panose="020B0604020202020204" pitchFamily="34" charset="0"/>
              </a:rPr>
              <a:t>.</a:t>
            </a:r>
          </a:p>
          <a:p>
            <a:r>
              <a:rPr lang="tr-TR" sz="2400" dirty="0" smtClean="0">
                <a:latin typeface="Arial" panose="020B0604020202020204" pitchFamily="34" charset="0"/>
                <a:cs typeface="Arial" panose="020B0604020202020204" pitchFamily="34" charset="0"/>
              </a:rPr>
              <a:t>Bu nedenle çocukların kendi kontrollerini sağlamaları ve başka insanların da duygu ve düşüncelerinin var olduğunu anlamaları gerekmektedir.</a:t>
            </a:r>
          </a:p>
          <a:p>
            <a:pPr marL="0" indent="0">
              <a:buNone/>
            </a:pPr>
            <a:endParaRPr lang="tr-TR" sz="2400"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913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lumMod val="95000"/>
                    <a:lumOff val="5000"/>
                  </a:schemeClr>
                </a:solidFill>
              </a:rPr>
              <a:t>OTOKONTROLÜ YÜKSEK OLAN ÇOCUKLARIN ÖZELLİKLERİ</a:t>
            </a:r>
            <a:endParaRPr lang="tr-TR" b="1" dirty="0">
              <a:solidFill>
                <a:schemeClr val="tx1">
                  <a:lumMod val="95000"/>
                  <a:lumOff val="5000"/>
                </a:schemeClr>
              </a:solidFill>
            </a:endParaRPr>
          </a:p>
        </p:txBody>
      </p:sp>
      <p:sp>
        <p:nvSpPr>
          <p:cNvPr id="4" name="Rectangle 1"/>
          <p:cNvSpPr>
            <a:spLocks noGrp="1" noChangeArrowheads="1"/>
          </p:cNvSpPr>
          <p:nvPr>
            <p:ph idx="1"/>
          </p:nvPr>
        </p:nvSpPr>
        <p:spPr bwMode="auto">
          <a:xfrm>
            <a:off x="554183" y="2285440"/>
            <a:ext cx="884843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914400">
              <a:buClrTx/>
              <a:buSzTx/>
            </a:pPr>
            <a:r>
              <a:rPr lang="tr-TR" altLang="tr-TR" sz="2000" dirty="0" smtClean="0">
                <a:latin typeface="+mn-lt"/>
              </a:rPr>
              <a:t>Başkalarının </a:t>
            </a:r>
            <a:r>
              <a:rPr lang="tr-TR" altLang="tr-TR" sz="2000" dirty="0">
                <a:latin typeface="+mn-lt"/>
              </a:rPr>
              <a:t>haklarına ve </a:t>
            </a:r>
            <a:r>
              <a:rPr lang="tr-TR" altLang="tr-TR" sz="2000" dirty="0" smtClean="0">
                <a:latin typeface="+mn-lt"/>
              </a:rPr>
              <a:t>isteklerine</a:t>
            </a:r>
          </a:p>
          <a:p>
            <a:pPr marL="0" indent="0" algn="just" defTabSz="914400">
              <a:buClrTx/>
              <a:buSzTx/>
              <a:buNone/>
            </a:pPr>
            <a:r>
              <a:rPr lang="tr-TR" altLang="tr-TR" sz="2000" dirty="0" smtClean="0">
                <a:latin typeface="+mn-lt"/>
              </a:rPr>
              <a:t> </a:t>
            </a:r>
            <a:r>
              <a:rPr lang="tr-TR" altLang="tr-TR" sz="2000" dirty="0">
                <a:latin typeface="+mn-lt"/>
              </a:rPr>
              <a:t>saygı </a:t>
            </a:r>
            <a:r>
              <a:rPr lang="tr-TR" altLang="tr-TR" sz="2000" dirty="0" smtClean="0">
                <a:latin typeface="+mn-lt"/>
              </a:rPr>
              <a:t>gösterir,</a:t>
            </a:r>
            <a:endParaRPr lang="tr-TR" altLang="tr-TR" sz="2000" dirty="0">
              <a:latin typeface="+mn-lt"/>
            </a:endParaRPr>
          </a:p>
          <a:p>
            <a:pPr marL="0" lvl="0" indent="0" algn="just" defTabSz="914400">
              <a:buClrTx/>
              <a:buSzTx/>
              <a:buNone/>
            </a:pPr>
            <a:endParaRPr lang="tr-TR" altLang="tr-TR" sz="2000" dirty="0">
              <a:latin typeface="+mn-lt"/>
            </a:endParaRPr>
          </a:p>
          <a:p>
            <a:pPr algn="just" defTabSz="914400">
              <a:buClrTx/>
              <a:buSzTx/>
            </a:pPr>
            <a:r>
              <a:rPr lang="tr-TR" altLang="tr-TR" sz="2000" dirty="0" smtClean="0">
                <a:latin typeface="+mn-lt"/>
              </a:rPr>
              <a:t>Empati kurabilir.</a:t>
            </a:r>
            <a:endParaRPr lang="tr-TR" altLang="tr-TR" sz="2000" dirty="0">
              <a:latin typeface="+mn-lt"/>
            </a:endParaRPr>
          </a:p>
          <a:p>
            <a:pPr marL="0" lvl="0" indent="0" algn="just" defTabSz="914400">
              <a:buClrTx/>
              <a:buSzTx/>
              <a:buNone/>
            </a:pPr>
            <a:endParaRPr lang="tr-TR" altLang="tr-TR" sz="2000" dirty="0">
              <a:latin typeface="+mn-lt"/>
            </a:endParaRPr>
          </a:p>
          <a:p>
            <a:pPr algn="just" defTabSz="914400">
              <a:buClrTx/>
              <a:buSzTx/>
            </a:pPr>
            <a:r>
              <a:rPr lang="tr-TR" altLang="tr-TR" sz="2000" dirty="0" smtClean="0">
                <a:latin typeface="+mn-lt"/>
              </a:rPr>
              <a:t>Ahlak </a:t>
            </a:r>
            <a:r>
              <a:rPr lang="tr-TR" altLang="tr-TR" sz="2000" dirty="0">
                <a:latin typeface="+mn-lt"/>
              </a:rPr>
              <a:t>ve vicdan </a:t>
            </a:r>
            <a:r>
              <a:rPr lang="tr-TR" altLang="tr-TR" sz="2000" dirty="0" smtClean="0">
                <a:latin typeface="+mn-lt"/>
              </a:rPr>
              <a:t>duygusu daha</a:t>
            </a:r>
          </a:p>
          <a:p>
            <a:pPr marL="0" indent="0" algn="just" defTabSz="914400">
              <a:buClrTx/>
              <a:buSzTx/>
              <a:buNone/>
            </a:pPr>
            <a:r>
              <a:rPr lang="tr-TR" altLang="tr-TR" sz="2000" dirty="0" smtClean="0">
                <a:latin typeface="+mn-lt"/>
              </a:rPr>
              <a:t> gelişmiş olur,</a:t>
            </a:r>
            <a:endParaRPr lang="tr-TR" altLang="tr-TR" sz="2000" dirty="0">
              <a:latin typeface="+mn-lt"/>
            </a:endParaRPr>
          </a:p>
          <a:p>
            <a:pPr marL="0" lvl="0" indent="0" algn="just" defTabSz="914400">
              <a:buClrTx/>
              <a:buSzTx/>
              <a:buNone/>
            </a:pPr>
            <a:endParaRPr lang="tr-TR" altLang="tr-TR" sz="2000" dirty="0">
              <a:latin typeface="+mn-lt"/>
            </a:endParaRPr>
          </a:p>
          <a:p>
            <a:pPr algn="just" defTabSz="914400">
              <a:buClrTx/>
              <a:buSzTx/>
            </a:pPr>
            <a:r>
              <a:rPr lang="tr-TR" altLang="tr-TR" sz="2000" dirty="0" smtClean="0">
                <a:latin typeface="+mn-lt"/>
              </a:rPr>
              <a:t>Kendini </a:t>
            </a:r>
            <a:r>
              <a:rPr lang="tr-TR" altLang="tr-TR" sz="2000" dirty="0">
                <a:latin typeface="+mn-lt"/>
              </a:rPr>
              <a:t>sözel </a:t>
            </a:r>
            <a:r>
              <a:rPr lang="tr-TR" altLang="tr-TR" sz="2000" dirty="0" smtClean="0">
                <a:latin typeface="+mn-lt"/>
              </a:rPr>
              <a:t>olarak daha rahat </a:t>
            </a:r>
            <a:r>
              <a:rPr lang="tr-TR" altLang="tr-TR" sz="2000" dirty="0">
                <a:latin typeface="+mn-lt"/>
              </a:rPr>
              <a:t>ifade </a:t>
            </a:r>
            <a:r>
              <a:rPr lang="tr-TR" altLang="tr-TR" sz="2000" dirty="0" smtClean="0">
                <a:latin typeface="+mn-lt"/>
              </a:rPr>
              <a:t>edebilir,</a:t>
            </a:r>
            <a:endParaRPr lang="tr-TR" altLang="tr-TR" sz="2000" dirty="0">
              <a:latin typeface="+mn-lt"/>
            </a:endParaRPr>
          </a:p>
          <a:p>
            <a:pPr marL="0" lvl="0" indent="0" algn="just" defTabSz="914400">
              <a:buClrTx/>
              <a:buSzTx/>
              <a:buNone/>
            </a:pPr>
            <a:endParaRPr lang="tr-TR" altLang="tr-TR" sz="2000" dirty="0">
              <a:latin typeface="+mn-lt"/>
            </a:endParaRPr>
          </a:p>
          <a:p>
            <a:pPr algn="just" defTabSz="914400">
              <a:buClrTx/>
              <a:buSzTx/>
            </a:pPr>
            <a:r>
              <a:rPr lang="tr-TR" altLang="tr-TR" sz="2000" dirty="0" smtClean="0">
                <a:latin typeface="+mn-lt"/>
              </a:rPr>
              <a:t>Kendi </a:t>
            </a:r>
            <a:r>
              <a:rPr lang="tr-TR" altLang="tr-TR" sz="2000" dirty="0">
                <a:latin typeface="+mn-lt"/>
              </a:rPr>
              <a:t>değerinin bilincinde </a:t>
            </a:r>
            <a:r>
              <a:rPr lang="tr-TR" altLang="tr-TR" sz="2000" dirty="0" smtClean="0">
                <a:latin typeface="+mn-lt"/>
              </a:rPr>
              <a:t>olur </a:t>
            </a:r>
            <a:r>
              <a:rPr lang="tr-TR" altLang="tr-TR" sz="2000" dirty="0">
                <a:latin typeface="+mn-lt"/>
              </a:rPr>
              <a:t>ve kendine güven </a:t>
            </a:r>
            <a:r>
              <a:rPr lang="tr-TR" altLang="tr-TR" sz="2000" dirty="0" smtClean="0">
                <a:latin typeface="+mn-lt"/>
              </a:rPr>
              <a:t>duyar,</a:t>
            </a:r>
            <a:endParaRPr lang="tr-TR" altLang="tr-TR" sz="2000" dirty="0">
              <a:latin typeface="+mn-lt"/>
            </a:endParaRPr>
          </a:p>
          <a:p>
            <a:pPr marL="0" lvl="0" indent="0" algn="just" defTabSz="914400">
              <a:buClrTx/>
              <a:buSzTx/>
              <a:buNone/>
            </a:pPr>
            <a:endParaRPr lang="tr-TR" altLang="tr-TR" sz="2000" dirty="0">
              <a:latin typeface="+mn-lt"/>
            </a:endParaRPr>
          </a:p>
          <a:p>
            <a:pPr algn="just" defTabSz="914400">
              <a:buClrTx/>
              <a:buSzTx/>
            </a:pPr>
            <a:r>
              <a:rPr lang="tr-TR" altLang="tr-TR" sz="2000" dirty="0" smtClean="0">
                <a:latin typeface="+mn-lt"/>
              </a:rPr>
              <a:t>Başkalarına </a:t>
            </a:r>
            <a:r>
              <a:rPr lang="tr-TR" altLang="tr-TR" sz="2000" dirty="0">
                <a:latin typeface="+mn-lt"/>
              </a:rPr>
              <a:t>yardım </a:t>
            </a:r>
            <a:r>
              <a:rPr lang="tr-TR" altLang="tr-TR" sz="2000" dirty="0" smtClean="0">
                <a:latin typeface="+mn-lt"/>
              </a:rPr>
              <a:t>ve başkalarıyla </a:t>
            </a:r>
            <a:r>
              <a:rPr lang="tr-TR" altLang="tr-TR" sz="2000" dirty="0">
                <a:latin typeface="+mn-lt"/>
              </a:rPr>
              <a:t>işbirliği becerilerini </a:t>
            </a:r>
            <a:r>
              <a:rPr lang="tr-TR" altLang="tr-TR" sz="2000" dirty="0" smtClean="0">
                <a:latin typeface="+mn-lt"/>
              </a:rPr>
              <a:t>kazanır.</a:t>
            </a:r>
            <a:endParaRPr kumimoji="0" lang="tr-TR" altLang="tr-TR" sz="2000" b="0" i="0" u="none" strike="noStrike" cap="none" normalizeH="0" baseline="0" dirty="0" smtClean="0">
              <a:ln>
                <a:noFill/>
              </a:ln>
              <a:solidFill>
                <a:schemeClr val="tx1"/>
              </a:solidFill>
              <a:effectLst/>
              <a:latin typeface="+mn-l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075" y="1930400"/>
            <a:ext cx="3921544" cy="2619410"/>
          </a:xfrm>
          <a:prstGeom prst="rect">
            <a:avLst/>
          </a:prstGeom>
        </p:spPr>
      </p:pic>
    </p:spTree>
    <p:extLst>
      <p:ext uri="{BB962C8B-B14F-4D97-AF65-F5344CB8AC3E}">
        <p14:creationId xmlns:p14="http://schemas.microsoft.com/office/powerpoint/2010/main" val="1143757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23094"/>
            <a:ext cx="8596668" cy="1320800"/>
          </a:xfrm>
        </p:spPr>
        <p:txBody>
          <a:bodyPr/>
          <a:lstStyle/>
          <a:p>
            <a:r>
              <a:rPr lang="tr-TR" b="1" dirty="0" smtClean="0">
                <a:solidFill>
                  <a:schemeClr val="tx1">
                    <a:lumMod val="95000"/>
                    <a:lumOff val="5000"/>
                  </a:schemeClr>
                </a:solidFill>
              </a:rPr>
              <a:t>OTOKONTROL DÜZEYİ DÜŞÜK OLAN ÇOCUKLARIN ÖZELLİKLERİ</a:t>
            </a:r>
            <a:endParaRPr lang="tr-TR" b="1" dirty="0">
              <a:solidFill>
                <a:schemeClr val="tx1">
                  <a:lumMod val="95000"/>
                  <a:lumOff val="5000"/>
                </a:schemeClr>
              </a:solidFill>
            </a:endParaRPr>
          </a:p>
        </p:txBody>
      </p:sp>
      <p:sp>
        <p:nvSpPr>
          <p:cNvPr id="3" name="İçerik Yer Tutucusu 2"/>
          <p:cNvSpPr>
            <a:spLocks noGrp="1"/>
          </p:cNvSpPr>
          <p:nvPr>
            <p:ph idx="1"/>
          </p:nvPr>
        </p:nvSpPr>
        <p:spPr/>
        <p:txBody>
          <a:bodyPr>
            <a:normAutofit lnSpcReduction="10000"/>
          </a:bodyPr>
          <a:lstStyle/>
          <a:p>
            <a:r>
              <a:rPr lang="tr-TR" sz="2000" dirty="0" smtClean="0"/>
              <a:t>Çevresindeki insanlara bencil davranabilir.</a:t>
            </a:r>
          </a:p>
          <a:p>
            <a:r>
              <a:rPr lang="tr-TR" sz="2000" dirty="0" smtClean="0"/>
              <a:t>Başkalarının duygu ve düşüncelerini önemsemekte </a:t>
            </a:r>
          </a:p>
          <a:p>
            <a:pPr marL="0" indent="0">
              <a:buNone/>
            </a:pPr>
            <a:r>
              <a:rPr lang="tr-TR" sz="2000" dirty="0" smtClean="0"/>
              <a:t>zorluk yaşayabilir.</a:t>
            </a:r>
          </a:p>
          <a:p>
            <a:r>
              <a:rPr lang="tr-TR" sz="2000" dirty="0" smtClean="0"/>
              <a:t>Okulda ya da evde yerine getirmesi gereken </a:t>
            </a:r>
          </a:p>
          <a:p>
            <a:pPr marL="0" indent="0">
              <a:buNone/>
            </a:pPr>
            <a:r>
              <a:rPr lang="tr-TR" sz="2000" dirty="0" smtClean="0"/>
              <a:t>görevleri aksatır ya da yerine getirmez.</a:t>
            </a:r>
          </a:p>
          <a:p>
            <a:r>
              <a:rPr lang="tr-TR" sz="2000" dirty="0" smtClean="0"/>
              <a:t>Bilgisayar, tablet, telefon ya da televizyon gibi</a:t>
            </a:r>
          </a:p>
          <a:p>
            <a:pPr marL="0" indent="0">
              <a:buNone/>
            </a:pPr>
            <a:r>
              <a:rPr lang="tr-TR" sz="2000" dirty="0" smtClean="0"/>
              <a:t> teknolojik aletlere bağımlı olur. Bunlarla geçirdiği zamanı yönetmekte zorlanır.</a:t>
            </a:r>
          </a:p>
          <a:p>
            <a:r>
              <a:rPr lang="tr-TR" sz="2000" dirty="0" smtClean="0"/>
              <a:t>Sık sık eşyalarını kaybedebilir ya da eşyalarını koruma sorumluluğunu üzerine almaz.</a:t>
            </a:r>
          </a:p>
          <a:p>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32491">
            <a:off x="6786526" y="2251442"/>
            <a:ext cx="3330973" cy="1892146"/>
          </a:xfrm>
          <a:prstGeom prst="rect">
            <a:avLst/>
          </a:prstGeom>
        </p:spPr>
      </p:pic>
    </p:spTree>
    <p:extLst>
      <p:ext uri="{BB962C8B-B14F-4D97-AF65-F5344CB8AC3E}">
        <p14:creationId xmlns:p14="http://schemas.microsoft.com/office/powerpoint/2010/main" val="274114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lumMod val="95000"/>
                    <a:lumOff val="5000"/>
                  </a:schemeClr>
                </a:solidFill>
              </a:rPr>
              <a:t>OTOKONTROL DÜZEYİ DÜŞÜK OLAN ÇOCUKLARIN ÖZELLİKLERİ</a:t>
            </a:r>
            <a:endParaRPr lang="tr-TR" dirty="0"/>
          </a:p>
        </p:txBody>
      </p:sp>
      <p:sp>
        <p:nvSpPr>
          <p:cNvPr id="3" name="İçerik Yer Tutucusu 2"/>
          <p:cNvSpPr>
            <a:spLocks noGrp="1"/>
          </p:cNvSpPr>
          <p:nvPr>
            <p:ph idx="1"/>
          </p:nvPr>
        </p:nvSpPr>
        <p:spPr/>
        <p:txBody>
          <a:bodyPr/>
          <a:lstStyle/>
          <a:p>
            <a:r>
              <a:rPr lang="tr-TR" sz="2000" dirty="0" smtClean="0"/>
              <a:t>Öfke kontrolü sağlamakta zorluk yaşayabilir.</a:t>
            </a:r>
          </a:p>
          <a:p>
            <a:r>
              <a:rPr lang="tr-TR" sz="2000" dirty="0" err="1" smtClean="0"/>
              <a:t>Odanlanmakta</a:t>
            </a:r>
            <a:r>
              <a:rPr lang="tr-TR" sz="2000" dirty="0" smtClean="0"/>
              <a:t> ve konuya ilişkin </a:t>
            </a:r>
          </a:p>
          <a:p>
            <a:pPr marL="0" indent="0">
              <a:buNone/>
            </a:pPr>
            <a:r>
              <a:rPr lang="tr-TR" sz="2000" dirty="0" smtClean="0"/>
              <a:t>odağını sürdürmekte zorlanabilir.</a:t>
            </a:r>
          </a:p>
          <a:p>
            <a:r>
              <a:rPr lang="tr-TR" sz="2000" dirty="0" smtClean="0"/>
              <a:t>Yaşadığı sorunları başkalarının</a:t>
            </a:r>
          </a:p>
          <a:p>
            <a:pPr marL="0" indent="0">
              <a:buNone/>
            </a:pPr>
            <a:r>
              <a:rPr lang="tr-TR" sz="2000" dirty="0" smtClean="0"/>
              <a:t>çözmesini bekleyebilir.</a:t>
            </a:r>
          </a:p>
          <a:p>
            <a:r>
              <a:rPr lang="tr-TR" sz="2000" dirty="0" smtClean="0"/>
              <a:t>Sınırlarını ya da nerede durması gerektiğini bilemeyebilir.</a:t>
            </a:r>
          </a:p>
          <a:p>
            <a:r>
              <a:rPr lang="tr-TR" sz="2000" dirty="0"/>
              <a:t>D</a:t>
            </a:r>
            <a:r>
              <a:rPr lang="tr-TR" sz="2000" dirty="0" smtClean="0"/>
              <a:t>ikkat eksikliği ve </a:t>
            </a:r>
            <a:r>
              <a:rPr lang="tr-TR" sz="2000" dirty="0" err="1" smtClean="0"/>
              <a:t>hiperaktivite</a:t>
            </a:r>
            <a:r>
              <a:rPr lang="tr-TR" sz="2000" dirty="0" smtClean="0"/>
              <a:t> sorunu ya da duyu işleme zorluğuyla ilgili sorun yaşıyor olabilir. Bu durum tıbbi tedavi gerektirebilir</a:t>
            </a:r>
            <a:r>
              <a:rPr lang="tr-TR" dirty="0" smtClean="0"/>
              <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80595">
            <a:off x="6059854" y="1958298"/>
            <a:ext cx="3427413" cy="1927919"/>
          </a:xfrm>
          <a:prstGeom prst="rect">
            <a:avLst/>
          </a:prstGeom>
        </p:spPr>
      </p:pic>
    </p:spTree>
    <p:extLst>
      <p:ext uri="{BB962C8B-B14F-4D97-AF65-F5344CB8AC3E}">
        <p14:creationId xmlns:p14="http://schemas.microsoft.com/office/powerpoint/2010/main" val="4196359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TM02900688[[fn=Model]]</Template>
  <TotalTime>189</TotalTime>
  <Words>1829</Words>
  <Application>Microsoft Office PowerPoint</Application>
  <PresentationFormat>Geniş ekran</PresentationFormat>
  <Paragraphs>178</Paragraphs>
  <Slides>28</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Arial</vt:lpstr>
      <vt:lpstr>Bahnschrift Condensed</vt:lpstr>
      <vt:lpstr>Calibri</vt:lpstr>
      <vt:lpstr>Trebuchet MS</vt:lpstr>
      <vt:lpstr>Wingdings</vt:lpstr>
      <vt:lpstr>Wingdings 3</vt:lpstr>
      <vt:lpstr>Yüzeyler</vt:lpstr>
      <vt:lpstr>        OTOKONTROL  ‘’Kendine yeten çocuk yetiştirmek’’</vt:lpstr>
      <vt:lpstr>ISINMA ETKİNLİĞİ</vt:lpstr>
      <vt:lpstr>     BUNLARI MI HAYAL ETTİK?</vt:lpstr>
      <vt:lpstr>BUNLARI HAYAL EDEBİLDİNİZ Mİ?</vt:lpstr>
      <vt:lpstr>OTOKONTROL NEDİR?</vt:lpstr>
      <vt:lpstr>OTOKONTROL ÇOCUKLARDA NEDEN ÖNEMLİ?</vt:lpstr>
      <vt:lpstr>OTOKONTROLÜ YÜKSEK OLAN ÇOCUKLARIN ÖZELLİKLERİ</vt:lpstr>
      <vt:lpstr>OTOKONTROL DÜZEYİ DÜŞÜK OLAN ÇOCUKLARIN ÖZELLİKLERİ</vt:lpstr>
      <vt:lpstr>OTOKONTROL DÜZEYİ DÜŞÜK OLAN ÇOCUKLARIN ÖZELLİKLERİ</vt:lpstr>
      <vt:lpstr>OTOKONTROLÜ DÜŞÜK OLAN ÇOCUKLARDA KARŞILAŞILABİLECEK SORUNLAR</vt:lpstr>
      <vt:lpstr>OTOKONTROLÜ YÜKSEK ÇOCUKLAR YETİŞTİRMEK İÇİN NELER YAPMALIYIZ?</vt:lpstr>
      <vt:lpstr>MODEL OLMAK</vt:lpstr>
      <vt:lpstr>Doğru Rol Model İçin Neler Yapılabilir?</vt:lpstr>
      <vt:lpstr>EMPATİ</vt:lpstr>
      <vt:lpstr>Çocuklarda empatiyi geliştirmek için neler yapmalıyız?</vt:lpstr>
      <vt:lpstr>Çocuklarda empatiyi geliştirmek için neler yapmalıyız?</vt:lpstr>
      <vt:lpstr>DUYGU VE DAVRANIŞ KONTROLÜ</vt:lpstr>
      <vt:lpstr>Çocuklara Duygu ve Davranış Kontrolü Kazandırmak İçin Neler Yapmalıyız?</vt:lpstr>
      <vt:lpstr>ODAKLANMA</vt:lpstr>
      <vt:lpstr>SINIR KOYMA</vt:lpstr>
      <vt:lpstr>Sınır Koymanın Faydaları</vt:lpstr>
      <vt:lpstr>Çocuklarda Sınır Koyma Konusunda Neler Yapabiliriz?</vt:lpstr>
      <vt:lpstr>İLETİŞİM BECERİLERİ</vt:lpstr>
      <vt:lpstr>GÖREV VE SORUMLULUKLAR</vt:lpstr>
      <vt:lpstr>PowerPoint Sunusu</vt:lpstr>
      <vt:lpstr>KENDİ PARAM</vt:lpstr>
      <vt:lpstr>GÖREV ÇİZELGESİ</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Kendine yeten çocuk yetiştirmek</dc:title>
  <dc:creator>ronaldinho424</dc:creator>
  <cp:lastModifiedBy>USER</cp:lastModifiedBy>
  <cp:revision>26</cp:revision>
  <dcterms:created xsi:type="dcterms:W3CDTF">2023-09-13T08:00:12Z</dcterms:created>
  <dcterms:modified xsi:type="dcterms:W3CDTF">2024-02-28T08:04:27Z</dcterms:modified>
</cp:coreProperties>
</file>