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4" r:id="rId2"/>
    <p:sldId id="256" r:id="rId3"/>
    <p:sldId id="257" r:id="rId4"/>
    <p:sldId id="275" r:id="rId5"/>
    <p:sldId id="276" r:id="rId6"/>
    <p:sldId id="259" r:id="rId7"/>
    <p:sldId id="277" r:id="rId8"/>
    <p:sldId id="262" r:id="rId9"/>
    <p:sldId id="260" r:id="rId10"/>
    <p:sldId id="263" r:id="rId11"/>
    <p:sldId id="264" r:id="rId12"/>
    <p:sldId id="278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82" r:id="rId21"/>
    <p:sldId id="283" r:id="rId22"/>
    <p:sldId id="284" r:id="rId23"/>
    <p:sldId id="273" r:id="rId24"/>
    <p:sldId id="281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DD248-B904-4AF5-8DCA-C26F84981F6C}" type="datetimeFigureOut">
              <a:rPr lang="tr-TR" smtClean="0"/>
              <a:pPr/>
              <a:t>1.03.2024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A979F-FA11-42D9-8E26-C45F54FDF6F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63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90DA-0751-4325-8932-4F21DDD4FB0C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235F-E85F-4A55-BEE3-49AC3D1933AF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82ED-302E-4AE8-838E-9EBFE44CFBFF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F97E-7993-4F31-8A4C-5B0922498F18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95F1-BF45-431C-BB05-25B749CE978C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C0B9-AA5E-4BDC-887F-84E0C692C5A0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2BD4-28FE-405A-A6B2-031644431536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4D3-8518-4826-973F-A0A6F75321A6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B04-0DAA-44DF-A508-260A1E92D909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F46C-1B55-4BCB-AA73-079C881EB565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9F9F-DBB6-40A2-BB04-6B128952FA38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8791-ECC9-4D8F-8FD1-6361FAC0F05C}" type="datetime1">
              <a:rPr lang="tr-TR" smtClean="0"/>
              <a:pPr/>
              <a:t>1.03.2024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Sınıf Geçme - Ödül ve Disiplin-2010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56624-AE21-4935-8F9D-B202CF8150A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071538" y="6088559"/>
            <a:ext cx="550072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4400" b="1" dirty="0" smtClean="0">
                <a:solidFill>
                  <a:schemeClr val="bg1"/>
                </a:solidFill>
              </a:rPr>
              <a:t>Ortaokul bitti…</a:t>
            </a:r>
            <a:endParaRPr lang="tr-TR" sz="4400" b="1" dirty="0">
              <a:solidFill>
                <a:schemeClr val="bg1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PUANLA VE NOTLA</a:t>
            </a:r>
            <a:br>
              <a:rPr lang="tr-TR" sz="4800" b="1" dirty="0" smtClean="0">
                <a:solidFill>
                  <a:srgbClr val="FF0000"/>
                </a:solidFill>
              </a:rPr>
            </a:br>
            <a:r>
              <a:rPr lang="tr-TR" sz="4800" b="1" dirty="0" smtClean="0">
                <a:solidFill>
                  <a:srgbClr val="FF0000"/>
                </a:solidFill>
              </a:rPr>
              <a:t>DEĞERLENDİRME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32792"/>
              </p:ext>
            </p:extLst>
          </p:nvPr>
        </p:nvGraphicFramePr>
        <p:xfrm>
          <a:off x="1475656" y="1916832"/>
          <a:ext cx="6120680" cy="3888430"/>
        </p:xfrm>
        <a:graphic>
          <a:graphicData uri="http://schemas.openxmlformats.org/drawingml/2006/table">
            <a:tbl>
              <a:tblPr firstRow="1" firstCol="1" bandRow="1"/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PUAN</a:t>
                      </a:r>
                      <a:endParaRPr lang="tr-T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DERECE</a:t>
                      </a:r>
                      <a:endParaRPr lang="tr-T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85,00-100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Pekiyi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70,00-84,99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İyi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60,00-69,99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Orta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50,00-59,99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Geçer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0-49,99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Geçemez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DÖNEM PUANI VE NOTU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14546" y="1831995"/>
            <a:ext cx="6472254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Bir dersin dönem puanı, o döneme ait yazılı, sözlü ve uygulamalı sınavlarla varsa ödev ve projelerden alınan puanların aritmetik ortalamasıdır.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Elde edilen puanın nota çevrilmesiyle dönem notu tespit edilir.</a:t>
            </a:r>
            <a:endParaRPr lang="tr-TR" dirty="0"/>
          </a:p>
        </p:txBody>
      </p:sp>
      <p:pic>
        <p:nvPicPr>
          <p:cNvPr id="3074" name="Picture 2" descr="C:\Users\KARAMUSTAFA\Desktop\400_F_3802030_Q1xd5e5hzcmTfCpFFmg4uoZwC5TZ9e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01" y="1357298"/>
            <a:ext cx="1778000" cy="1778000"/>
          </a:xfrm>
          <a:prstGeom prst="rect">
            <a:avLst/>
          </a:prstGeom>
          <a:noFill/>
        </p:spPr>
      </p:pic>
      <p:pic>
        <p:nvPicPr>
          <p:cNvPr id="3075" name="Picture 3" descr="C:\Users\KARAMUSTAFA\Desktop\400_F_3802022_6NPNKqCsYsRGZoA3uaVtrNI6krV8qh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01" y="2985779"/>
            <a:ext cx="1778000" cy="1729105"/>
          </a:xfrm>
          <a:prstGeom prst="rect">
            <a:avLst/>
          </a:prstGeom>
          <a:noFill/>
        </p:spPr>
      </p:pic>
      <p:pic>
        <p:nvPicPr>
          <p:cNvPr id="3076" name="Picture 4" descr="C:\Users\KARAMUSTAFA\Desktop\400_F_3802079_CK2n6ixT1BE1goIuE4l92228jocbrO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69" y="4714884"/>
            <a:ext cx="1764665" cy="1778000"/>
          </a:xfrm>
          <a:prstGeom prst="rect">
            <a:avLst/>
          </a:prstGeom>
          <a:noFill/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ÖRNEK NOT VE PUAN TABLOSU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57158" y="4857760"/>
            <a:ext cx="85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Biyoloji dersi için;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0" y="542926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/>
              <a:t>(1. Yazılısı + 2. Yazılısı + Sözlüsü + Ödevi) / 4 = Dönem Puanı, Dönem Notu</a:t>
            </a:r>
            <a:endParaRPr lang="tr-TR" sz="22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0" y="607220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/>
              <a:t>(65 + 70 + 75 + 90) / 4 = 75 </a:t>
            </a:r>
            <a:endParaRPr lang="tr-TR" sz="2200" b="1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YIL SONU PUANI VE NOTU</a:t>
            </a:r>
            <a:endParaRPr lang="tr-TR" sz="4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27146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700" b="1" dirty="0" smtClean="0"/>
              <a:t>Yıl sonu puanı birinci ve ikinci dönem puanlarının aritmetik ortalamasıdır. </a:t>
            </a:r>
          </a:p>
          <a:p>
            <a:pPr>
              <a:buNone/>
            </a:pPr>
            <a:endParaRPr lang="tr-TR" sz="2700" b="1" dirty="0" smtClean="0"/>
          </a:p>
          <a:p>
            <a:pPr>
              <a:buFont typeface="Wingdings" pitchFamily="2" charset="2"/>
              <a:buChar char="§"/>
            </a:pPr>
            <a:r>
              <a:rPr lang="tr-TR" sz="2700" b="1" dirty="0" smtClean="0"/>
              <a:t>Biyoloji dersinde;</a:t>
            </a:r>
          </a:p>
          <a:p>
            <a:pPr>
              <a:buNone/>
            </a:pPr>
            <a:r>
              <a:rPr lang="tr-TR" sz="2700" b="1" dirty="0" smtClean="0"/>
              <a:t>	(1. Dönem Puanı + 2. Dönem Puanı) / 2 = Yıl Sonu Puanı</a:t>
            </a:r>
          </a:p>
          <a:p>
            <a:pPr>
              <a:buNone/>
            </a:pPr>
            <a:r>
              <a:rPr lang="tr-TR" sz="2700" dirty="0" smtClean="0"/>
              <a:t>	</a:t>
            </a:r>
            <a:r>
              <a:rPr lang="tr-TR" sz="2700" b="1" dirty="0" smtClean="0"/>
              <a:t>(60 + 75) / 2 = 67,5 </a:t>
            </a:r>
            <a:endParaRPr lang="tr-TR" sz="27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DERS BAŞARILI SAYILMA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KARAMUSTAFA\Desktop\sempozyum sunusu\Pictures\400_F_16247253_74ez6UgonNXrRNC9LA3JWQbzHnpTMmD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3203848" cy="3643338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00298" y="1857364"/>
            <a:ext cx="6400816" cy="428628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tr-TR" dirty="0" smtClean="0"/>
              <a:t>Öğrencinin, ders yılı sonunda herhangi bir dersten başarılı sayılabilmesi için,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İki </a:t>
            </a:r>
            <a:r>
              <a:rPr lang="tr-TR" dirty="0"/>
              <a:t>dönem puanının aritmetik ortalamasının en az 50 </a:t>
            </a:r>
            <a:endParaRPr lang="tr-TR" dirty="0" smtClean="0"/>
          </a:p>
          <a:p>
            <a:pPr lvl="1">
              <a:buFont typeface="Wingdings" pitchFamily="2" charset="2"/>
              <a:buChar char="§"/>
            </a:pPr>
            <a:r>
              <a:rPr lang="tr-TR" dirty="0"/>
              <a:t>B</a:t>
            </a:r>
            <a:r>
              <a:rPr lang="tr-TR" dirty="0" smtClean="0"/>
              <a:t>irinci </a:t>
            </a:r>
            <a:r>
              <a:rPr lang="tr-TR" dirty="0"/>
              <a:t>dönem puanı ne olursa olsun ikinci dönem puanının en az </a:t>
            </a:r>
            <a:r>
              <a:rPr lang="tr-TR" dirty="0" smtClean="0"/>
              <a:t>70</a:t>
            </a:r>
            <a:r>
              <a:rPr lang="tr-TR" dirty="0"/>
              <a:t> </a:t>
            </a:r>
            <a:r>
              <a:rPr lang="tr-TR" dirty="0" smtClean="0"/>
              <a:t>olması gerekir.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RAMUSTAFA\Desktop\400_F_20553187_9zlTzTUOzsmRSjHOP9qZt5n0AoVPs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1973" y="0"/>
            <a:ext cx="2432027" cy="2061143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285784" y="428612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SINIF NASIL GEÇİLİR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800" b="1" dirty="0" smtClean="0">
                <a:solidFill>
                  <a:srgbClr val="7030A0"/>
                </a:solidFill>
              </a:rPr>
              <a:t>DOĞRUDAN SINIF GEÇME</a:t>
            </a:r>
          </a:p>
          <a:p>
            <a:pPr lvl="1">
              <a:buFont typeface="Wingdings" pitchFamily="2" charset="2"/>
              <a:buChar char="§"/>
            </a:pPr>
            <a:r>
              <a:rPr lang="tr-TR" sz="2400" dirty="0" smtClean="0"/>
              <a:t>Tüm derslerden başarılı olan öğrenciler doğrudan sınıfını geçer.</a:t>
            </a:r>
          </a:p>
          <a:p>
            <a:pPr>
              <a:buFont typeface="Wingdings" pitchFamily="2" charset="2"/>
              <a:buChar char="§"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ORTALAMAYLA SINIF GEÇME</a:t>
            </a:r>
          </a:p>
          <a:p>
            <a:pPr lvl="1">
              <a:buFont typeface="Wingdings" pitchFamily="2" charset="2"/>
              <a:buChar char="§"/>
            </a:pPr>
            <a:r>
              <a:rPr lang="tr-TR" sz="2400" dirty="0" smtClean="0"/>
              <a:t>Doğrudan sınıf geçemeyen öğrencilerden yıl sonu başarı notu 50’ </a:t>
            </a:r>
            <a:r>
              <a:rPr lang="tr-TR" sz="2400" dirty="0" err="1" smtClean="0"/>
              <a:t>nin</a:t>
            </a:r>
            <a:r>
              <a:rPr lang="tr-TR" sz="2400" dirty="0" smtClean="0"/>
              <a:t> üzerinde olanlar ortalama ile sınıflarını geçerler. (Dil ve Anlatım dersi ortalamayla geçilmez).</a:t>
            </a:r>
          </a:p>
          <a:p>
            <a:pPr>
              <a:buFont typeface="Wingdings" pitchFamily="2" charset="2"/>
              <a:buChar char="§"/>
            </a:pPr>
            <a:r>
              <a:rPr lang="tr-TR" sz="2800" b="1" dirty="0" smtClean="0">
                <a:solidFill>
                  <a:srgbClr val="00B0F0"/>
                </a:solidFill>
              </a:rPr>
              <a:t>SORUMLU OLARAK SINIF GEÇME</a:t>
            </a:r>
          </a:p>
          <a:p>
            <a:pPr lvl="1">
              <a:buFont typeface="Wingdings" pitchFamily="2" charset="2"/>
              <a:buChar char="§"/>
            </a:pPr>
            <a:r>
              <a:rPr lang="tr-TR" sz="2400" dirty="0" smtClean="0"/>
              <a:t>Doğrudan yada ortalamayla sınıf geçemeyen öğrenciler 9. sınıfta en fazla üç, 10. ve 11. sınıfta en fazla iki dersten sorumlu olarak sınıf geçerler.</a:t>
            </a:r>
          </a:p>
          <a:p>
            <a:pPr lvl="1">
              <a:buFont typeface="Wingdings" pitchFamily="2" charset="2"/>
              <a:buChar char="§"/>
            </a:pPr>
            <a:endParaRPr lang="tr-TR" sz="2400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ARAMUSTAFA\Desktop\proje 2010 resim\400_F_4599019_2jOLJPWSc8rGgdcYx8dHbjfS492HFgZ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643050"/>
            <a:ext cx="3456384" cy="423422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SINIF TEKRARI 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14678" y="1957390"/>
            <a:ext cx="5543560" cy="44720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Doğrudan, ortalama ile yada sorumlu olarak üst sınıfa geçemeyen öğrenciler sınıf tekrarı yaparlar.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Bir öğrenci lise öğrenimi boyunca sadece bir kere sınıf tekrarı yapabilir.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RAMUSTAFA\Desktop\proje 2010 resim\büyük ceza adam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707904" cy="411193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SORUMLULUK SINAVLARI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86116" y="2000240"/>
            <a:ext cx="5400684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tr-TR" sz="2800" dirty="0" smtClean="0"/>
              <a:t>Sorumluluk sınavları önceki yıllardan sorumlu olunan dersler için yapılır.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Sorumluluk sınavları okul kapandıktan bir hafta sonra, eylül aynın ilk haftası ve ikinci dönemin ilk haftasında yapılır.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Sorumluluk sınavlarında en “50” alan öğrenciler o dersten başarılı sayılır.</a:t>
            </a:r>
            <a:endParaRPr lang="tr-TR" sz="28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RAMUSTAFA\Desktop\sempozyum sunusu\Pictures\400_F_10500391_ACNYVTJLscMCoXWwOslLKrPjoS65Y0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8401" y="2285992"/>
            <a:ext cx="2845599" cy="379413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ORTALAMA YÜKSELTME VE SORUMLULUK SINAVLARININ YAPILIŞ ŞEKLİ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14324" y="1785926"/>
            <a:ext cx="625794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Yapılan sınavlarda sorular komisyon tarafından hazırlanır ve dersin tüm konularını kapsar.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Sınav süresi 2 ders saatini geçemez.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Yabancı dil dersinde önce yazılı sınav bir gün sonrada sözlü sınav yapılır. İki sınav puanın ortalaması kullanılır.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Kopya çeken öğrenciler sınavdan çıkartılarak “0” puan verilir.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RAMUSTAFA\Desktop\400_F_3043934_gLEGIoCt8jcrk8ElUhoCZXvfPwgZx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129479">
            <a:off x="143174" y="2589971"/>
            <a:ext cx="3597436" cy="240128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TAKDİR TEŞEKKÜR ve ONUR BELGESİ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71778" y="1928802"/>
            <a:ext cx="6329378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tr-TR" sz="2800" dirty="0" smtClean="0"/>
              <a:t>Dönem puanlarının ağırlıklı ortalaması 70-84.99 arasında olan, davranış puanı 100 olan öğrencilere teşekkür belgesi verilir.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Dönem puanlarının ağırlıklı ortalaması 85 den yukarı olan, davranış puanı 100 olan öğrencilere takdir belgesi verilir.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Örnek davranışlar gösteren davranış puanı 100 olan öğrencilere ders başarısına bakılmaksızın onur verilir.</a:t>
            </a:r>
            <a:endParaRPr lang="tr-TR" sz="28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71600" y="4633938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ARTIK LİSELİSİNİZ</a:t>
            </a:r>
            <a:endParaRPr lang="tr-TR" sz="6000" b="1" dirty="0">
              <a:solidFill>
                <a:schemeClr val="accent3">
                  <a:lumMod val="20000"/>
                  <a:lumOff val="80000"/>
                </a:schemeClr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KARAMUSTAFA\Desktop\dikk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3990996"/>
            <a:ext cx="2438400" cy="2438400"/>
          </a:xfrm>
          <a:prstGeom prst="rect">
            <a:avLst/>
          </a:prstGeom>
          <a:noFill/>
        </p:spPr>
      </p:pic>
      <p:pic>
        <p:nvPicPr>
          <p:cNvPr id="5" name="Picture 3" descr="C:\Users\KARAMUSTAFA\Desktop\hosgeldiniz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500" y="519118"/>
            <a:ext cx="3600450" cy="3695700"/>
          </a:xfrm>
          <a:prstGeom prst="rect">
            <a:avLst/>
          </a:prstGeom>
          <a:noFill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AĞIRLIKLI  PUAN HESABI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Bir dersin ağırlık puanı o dersin dönem puanıyla haftalık ders saatinin çarpılmasıyla elde edilir.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FF0000"/>
                </a:solidFill>
              </a:rPr>
              <a:t>Örnek;</a:t>
            </a:r>
          </a:p>
          <a:p>
            <a:pPr>
              <a:buNone/>
            </a:pPr>
            <a:r>
              <a:rPr lang="tr-TR" dirty="0" smtClean="0"/>
              <a:t>	Kimya dersinin haftalık saati 2 </a:t>
            </a:r>
            <a:r>
              <a:rPr lang="tr-TR" dirty="0" err="1" smtClean="0"/>
              <a:t>dir</a:t>
            </a:r>
            <a:r>
              <a:rPr lang="tr-TR" dirty="0" smtClean="0"/>
              <a:t>. Dönem puan 70 olan bir öğrencinin ağırlıklı puanı </a:t>
            </a:r>
          </a:p>
          <a:p>
            <a:pPr>
              <a:buNone/>
            </a:pPr>
            <a:r>
              <a:rPr lang="tr-TR" dirty="0" smtClean="0"/>
              <a:t>	70 x 2 = 140 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AĞIRLIKLI ORTALAMA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1438" y="5475289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Örnek deki öğrencinin ağırlıklı dönem sonu puanı ortalaması </a:t>
            </a:r>
          </a:p>
          <a:p>
            <a:r>
              <a:rPr lang="tr-TR" sz="2800" dirty="0" smtClean="0"/>
              <a:t>70’ in üzerinde olduğu için </a:t>
            </a:r>
            <a:r>
              <a:rPr lang="tr-TR" sz="2800" dirty="0" smtClean="0">
                <a:solidFill>
                  <a:srgbClr val="FF0000"/>
                </a:solidFill>
              </a:rPr>
              <a:t>teşekkür</a:t>
            </a:r>
            <a:r>
              <a:rPr lang="tr-TR" sz="2800" dirty="0" smtClean="0"/>
              <a:t> almaktadır.</a:t>
            </a:r>
            <a:endParaRPr lang="tr-TR" sz="28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AĞIRLIKLI ORTALAMA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1438" y="5475289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Örnek deki öğrencinin ağırlıklı dönem sonu puanı ortalaması </a:t>
            </a:r>
          </a:p>
          <a:p>
            <a:r>
              <a:rPr lang="tr-TR" sz="2800" dirty="0" smtClean="0"/>
              <a:t>70’ in üzerinde olduğu için </a:t>
            </a:r>
            <a:r>
              <a:rPr lang="tr-TR" sz="2800" dirty="0" smtClean="0">
                <a:solidFill>
                  <a:srgbClr val="FF0000"/>
                </a:solidFill>
              </a:rPr>
              <a:t>teşekkür</a:t>
            </a:r>
            <a:r>
              <a:rPr lang="tr-TR" sz="2800" dirty="0" smtClean="0"/>
              <a:t> almaktadır.</a:t>
            </a:r>
            <a:endParaRPr lang="tr-TR" sz="28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AMUSTAFA\Desktop\sempozyum sunusu\Pictures\saa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96" y="2500306"/>
            <a:ext cx="4286250" cy="32385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GEÇ GELME, </a:t>
            </a:r>
            <a:br>
              <a:rPr lang="tr-TR" sz="4800" b="1" dirty="0" smtClean="0">
                <a:solidFill>
                  <a:srgbClr val="FF0000"/>
                </a:solidFill>
              </a:rPr>
            </a:br>
            <a:r>
              <a:rPr lang="tr-TR" sz="4800" b="1" dirty="0" smtClean="0">
                <a:solidFill>
                  <a:srgbClr val="FF0000"/>
                </a:solidFill>
              </a:rPr>
              <a:t>DEVAM-DEVAMSIZLIK 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5972188" cy="45720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800" dirty="0" smtClean="0">
                <a:cs typeface="Times New Roman" pitchFamily="18" charset="0"/>
              </a:rPr>
              <a:t>Birinci ders okula geç kalan öğrenciye geç kağıdı verilerek derse alınır.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>
                <a:cs typeface="Times New Roman" pitchFamily="18" charset="0"/>
              </a:rPr>
              <a:t>Birinci ders dışında geç kalan öğrenciler derse alınır ancak devamsız yazılır.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>
                <a:cs typeface="Times New Roman" pitchFamily="18" charset="0"/>
              </a:rPr>
              <a:t>Öğrenciler okula devam etmek zorundadır.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>
                <a:cs typeface="Times New Roman" pitchFamily="18" charset="0"/>
              </a:rPr>
              <a:t>Sabah veya öğleden sonra yapılan devamsızlıklar  yarım gün sayılır.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AMUSTAFA\Desktop\sempozyum sunusu\Pictures\saa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96" y="2500306"/>
            <a:ext cx="4286250" cy="32385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GEÇ GELME, </a:t>
            </a:r>
            <a:br>
              <a:rPr lang="tr-TR" sz="4800" b="1" dirty="0" smtClean="0">
                <a:solidFill>
                  <a:srgbClr val="FF0000"/>
                </a:solidFill>
              </a:rPr>
            </a:br>
            <a:r>
              <a:rPr lang="tr-TR" sz="4800" b="1" dirty="0" smtClean="0">
                <a:solidFill>
                  <a:srgbClr val="FF0000"/>
                </a:solidFill>
              </a:rPr>
              <a:t>DEVAM-DEVAMSIZLIK </a:t>
            </a:r>
            <a:endParaRPr lang="tr-TR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5043494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>
                <a:cs typeface="Times New Roman" pitchFamily="18" charset="0"/>
              </a:rPr>
              <a:t>Öğrencilerin özürsüz devamsızlıkları 10 günü aşamaz.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cs typeface="Times New Roman" pitchFamily="18" charset="0"/>
              </a:rPr>
              <a:t>Özürlü ve özürsüz devamsızlıklar ile okul yönetimince verilen izinlerin toplamı 30 günü aşamaz.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cs typeface="Times New Roman" pitchFamily="18" charset="0"/>
              </a:rPr>
              <a:t>Özürlü devamsızlık yapan öğrenciler özürlerini 5 gün içinde okul yönetimine bildirmek ve belgelendirmek zorundadır.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ÖĞRENCİLERDEN BEKLENEN DAVRANIŞLAR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71670" y="1600200"/>
            <a:ext cx="6615130" cy="48291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600" dirty="0" smtClean="0"/>
              <a:t>a) Türkiye Cumhuriyeti Devletinin kanunlarına, toplumun ahlâk kurallarına ve okul düzenine uymaları, çevreye iyi örnek olmaları,</a:t>
            </a:r>
          </a:p>
          <a:p>
            <a:pPr>
              <a:buFont typeface="Wingdings" pitchFamily="2" charset="2"/>
              <a:buChar char="§"/>
            </a:pPr>
            <a:r>
              <a:rPr lang="tr-TR" sz="2600" dirty="0" smtClean="0"/>
              <a:t>b) Atatürk ilke ve inkılâplarına bağlı kalmaları, korumaları ve kollamaları, </a:t>
            </a:r>
          </a:p>
          <a:p>
            <a:pPr>
              <a:buFont typeface="Wingdings" pitchFamily="2" charset="2"/>
              <a:buChar char="§"/>
            </a:pPr>
            <a:r>
              <a:rPr lang="tr-TR" sz="2600" dirty="0" smtClean="0"/>
              <a:t>c) Doğru sözlü, dürüst ve çalışkan olmaları, yalan söylememeleri, </a:t>
            </a:r>
          </a:p>
          <a:p>
            <a:pPr>
              <a:buFont typeface="Wingdings" pitchFamily="2" charset="2"/>
              <a:buChar char="§"/>
            </a:pPr>
            <a:r>
              <a:rPr lang="tr-TR" sz="2600" dirty="0" smtClean="0"/>
              <a:t>ç) Çevresindeki kişilere, öğretmenlerine, okul yöneticilerine, görevlilere, arkadaşlarına karşı saygılı hoşgörülü ve çevreye iyi örnek olmaları,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ÖĞRENCİLERDEN BEKLENEN DAVRANIŞLAR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14546" y="1974871"/>
            <a:ext cx="6472254" cy="47402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800" dirty="0" smtClean="0"/>
              <a:t>d) Bütün okul arkadaşlarının kendisi gibi Türk toplumunun ve Türkiye Cumhuriyetinin bir ferdî olduğunu unutmamaları, onları sevip saymaları onur ve haklarına saygı göstermeleri, 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e) Millet malını, okulunu ve eşyasını kendi öz malı gibi korumaları, 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f) Sigara, içki ve uyuşturucu gibi sağlığa zararlı maddeleri kullanmamaları,</a:t>
            </a:r>
          </a:p>
          <a:p>
            <a:pPr>
              <a:buFont typeface="Wingdings" pitchFamily="2" charset="2"/>
              <a:buChar char="§"/>
            </a:pP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ÖĞRENCİLERDEN BEKLENEN DAVRANIŞLAR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14546" y="1785926"/>
            <a:ext cx="6472254" cy="47402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800" dirty="0" smtClean="0"/>
              <a:t>g) İyi işler başarmak için çok çalışmaya ve zamana muhtaç olduklarını unutmamaları, değerlendirilmesi gereken zamanın kaybolmasına neden olan, insanı istenmeyen sonuçlara sürükleyen kumar ve benzeri oyunlardan uzak kalmaları, 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h) İçkili ve zararlı yerlere gitmemeleri, 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ı) İyi ve nazik tavırlı olmaları, kaba söz ve davranışlardan kaçınmaları, </a:t>
            </a:r>
          </a:p>
          <a:p>
            <a:pPr>
              <a:buFont typeface="Wingdings" pitchFamily="2" charset="2"/>
              <a:buChar char="§"/>
            </a:pP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ÖĞRENCİLERDEN BEKLENEN DAVRANIŞLAR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14546" y="1785926"/>
            <a:ext cx="6472254" cy="4740277"/>
          </a:xfrm>
        </p:spPr>
        <p:txBody>
          <a:bodyPr>
            <a:normAutofit fontScale="92500"/>
          </a:bodyPr>
          <a:lstStyle/>
          <a:p>
            <a:r>
              <a:rPr lang="tr-TR" sz="2800" dirty="0" smtClean="0"/>
              <a:t>i) Zararlı, bölücü, yıkıcı, siyasî amaçlı faaliyetlere katılmamaları, bunlarla ilgili amblem, afiş, rozet, yayın ve benzerlerini taşımamaları ve bulundurmamaları, </a:t>
            </a:r>
          </a:p>
          <a:p>
            <a:r>
              <a:rPr lang="tr-TR" sz="2800" dirty="0" smtClean="0"/>
              <a:t>j) Okula ve derslere düzenli devam etmeleri, </a:t>
            </a:r>
          </a:p>
          <a:p>
            <a:r>
              <a:rPr lang="tr-TR" sz="2800" dirty="0" smtClean="0"/>
              <a:t>k) Çevrenin </a:t>
            </a:r>
            <a:r>
              <a:rPr lang="tr-TR" sz="2800" dirty="0" err="1" smtClean="0"/>
              <a:t>tabiî</a:t>
            </a:r>
            <a:r>
              <a:rPr lang="tr-TR" sz="2800" dirty="0" smtClean="0"/>
              <a:t>, tarihi güzelliklerini korumak ve onları geliştirmek için katkıda bulunmaları, </a:t>
            </a:r>
          </a:p>
          <a:p>
            <a:r>
              <a:rPr lang="tr-TR" sz="2800" dirty="0" smtClean="0"/>
              <a:t>l) Kitapları sevmeleri, korumaları, okuma alışkanlığı kazanmaları, boş zamanlarını faydalı işler yaparak geçirmeleri, </a:t>
            </a:r>
          </a:p>
          <a:p>
            <a:pPr>
              <a:buFont typeface="Wingdings" pitchFamily="2" charset="2"/>
              <a:buChar char="§"/>
            </a:pP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ÖĞRENCİLERDEN BEKLENEN DAVRANIŞLAR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85984" y="1785926"/>
            <a:ext cx="6400816" cy="4740277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m) Fiziksel, zihinsel ve duygusal güçlerini uyumlu olarak yönetmeleri; beden, zekâ ve duygularını ve bunları verimli ve yararlı kılacak irade yeteneklerini geliştirmeleri; böylece dengeli bir biçimde geliştirdikleri varlıklarını, millet, yurt ve insanlık için yararlı bir şekilde kullanmaları, </a:t>
            </a:r>
          </a:p>
          <a:p>
            <a:r>
              <a:rPr lang="tr-TR" sz="2800" dirty="0" smtClean="0"/>
              <a:t>n) İnsan hakları ve demokrasi bilincini özümsemiş ve davranışa dönüştürmüş olmaları,istenir. </a:t>
            </a:r>
          </a:p>
          <a:p>
            <a:pPr>
              <a:buFont typeface="Wingdings" pitchFamily="2" charset="2"/>
              <a:buChar char="§"/>
            </a:pP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7224" y="55721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tr-TR" sz="4800" b="1" dirty="0" smtClean="0"/>
              <a:t>Liselerin Amacı</a:t>
            </a:r>
            <a:endParaRPr lang="tr-TR" sz="48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3428992" y="57148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Yüksek Öğretim</a:t>
            </a:r>
            <a:endParaRPr lang="tr-TR" sz="32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2786050" y="200024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Meslek</a:t>
            </a:r>
            <a:endParaRPr lang="tr-TR" sz="36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286116" y="3425611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Hayat</a:t>
            </a:r>
            <a:endParaRPr lang="tr-TR" sz="3600" b="1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DİSİPLİN CEZALARI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14678" y="1428736"/>
            <a:ext cx="5472122" cy="500066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tr-TR" sz="2800" dirty="0" smtClean="0"/>
              <a:t>"</a:t>
            </a:r>
            <a:r>
              <a:rPr lang="tr-TR" sz="2800" b="1" dirty="0" smtClean="0">
                <a:solidFill>
                  <a:srgbClr val="FF0000"/>
                </a:solidFill>
              </a:rPr>
              <a:t>Uyarma</a:t>
            </a:r>
            <a:r>
              <a:rPr lang="tr-TR" sz="2800" dirty="0" smtClean="0"/>
              <a:t>", öğrencinin davranışlarında kusurlu olduğuna yazı ile dikkatinin çekilmesini, 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"</a:t>
            </a:r>
            <a:r>
              <a:rPr lang="tr-TR" sz="2800" b="1" dirty="0" smtClean="0">
                <a:solidFill>
                  <a:srgbClr val="FF0000"/>
                </a:solidFill>
              </a:rPr>
              <a:t>Mahrumiyet</a:t>
            </a:r>
            <a:r>
              <a:rPr lang="tr-TR" sz="2800" dirty="0" smtClean="0"/>
              <a:t>", öğrencinin belli bir süre için spor çalışmalarına, okul gösteri ve gezileri gibi ders dışı eğitici ve toplu faaliyetlere alınmamasını, 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"</a:t>
            </a:r>
            <a:r>
              <a:rPr lang="tr-TR" sz="2800" b="1" dirty="0" smtClean="0">
                <a:solidFill>
                  <a:srgbClr val="FF0000"/>
                </a:solidFill>
              </a:rPr>
              <a:t>Kınama</a:t>
            </a:r>
            <a:r>
              <a:rPr lang="tr-TR" sz="2800" dirty="0" smtClean="0"/>
              <a:t>", öğrenciye cezayı gerektiren davranışta bulunduğunun ve tekrarından kaçınmasının yazılı olarak bildirilmesini, </a:t>
            </a:r>
          </a:p>
          <a:p>
            <a:pPr>
              <a:buFont typeface="Wingdings" pitchFamily="2" charset="2"/>
              <a:buChar char="§"/>
            </a:pPr>
            <a:endParaRPr lang="tr-TR" sz="2800" dirty="0" smtClean="0"/>
          </a:p>
          <a:p>
            <a:pPr>
              <a:buFont typeface="Wingdings" pitchFamily="2" charset="2"/>
              <a:buChar char="§"/>
            </a:pP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DİSİPLİN CEZALARI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28926" y="1643050"/>
            <a:ext cx="6215074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tr-TR" sz="2800" dirty="0" smtClean="0"/>
              <a:t>"</a:t>
            </a:r>
            <a:r>
              <a:rPr lang="tr-TR" sz="2800" b="1" dirty="0" smtClean="0">
                <a:solidFill>
                  <a:srgbClr val="FF0000"/>
                </a:solidFill>
              </a:rPr>
              <a:t>Okuldan Kısa Süreli Uzaklaştırma</a:t>
            </a:r>
            <a:r>
              <a:rPr lang="tr-TR" sz="2800" dirty="0" smtClean="0"/>
              <a:t>", öğrencinin bir günden beş güne kadar okulun açık olduğu sürede okula devamına izin verilmemesini,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"</a:t>
            </a:r>
            <a:r>
              <a:rPr lang="tr-TR" sz="2800" b="1" dirty="0" smtClean="0">
                <a:solidFill>
                  <a:srgbClr val="FF0000"/>
                </a:solidFill>
              </a:rPr>
              <a:t>Okuldan Tasdikname ile Uzaklaştırma</a:t>
            </a:r>
            <a:r>
              <a:rPr lang="tr-TR" sz="2800" dirty="0" smtClean="0"/>
              <a:t>", öğrencinin, başka bir okulda öğrenime devam etmek üzere bulunduğu okuldan uzaklaştırılmasını, 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"</a:t>
            </a:r>
            <a:r>
              <a:rPr lang="tr-TR" sz="2800" b="1" dirty="0" smtClean="0">
                <a:solidFill>
                  <a:srgbClr val="FF0000"/>
                </a:solidFill>
              </a:rPr>
              <a:t>Örgün Eğitim Dışına Çıkarma</a:t>
            </a:r>
            <a:r>
              <a:rPr lang="tr-TR" sz="2800" dirty="0" smtClean="0"/>
              <a:t>", öğrencinin devam zorunluluğu olan okullara kayıt yaptıramayacak şekilde okuldan tasdikname ile uzaklaştırılmasını, </a:t>
            </a:r>
          </a:p>
          <a:p>
            <a:pPr>
              <a:buFont typeface="Wingdings" pitchFamily="2" charset="2"/>
              <a:buChar char="§"/>
            </a:pP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10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214346" y="383108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latin typeface="Century Gothic" pitchFamily="34" charset="0"/>
              </a:rPr>
              <a:t>Okulun</a:t>
            </a:r>
            <a:endParaRPr lang="tr-TR" sz="6000" dirty="0">
              <a:latin typeface="Century Gothic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14346" y="383108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latin typeface="Century Gothic" pitchFamily="34" charset="0"/>
              </a:rPr>
              <a:t>Öğretmenlerin</a:t>
            </a:r>
            <a:endParaRPr lang="tr-TR" sz="6000" dirty="0">
              <a:latin typeface="Century Gothic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14346" y="383108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latin typeface="Century Gothic" pitchFamily="34" charset="0"/>
              </a:rPr>
              <a:t>Arkadaşların</a:t>
            </a:r>
            <a:endParaRPr lang="tr-TR" sz="6000" dirty="0">
              <a:latin typeface="Century Gothic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14346" y="378491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latin typeface="Century Gothic" pitchFamily="34" charset="0"/>
              </a:rPr>
              <a:t>Dersler</a:t>
            </a:r>
            <a:endParaRPr lang="tr-TR" sz="6600" dirty="0">
              <a:latin typeface="Century Gothic" pitchFamily="34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14346" y="367719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KURALLAR</a:t>
            </a:r>
            <a:endParaRPr lang="tr-TR" sz="8000" b="1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72396" y="6492875"/>
            <a:ext cx="2133600" cy="365125"/>
          </a:xfrm>
        </p:spPr>
        <p:txBody>
          <a:bodyPr/>
          <a:lstStyle/>
          <a:p>
            <a:pPr algn="l"/>
            <a:fld id="{AF456624-AE21-4935-8F9D-B202CF8150A9}" type="slidenum">
              <a:rPr lang="tr-TR" smtClean="0"/>
              <a:pPr algn="l"/>
              <a:t>4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 rot="186722">
            <a:off x="2754773" y="897149"/>
            <a:ext cx="1649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Segoe Print" pitchFamily="2" charset="0"/>
              </a:rPr>
              <a:t>Sınavlar ve ödevler</a:t>
            </a:r>
            <a:endParaRPr lang="tr-TR" sz="2000" dirty="0">
              <a:latin typeface="Segoe Print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 rot="20892254">
            <a:off x="4773391" y="947914"/>
            <a:ext cx="141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Segoe Print" pitchFamily="2" charset="0"/>
              </a:rPr>
              <a:t>Notlar ve puanlar</a:t>
            </a:r>
            <a:endParaRPr lang="tr-TR" sz="2000" dirty="0">
              <a:latin typeface="Segoe Print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 rot="21308128">
            <a:off x="7041253" y="708432"/>
            <a:ext cx="1501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Segoe Print" pitchFamily="2" charset="0"/>
              </a:rPr>
              <a:t>Ders ve sınıf geçme</a:t>
            </a:r>
            <a:endParaRPr lang="tr-TR" sz="2000" dirty="0">
              <a:latin typeface="Segoe Print" pitchFamily="2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 rot="21308128">
            <a:off x="2785793" y="2922459"/>
            <a:ext cx="157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Segoe Print" pitchFamily="2" charset="0"/>
              </a:rPr>
              <a:t>Takdir, teşekkür ve onur belgesi</a:t>
            </a:r>
            <a:endParaRPr lang="tr-TR" dirty="0">
              <a:latin typeface="Segoe Print" pitchFamily="2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 rot="21308128">
            <a:off x="4907132" y="2915796"/>
            <a:ext cx="141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Segoe Print" pitchFamily="2" charset="0"/>
              </a:rPr>
              <a:t>Ortalama Yükseltme Sınavları</a:t>
            </a:r>
            <a:endParaRPr lang="tr-TR" dirty="0">
              <a:latin typeface="Segoe Print" pitchFamily="2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 rot="21054847">
            <a:off x="6974405" y="2990764"/>
            <a:ext cx="1744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Segoe Print" pitchFamily="2" charset="0"/>
              </a:rPr>
              <a:t>Sorumluluk sınavları</a:t>
            </a:r>
            <a:endParaRPr lang="tr-TR" sz="2000" dirty="0">
              <a:latin typeface="Segoe Print" pitchFamily="2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 rot="21308128">
            <a:off x="2747704" y="4914308"/>
            <a:ext cx="1712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Segoe Print" pitchFamily="2" charset="0"/>
              </a:rPr>
              <a:t>Devamsızlık ve geç kalma</a:t>
            </a:r>
            <a:endParaRPr lang="tr-TR" sz="2000" dirty="0">
              <a:latin typeface="Segoe Print" pitchFamily="2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 rot="21308128">
            <a:off x="4890182" y="4922287"/>
            <a:ext cx="155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Segoe Print" pitchFamily="2" charset="0"/>
              </a:rPr>
              <a:t>Disiplin kuralları</a:t>
            </a:r>
            <a:endParaRPr lang="tr-TR" sz="2400" dirty="0">
              <a:latin typeface="Segoe Print" pitchFamily="2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 rot="21308128">
            <a:off x="7143511" y="4793411"/>
            <a:ext cx="157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latin typeface="Segoe Print" pitchFamily="2" charset="0"/>
              </a:rPr>
              <a:t>…</a:t>
            </a:r>
            <a:endParaRPr lang="tr-TR" sz="7200" dirty="0">
              <a:latin typeface="Segoe Print" pitchFamily="2" charset="0"/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Yazılı ve Uygulamalı Sınavlar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ARAMUSTAFA\Desktop\anke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47" y="1498615"/>
            <a:ext cx="3365501" cy="4144963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28926" y="1428736"/>
            <a:ext cx="5972188" cy="4857784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§"/>
            </a:pPr>
            <a:r>
              <a:rPr lang="tr-TR" sz="3200" dirty="0"/>
              <a:t>H</a:t>
            </a:r>
            <a:r>
              <a:rPr lang="tr-TR" sz="3200" dirty="0" smtClean="0"/>
              <a:t>er dersten en az 2 yazılı yapılır.</a:t>
            </a:r>
          </a:p>
          <a:p>
            <a:pPr lvl="1">
              <a:buFont typeface="Wingdings" pitchFamily="2" charset="2"/>
              <a:buChar char="§"/>
            </a:pPr>
            <a:r>
              <a:rPr lang="tr-TR" sz="3200" dirty="0" smtClean="0"/>
              <a:t>Yazılı </a:t>
            </a:r>
            <a:r>
              <a:rPr lang="tr-TR" sz="3200" dirty="0"/>
              <a:t>ve uygulamalı sınavların zamanı, en az bir hafta önceden öğrencilere duyurulur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Yazılı ve Uygulamalı Sınavlar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59832" y="1428736"/>
            <a:ext cx="5760640" cy="4786346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/>
              <a:t>Bir günde uygulanacak yazılı ve uygulamalı sınavların sayısı zorunlu haller dışında ikiyi geçmez.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/>
              <a:t>Sınavlar ortak </a:t>
            </a:r>
            <a:r>
              <a:rPr lang="tr-TR" dirty="0"/>
              <a:t>yapılır ve </a:t>
            </a:r>
            <a:r>
              <a:rPr lang="tr-TR" dirty="0" smtClean="0"/>
              <a:t>değerlendirilir.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800" dirty="0" smtClean="0"/>
              <a:t>Yazılı sınavlar açık uçlu yada çoktan seçmeli yapılabilir.</a:t>
            </a:r>
            <a:endParaRPr lang="tr-TR" sz="2800" dirty="0"/>
          </a:p>
        </p:txBody>
      </p:sp>
      <p:pic>
        <p:nvPicPr>
          <p:cNvPr id="4" name="Picture 2" descr="C:\Users\KARAMUSTAFA\Desktop\anke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21" y="1494067"/>
            <a:ext cx="3021811" cy="4144963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RAMUSTAFA\Desktop\400_F_2174415_5bydvatYqVoTuZsWK8nRF3D01BUm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58" y="1643049"/>
            <a:ext cx="3382621" cy="3775755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FF0000"/>
                </a:solidFill>
              </a:rPr>
              <a:t>Yıllık Ödevler</a:t>
            </a:r>
            <a:endParaRPr lang="tr-TR" sz="4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/>
              <a:t>Her öğrenci bulunduğu sınıfta belirlenecek bir konuda ders yılı boyunca bir ödev hazırlamak zorundadır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Öğrencinin </a:t>
            </a:r>
            <a:r>
              <a:rPr lang="tr-TR" sz="2400" dirty="0"/>
              <a:t>istemesi ve öğretmenin de uygun görmesi halinde birden fazla dersten de ödev yapabilir</a:t>
            </a:r>
            <a:r>
              <a:rPr lang="tr-TR" sz="2400" dirty="0" smtClean="0"/>
              <a:t>.</a:t>
            </a:r>
            <a:r>
              <a:rPr lang="tr-TR" sz="2400" dirty="0"/>
              <a:t> 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Öğrenciler</a:t>
            </a:r>
            <a:r>
              <a:rPr lang="tr-TR" sz="2400" dirty="0"/>
              <a:t>, </a:t>
            </a:r>
            <a:r>
              <a:rPr lang="tr-TR" sz="2400" dirty="0" smtClean="0"/>
              <a:t>ekim ayının </a:t>
            </a:r>
            <a:r>
              <a:rPr lang="tr-TR" sz="2400" dirty="0"/>
              <a:t>ilk yarısı içinde hangi dersten ödev yapmak istediklerini yazılı olarak sınıf öğretmenine </a:t>
            </a:r>
            <a:r>
              <a:rPr lang="tr-TR" sz="2400" dirty="0" smtClean="0"/>
              <a:t>bildirirler.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Ödevler nisan ayı içinde dersin öğretmenine teslim edilir.</a:t>
            </a:r>
            <a:endParaRPr lang="tr-TR" sz="24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AMUSTAFA\Desktop\sempozyum sunusu\iletişim\iletişim\400_F_13327009_ZhvEfoBOyoPGctfktfR5PzjuNbnDqIu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" y="2166954"/>
            <a:ext cx="4000500" cy="36195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SINAVLARA KATILMAYAN ÖĞRENCİLER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571612"/>
            <a:ext cx="5329246" cy="41434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800" dirty="0" smtClean="0"/>
              <a:t>Sınavlara katılmayan, ödev veya projesini zamanında teslim etmeyen öğrenciler özrünü, özrün başlangıcından itibaren 7 iş günü içinde bildirmek zorundadır.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Özürsüz olarak sınavlara katılmayan, ödev veya projesini zamanında teslim etmeyen ve sınavlarda kopya çeken öğrenciye sıfır puan verilir.</a:t>
            </a:r>
            <a:endParaRPr lang="tr-TR" sz="28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6624-AE21-4935-8F9D-B202CF8150A9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1282</Words>
  <Application>Microsoft Office PowerPoint</Application>
  <PresentationFormat>Ekran Gösterisi (4:3)</PresentationFormat>
  <Paragraphs>170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Segoe Print</vt:lpstr>
      <vt:lpstr>Times New Roman</vt:lpstr>
      <vt:lpstr>Verdana</vt:lpstr>
      <vt:lpstr>Wingdings</vt:lpstr>
      <vt:lpstr>Ofis Teması</vt:lpstr>
      <vt:lpstr>PowerPoint Sunusu</vt:lpstr>
      <vt:lpstr>ARTIK LİSELİSİNİZ</vt:lpstr>
      <vt:lpstr>Liselerin Amacı</vt:lpstr>
      <vt:lpstr>PowerPoint Sunusu</vt:lpstr>
      <vt:lpstr>PowerPoint Sunusu</vt:lpstr>
      <vt:lpstr>Yazılı ve Uygulamalı Sınavlar</vt:lpstr>
      <vt:lpstr>Yazılı ve Uygulamalı Sınavlar</vt:lpstr>
      <vt:lpstr>Yıllık Ödevler</vt:lpstr>
      <vt:lpstr>SINAVLARA KATILMAYAN ÖĞRENCİLER</vt:lpstr>
      <vt:lpstr>PUANLA VE NOTLA DEĞERLENDİRME</vt:lpstr>
      <vt:lpstr>DÖNEM PUANI VE NOTU</vt:lpstr>
      <vt:lpstr>ÖRNEK NOT VE PUAN TABLOSU</vt:lpstr>
      <vt:lpstr>YIL SONU PUANI VE NOTU</vt:lpstr>
      <vt:lpstr>DERS BAŞARILI SAYILMA</vt:lpstr>
      <vt:lpstr>SINIF NASIL GEÇİLİR</vt:lpstr>
      <vt:lpstr>SINIF TEKRARI </vt:lpstr>
      <vt:lpstr>SORUMLULUK SINAVLARI</vt:lpstr>
      <vt:lpstr>ORTALAMA YÜKSELTME VE SORUMLULUK SINAVLARININ YAPILIŞ ŞEKLİ</vt:lpstr>
      <vt:lpstr>TAKDİR TEŞEKKÜR ve ONUR BELGESİ</vt:lpstr>
      <vt:lpstr>AĞIRLIKLI  PUAN HESABI</vt:lpstr>
      <vt:lpstr>AĞIRLIKLI ORTALAMA</vt:lpstr>
      <vt:lpstr>AĞIRLIKLI ORTALAMA</vt:lpstr>
      <vt:lpstr>GEÇ GELME,  DEVAM-DEVAMSIZLIK </vt:lpstr>
      <vt:lpstr>GEÇ GELME,  DEVAM-DEVAMSIZLIK </vt:lpstr>
      <vt:lpstr>ÖĞRENCİLERDEN BEKLENEN DAVRANIŞLAR</vt:lpstr>
      <vt:lpstr>ÖĞRENCİLERDEN BEKLENEN DAVRANIŞLAR</vt:lpstr>
      <vt:lpstr>ÖĞRENCİLERDEN BEKLENEN DAVRANIŞLAR</vt:lpstr>
      <vt:lpstr>ÖĞRENCİLERDEN BEKLENEN DAVRANIŞLAR</vt:lpstr>
      <vt:lpstr>ÖĞRENCİLERDEN BEKLENEN DAVRANIŞLAR</vt:lpstr>
      <vt:lpstr>DİSİPLİN CEZALARI</vt:lpstr>
      <vt:lpstr>DİSİPLİN CEZALARI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LİSELERDE SINIF GEÇME VE SINAV SİSTEMİ</dc:title>
  <dc:creator>KARAMUSTAFA</dc:creator>
  <cp:lastModifiedBy>USER</cp:lastModifiedBy>
  <cp:revision>110</cp:revision>
  <dcterms:created xsi:type="dcterms:W3CDTF">2010-07-06T10:29:00Z</dcterms:created>
  <dcterms:modified xsi:type="dcterms:W3CDTF">2024-03-01T06:31:32Z</dcterms:modified>
</cp:coreProperties>
</file>