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1.jpg" ContentType="image/jpg"/>
  <Override PartName="/ppt/media/image15.jpg" ContentType="image/jpg"/>
  <Override PartName="/ppt/media/image16.jpg" ContentType="image/jpg"/>
  <Override PartName="/ppt/media/image20.jpg" ContentType="image/jpg"/>
  <Override PartName="/ppt/media/image25.jpg" ContentType="image/jpg"/>
  <Override PartName="/ppt/media/image41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handoutMasterIdLst>
    <p:handoutMasterId r:id="rId43"/>
  </p:handoutMasterIdLst>
  <p:sldIdLst>
    <p:sldId id="260" r:id="rId2"/>
    <p:sldId id="264" r:id="rId3"/>
    <p:sldId id="378" r:id="rId4"/>
    <p:sldId id="381" r:id="rId5"/>
    <p:sldId id="379" r:id="rId6"/>
    <p:sldId id="394" r:id="rId7"/>
    <p:sldId id="382" r:id="rId8"/>
    <p:sldId id="383" r:id="rId9"/>
    <p:sldId id="395" r:id="rId10"/>
    <p:sldId id="387" r:id="rId11"/>
    <p:sldId id="388" r:id="rId12"/>
    <p:sldId id="396" r:id="rId13"/>
    <p:sldId id="397" r:id="rId14"/>
    <p:sldId id="398" r:id="rId15"/>
    <p:sldId id="389" r:id="rId16"/>
    <p:sldId id="392" r:id="rId17"/>
    <p:sldId id="399" r:id="rId18"/>
    <p:sldId id="256" r:id="rId19"/>
    <p:sldId id="400" r:id="rId20"/>
    <p:sldId id="268" r:id="rId21"/>
    <p:sldId id="275" r:id="rId22"/>
    <p:sldId id="286" r:id="rId23"/>
    <p:sldId id="287" r:id="rId24"/>
    <p:sldId id="297" r:id="rId25"/>
    <p:sldId id="415" r:id="rId26"/>
    <p:sldId id="401" r:id="rId27"/>
    <p:sldId id="402" r:id="rId28"/>
    <p:sldId id="403" r:id="rId29"/>
    <p:sldId id="404" r:id="rId30"/>
    <p:sldId id="405" r:id="rId31"/>
    <p:sldId id="406" r:id="rId32"/>
    <p:sldId id="407" r:id="rId33"/>
    <p:sldId id="408" r:id="rId34"/>
    <p:sldId id="409" r:id="rId35"/>
    <p:sldId id="410" r:id="rId36"/>
    <p:sldId id="411" r:id="rId37"/>
    <p:sldId id="412" r:id="rId38"/>
    <p:sldId id="413" r:id="rId39"/>
    <p:sldId id="414" r:id="rId40"/>
    <p:sldId id="267" r:id="rId41"/>
  </p:sldIdLst>
  <p:sldSz cx="12192000" cy="6858000"/>
  <p:notesSz cx="9866313" cy="67357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93" userDrawn="1">
          <p15:clr>
            <a:srgbClr val="A4A3A4"/>
          </p15:clr>
        </p15:guide>
        <p15:guide id="4" pos="72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6510"/>
    <a:srgbClr val="FEC200"/>
    <a:srgbClr val="E6AF00"/>
    <a:srgbClr val="FB85D4"/>
    <a:srgbClr val="FCA6DF"/>
    <a:srgbClr val="424242"/>
    <a:srgbClr val="18CAC2"/>
    <a:srgbClr val="D9D9D9"/>
    <a:srgbClr val="8FAADC"/>
    <a:srgbClr val="D0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94" autoAdjust="0"/>
    <p:restoredTop sz="95405" autoAdjust="0"/>
  </p:normalViewPr>
  <p:slideViewPr>
    <p:cSldViewPr showGuides="1">
      <p:cViewPr varScale="1">
        <p:scale>
          <a:sx n="69" d="100"/>
          <a:sy n="69" d="100"/>
        </p:scale>
        <p:origin x="564" y="72"/>
      </p:cViewPr>
      <p:guideLst>
        <p:guide orient="horz" pos="2160"/>
        <p:guide pos="3840"/>
        <p:guide pos="393"/>
        <p:guide pos="72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05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2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588628" y="0"/>
            <a:ext cx="4275402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CDFB7-AE79-4629-BF2C-C5B7626455E3}" type="datetimeFigureOut">
              <a:rPr lang="tr-TR" smtClean="0"/>
              <a:t>15.03.2024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6397806"/>
            <a:ext cx="4275402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588628" y="6397806"/>
            <a:ext cx="4275402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968AF-FFF6-450C-A9BA-7F9A26795D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733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2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88628" y="0"/>
            <a:ext cx="4275402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B410A-F33F-4AB4-852F-D1CE6502B2C4}" type="datetimeFigureOut">
              <a:rPr lang="vi-VN" smtClean="0"/>
              <a:pPr/>
              <a:t>15/03/2024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3063" y="841375"/>
            <a:ext cx="4040187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6632" y="3241586"/>
            <a:ext cx="7893050" cy="26522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397806"/>
            <a:ext cx="4275402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88628" y="6397806"/>
            <a:ext cx="4275402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A3FDB-E1FF-41D5-9DDE-74331BAB0AA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3107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8865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6575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B5825-859D-4C0B-AF91-82A2B405325E}" type="datetime1">
              <a:rPr lang="en-US" smtClean="0"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896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4BDD-D226-42FE-94CE-3AB9BCCFA0AE}" type="datetime1">
              <a:rPr lang="en-US" smtClean="0"/>
              <a:t>3/15/2024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084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5CCFA-38A7-4840-94E8-30D21F7EE2D1}" type="datetime1">
              <a:rPr lang="en-US" smtClean="0"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58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BBCB1-3D32-4CE6-84EE-B550C52FF367}" type="datetime1">
              <a:rPr lang="en-US" smtClean="0"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3695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E0D2F-22C3-486E-A903-EA2F44BACF29}" type="datetime1">
              <a:rPr lang="en-US" smtClean="0"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161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E2D5-8C46-4729-A68D-1184B1E07A8A}" type="datetime1">
              <a:rPr lang="en-US" smtClean="0"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3445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77777-16E0-4604-A2A4-DBF66286E4D5}" type="datetime1">
              <a:rPr lang="en-US" smtClean="0"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318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1B777-787E-4BB7-8609-7CE944557BED}" type="datetime1">
              <a:rPr lang="en-US" smtClean="0"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992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D7D56-C96E-44F7-A3C9-57640814A2DA}" type="datetime1">
              <a:rPr lang="en-US" smtClean="0"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438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7D2-09AC-485B-8A45-0A5D81B29132}" type="datetime1">
              <a:rPr lang="en-US" smtClean="0"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608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A8D13-ED3A-4336-8BF8-67FAD80BE540}" type="datetime1">
              <a:rPr lang="en-US" smtClean="0"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027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8122-19C4-4D14-8A4E-4471364B08B9}" type="datetime1">
              <a:rPr lang="en-US" smtClean="0"/>
              <a:t>3/15/2024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02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9780-FB61-49C8-8E59-DB234C72DC59}" type="datetime1">
              <a:rPr lang="en-US" smtClean="0"/>
              <a:t>3/15/2024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232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54FF9-BD2D-459B-90D7-B093CB0D0D07}" type="datetime1">
              <a:rPr lang="en-US" smtClean="0"/>
              <a:t>3/15/2024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766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8A07D-D641-481C-9D14-A6D0EFB8D1F1}" type="datetime1">
              <a:rPr lang="en-US" smtClean="0"/>
              <a:t>3/15/2024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945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6296A-9340-47AC-AC0C-6469FDB30274}" type="datetime1">
              <a:rPr lang="en-US" smtClean="0"/>
              <a:t>3/15/2024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283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B9F7B-DFEE-4576-BA76-64FE31233BD5}" type="datetime1">
              <a:rPr lang="en-US" smtClean="0"/>
              <a:t>3/15/2024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857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2BC9E7B-8747-46CF-B976-A723A614A22A}" type="datetime1">
              <a:rPr lang="en-US" smtClean="0"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13" name="组合 15">
            <a:extLst>
              <a:ext uri="{FF2B5EF4-FFF2-40B4-BE49-F238E27FC236}">
                <a16:creationId xmlns:a16="http://schemas.microsoft.com/office/drawing/2014/main" id="{CA07618A-455F-42F1-BBA7-0644721204C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6453336"/>
            <a:ext cx="12192000" cy="404664"/>
            <a:chOff x="0" y="4681728"/>
            <a:chExt cx="9163025" cy="377952"/>
          </a:xfrm>
        </p:grpSpPr>
        <p:sp>
          <p:nvSpPr>
            <p:cNvPr id="14" name="矩形 3">
              <a:extLst>
                <a:ext uri="{FF2B5EF4-FFF2-40B4-BE49-F238E27FC236}">
                  <a16:creationId xmlns:a16="http://schemas.microsoft.com/office/drawing/2014/main" id="{FC575839-0DAB-4A92-A69C-7039DEC48C50}"/>
                </a:ext>
              </a:extLst>
            </p:cNvPr>
            <p:cNvSpPr/>
            <p:nvPr/>
          </p:nvSpPr>
          <p:spPr>
            <a:xfrm>
              <a:off x="0" y="4681728"/>
              <a:ext cx="9163025" cy="37795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5" name="矩形 4">
              <a:extLst>
                <a:ext uri="{FF2B5EF4-FFF2-40B4-BE49-F238E27FC236}">
                  <a16:creationId xmlns:a16="http://schemas.microsoft.com/office/drawing/2014/main" id="{EFEECF36-BA2C-4384-8E79-ABD82558E003}"/>
                </a:ext>
              </a:extLst>
            </p:cNvPr>
            <p:cNvSpPr/>
            <p:nvPr/>
          </p:nvSpPr>
          <p:spPr>
            <a:xfrm>
              <a:off x="8785201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6" name="矩形 5">
              <a:extLst>
                <a:ext uri="{FF2B5EF4-FFF2-40B4-BE49-F238E27FC236}">
                  <a16:creationId xmlns:a16="http://schemas.microsoft.com/office/drawing/2014/main" id="{2B95A2AD-68A9-47C3-8F47-F595ED0E11ED}"/>
                </a:ext>
              </a:extLst>
            </p:cNvPr>
            <p:cNvSpPr/>
            <p:nvPr/>
          </p:nvSpPr>
          <p:spPr>
            <a:xfrm>
              <a:off x="0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7" name="等腰三角形 6">
              <a:extLst>
                <a:ext uri="{FF2B5EF4-FFF2-40B4-BE49-F238E27FC236}">
                  <a16:creationId xmlns:a16="http://schemas.microsoft.com/office/drawing/2014/main" id="{D6CE435D-3AD1-4A3D-B4B3-DD91B40101C6}"/>
                </a:ext>
              </a:extLst>
            </p:cNvPr>
            <p:cNvSpPr/>
            <p:nvPr/>
          </p:nvSpPr>
          <p:spPr>
            <a:xfrm rot="5400000">
              <a:off x="8910592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8" name="等腰三角形 7">
              <a:extLst>
                <a:ext uri="{FF2B5EF4-FFF2-40B4-BE49-F238E27FC236}">
                  <a16:creationId xmlns:a16="http://schemas.microsoft.com/office/drawing/2014/main" id="{91ACCE94-EEE0-434D-81C2-18D8FC51E050}"/>
                </a:ext>
              </a:extLst>
            </p:cNvPr>
            <p:cNvSpPr/>
            <p:nvPr/>
          </p:nvSpPr>
          <p:spPr>
            <a:xfrm rot="16200000">
              <a:off x="125391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组合 24">
            <a:extLst>
              <a:ext uri="{FF2B5EF4-FFF2-40B4-BE49-F238E27FC236}">
                <a16:creationId xmlns:a16="http://schemas.microsoft.com/office/drawing/2014/main" id="{AF744620-AEED-4A7C-B404-5B5EDA4471B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9600" y="500528"/>
            <a:ext cx="12217400" cy="671101"/>
            <a:chOff x="0" y="242094"/>
            <a:chExt cx="9163025" cy="564356"/>
          </a:xfrm>
        </p:grpSpPr>
        <p:grpSp>
          <p:nvGrpSpPr>
            <p:cNvPr id="20" name="组合 9">
              <a:extLst>
                <a:ext uri="{FF2B5EF4-FFF2-40B4-BE49-F238E27FC236}">
                  <a16:creationId xmlns:a16="http://schemas.microsoft.com/office/drawing/2014/main" id="{F4F31B23-6403-430F-A7AB-D32361675C76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9060600" y="242094"/>
              <a:ext cx="102425" cy="564356"/>
              <a:chOff x="7668348" y="242094"/>
              <a:chExt cx="98744" cy="564356"/>
            </a:xfrm>
          </p:grpSpPr>
          <p:sp>
            <p:nvSpPr>
              <p:cNvPr id="24" name="矩形 16">
                <a:extLst>
                  <a:ext uri="{FF2B5EF4-FFF2-40B4-BE49-F238E27FC236}">
                    <a16:creationId xmlns:a16="http://schemas.microsoft.com/office/drawing/2014/main" id="{9DD55F7F-3643-4511-85E7-DD75C70641AA}"/>
                  </a:ext>
                </a:extLst>
              </p:cNvPr>
              <p:cNvSpPr/>
              <p:nvPr/>
            </p:nvSpPr>
            <p:spPr>
              <a:xfrm>
                <a:off x="7668348" y="242468"/>
                <a:ext cx="62748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5" name="直接连接符 17">
                <a:extLst>
                  <a:ext uri="{FF2B5EF4-FFF2-40B4-BE49-F238E27FC236}">
                    <a16:creationId xmlns:a16="http://schemas.microsoft.com/office/drawing/2014/main" id="{901999A5-FB91-4DDF-B792-C453BEE8EB99}"/>
                  </a:ext>
                </a:extLst>
              </p:cNvPr>
              <p:cNvCxnSpPr/>
              <p:nvPr/>
            </p:nvCxnSpPr>
            <p:spPr>
              <a:xfrm>
                <a:off x="7767827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组合 3">
              <a:extLst>
                <a:ext uri="{FF2B5EF4-FFF2-40B4-BE49-F238E27FC236}">
                  <a16:creationId xmlns:a16="http://schemas.microsoft.com/office/drawing/2014/main" id="{95F403FC-0893-4467-A68F-39E146E100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42094"/>
              <a:ext cx="480244" cy="564356"/>
              <a:chOff x="0" y="242094"/>
              <a:chExt cx="480244" cy="564356"/>
            </a:xfrm>
          </p:grpSpPr>
          <p:sp>
            <p:nvSpPr>
              <p:cNvPr id="22" name="矩形 12">
                <a:extLst>
                  <a:ext uri="{FF2B5EF4-FFF2-40B4-BE49-F238E27FC236}">
                    <a16:creationId xmlns:a16="http://schemas.microsoft.com/office/drawing/2014/main" id="{40285C03-56E4-43F9-9190-999D72B5C10A}"/>
                  </a:ext>
                </a:extLst>
              </p:cNvPr>
              <p:cNvSpPr/>
              <p:nvPr/>
            </p:nvSpPr>
            <p:spPr>
              <a:xfrm>
                <a:off x="0" y="242468"/>
                <a:ext cx="425449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3" name="直接连接符 13">
                <a:extLst>
                  <a:ext uri="{FF2B5EF4-FFF2-40B4-BE49-F238E27FC236}">
                    <a16:creationId xmlns:a16="http://schemas.microsoft.com/office/drawing/2014/main" id="{D2BB8FB6-143E-4CC4-8D97-E36B085217E8}"/>
                  </a:ext>
                </a:extLst>
              </p:cNvPr>
              <p:cNvCxnSpPr/>
              <p:nvPr/>
            </p:nvCxnSpPr>
            <p:spPr>
              <a:xfrm>
                <a:off x="481012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TextBox 3">
            <a:extLst>
              <a:ext uri="{FF2B5EF4-FFF2-40B4-BE49-F238E27FC236}">
                <a16:creationId xmlns:a16="http://schemas.microsoft.com/office/drawing/2014/main" id="{22690085-ECF8-4152-A019-34267F8EC437}"/>
              </a:ext>
            </a:extLst>
          </p:cNvPr>
          <p:cNvSpPr txBox="1"/>
          <p:nvPr userDrawn="1"/>
        </p:nvSpPr>
        <p:spPr>
          <a:xfrm>
            <a:off x="10992544" y="719118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chemeClr val="tx1">
                    <a:lumMod val="75000"/>
                    <a:lumOff val="25000"/>
                  </a:schemeClr>
                </a:solidFill>
              </a:rPr>
              <a:t>COMPANY NAME</a:t>
            </a:r>
            <a:endParaRPr lang="vi-VN" sz="1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TextBox 42">
            <a:extLst>
              <a:ext uri="{FF2B5EF4-FFF2-40B4-BE49-F238E27FC236}">
                <a16:creationId xmlns:a16="http://schemas.microsoft.com/office/drawing/2014/main" id="{55625544-C459-4545-8B7E-C8CB0AC795DD}"/>
              </a:ext>
            </a:extLst>
          </p:cNvPr>
          <p:cNvSpPr txBox="1"/>
          <p:nvPr userDrawn="1"/>
        </p:nvSpPr>
        <p:spPr>
          <a:xfrm>
            <a:off x="10992544" y="908720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ABS.COM</a:t>
            </a:r>
            <a:endParaRPr lang="vi-VN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8" name="Straight Connector 47">
            <a:extLst>
              <a:ext uri="{FF2B5EF4-FFF2-40B4-BE49-F238E27FC236}">
                <a16:creationId xmlns:a16="http://schemas.microsoft.com/office/drawing/2014/main" id="{16AE6552-5B0D-4BBA-876D-2C0CBF0D3D81}"/>
              </a:ext>
            </a:extLst>
          </p:cNvPr>
          <p:cNvCxnSpPr/>
          <p:nvPr userDrawn="1"/>
        </p:nvCxnSpPr>
        <p:spPr>
          <a:xfrm>
            <a:off x="10992544" y="935142"/>
            <a:ext cx="100811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0">
            <a:extLst>
              <a:ext uri="{FF2B5EF4-FFF2-40B4-BE49-F238E27FC236}">
                <a16:creationId xmlns:a16="http://schemas.microsoft.com/office/drawing/2014/main" id="{0EB785A4-0E4D-48FE-B720-5AB1303810C7}"/>
              </a:ext>
            </a:extLst>
          </p:cNvPr>
          <p:cNvGrpSpPr/>
          <p:nvPr userDrawn="1"/>
        </p:nvGrpSpPr>
        <p:grpSpPr>
          <a:xfrm>
            <a:off x="10272464" y="663642"/>
            <a:ext cx="645677" cy="533110"/>
            <a:chOff x="473446" y="6325727"/>
            <a:chExt cx="645677" cy="533110"/>
          </a:xfrm>
        </p:grpSpPr>
        <p:grpSp>
          <p:nvGrpSpPr>
            <p:cNvPr id="30" name="Group 21">
              <a:extLst>
                <a:ext uri="{FF2B5EF4-FFF2-40B4-BE49-F238E27FC236}">
                  <a16:creationId xmlns:a16="http://schemas.microsoft.com/office/drawing/2014/main" id="{C7EE4D85-AEC7-4919-AC48-030C2CD4E6BE}"/>
                </a:ext>
              </a:extLst>
            </p:cNvPr>
            <p:cNvGrpSpPr/>
            <p:nvPr userDrawn="1"/>
          </p:nvGrpSpPr>
          <p:grpSpPr>
            <a:xfrm>
              <a:off x="473446" y="6325727"/>
              <a:ext cx="645677" cy="533110"/>
              <a:chOff x="1614488" y="2814638"/>
              <a:chExt cx="3513263" cy="2918618"/>
            </a:xfrm>
          </p:grpSpPr>
          <p:sp>
            <p:nvSpPr>
              <p:cNvPr id="32" name="AutoShape 10">
                <a:extLst>
                  <a:ext uri="{FF2B5EF4-FFF2-40B4-BE49-F238E27FC236}">
                    <a16:creationId xmlns:a16="http://schemas.microsoft.com/office/drawing/2014/main" id="{84147B2D-6E5D-4FB5-B03E-EEF85BFADB8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614488" y="2814638"/>
                <a:ext cx="3513263" cy="291861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chemeClr val="accent5"/>
                  </a:gs>
                  <a:gs pos="26500">
                    <a:srgbClr val="E6E6E6"/>
                  </a:gs>
                  <a:gs pos="34000">
                    <a:schemeClr val="accent5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chemeClr val="accent5"/>
                  </a:gs>
                  <a:gs pos="73500">
                    <a:srgbClr val="E6E6E6"/>
                  </a:gs>
                  <a:gs pos="92500">
                    <a:schemeClr val="accent5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33" name="AutoShape 11">
                <a:extLst>
                  <a:ext uri="{FF2B5EF4-FFF2-40B4-BE49-F238E27FC236}">
                    <a16:creationId xmlns:a16="http://schemas.microsoft.com/office/drawing/2014/main" id="{5F5C9E3F-A35B-47E7-B7A9-9AED624A548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827205" y="2990456"/>
                <a:ext cx="3087826" cy="256697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5"/>
              </a:solidFill>
              <a:ln w="9525">
                <a:solidFill>
                  <a:schemeClr val="accent5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31" name="TextBox 22">
              <a:extLst>
                <a:ext uri="{FF2B5EF4-FFF2-40B4-BE49-F238E27FC236}">
                  <a16:creationId xmlns:a16="http://schemas.microsoft.com/office/drawing/2014/main" id="{7049D739-021B-4FFE-9CFB-02703D9A6CE1}"/>
                </a:ext>
              </a:extLst>
            </p:cNvPr>
            <p:cNvSpPr txBox="1"/>
            <p:nvPr userDrawn="1"/>
          </p:nvSpPr>
          <p:spPr>
            <a:xfrm>
              <a:off x="549026" y="6381328"/>
              <a:ext cx="49926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>
                  <a:solidFill>
                    <a:schemeClr val="bg1"/>
                  </a:solidFill>
                  <a:latin typeface="+mj-lt"/>
                </a:rPr>
                <a:t>Your Logo</a:t>
              </a:r>
              <a:endParaRPr lang="vi-VN" sz="1100" b="1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39591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-21538" y="3068961"/>
            <a:ext cx="12192000" cy="273630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8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LİSELERE GEÇİŞ SİSTEMİ</a:t>
            </a:r>
            <a:endParaRPr lang="en-US" sz="8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 rot="16200000">
            <a:off x="2401903" y="1175060"/>
            <a:ext cx="4967217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r-TR" sz="8000" b="1" dirty="0">
                <a:ln/>
                <a:solidFill>
                  <a:srgbClr val="FF0000"/>
                </a:solidFill>
              </a:rPr>
              <a:t>2024</a:t>
            </a:r>
            <a:endParaRPr lang="en-US" sz="8000" b="1" dirty="0">
              <a:ln/>
              <a:solidFill>
                <a:srgbClr val="FF0000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5159896" y="463791"/>
            <a:ext cx="561662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99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LGS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7009" y="-23518"/>
            <a:ext cx="3170681" cy="3092479"/>
          </a:xfrm>
          <a:prstGeom prst="rect">
            <a:avLst/>
          </a:prstGeom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00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12192000" cy="108012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</a:t>
            </a:r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6000" y="2132856"/>
            <a:ext cx="5762672" cy="227754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accent6">
                    <a:lumMod val="50000"/>
                  </a:schemeClr>
                </a:solidFill>
              </a:rPr>
              <a:t>Okulların türü, okulların kontenjanı, okulların bulundukları yere göre ortaöğretim kayıt alanları oluşturulacak.</a:t>
            </a:r>
            <a:endParaRPr lang="en-US" sz="2800" b="1" i="1" dirty="0">
              <a:solidFill>
                <a:schemeClr val="accent6">
                  <a:lumMod val="50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51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929924"/>
            <a:ext cx="4752528" cy="419703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12192000" cy="936104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TERCİHLER </a:t>
            </a:r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NASIL YAPILACAK?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5159896" y="1593705"/>
            <a:ext cx="7128792" cy="4124206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b="1" i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Roboto Condensed" panose="02000000000000000000" pitchFamily="2" charset="0"/>
              </a:rPr>
              <a:t>Tercihlerde Öğrencinin Karşısına;</a:t>
            </a:r>
          </a:p>
          <a:p>
            <a:endParaRPr lang="tr-TR" b="1" i="1" dirty="0">
              <a:solidFill>
                <a:schemeClr val="accent3"/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b="1" i="1" dirty="0">
                <a:solidFill>
                  <a:schemeClr val="accent6">
                    <a:lumMod val="50000"/>
                  </a:schemeClr>
                </a:solidFill>
                <a:latin typeface="+mj-lt"/>
                <a:ea typeface="Roboto Condensed" panose="02000000000000000000" pitchFamily="2" charset="0"/>
              </a:rPr>
              <a:t>1-</a:t>
            </a:r>
            <a:r>
              <a:rPr lang="tr-TR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Yerel Yerleştirme</a:t>
            </a:r>
          </a:p>
          <a:p>
            <a:r>
              <a:rPr lang="tr-TR" b="1" i="1" dirty="0">
                <a:solidFill>
                  <a:schemeClr val="accent6">
                    <a:lumMod val="50000"/>
                  </a:schemeClr>
                </a:solidFill>
                <a:latin typeface="+mj-lt"/>
                <a:ea typeface="Roboto Condensed" panose="02000000000000000000" pitchFamily="2" charset="0"/>
              </a:rPr>
              <a:t>2-</a:t>
            </a:r>
            <a:r>
              <a:rPr lang="tr-TR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Merkezi Yerleştirme,</a:t>
            </a:r>
          </a:p>
          <a:p>
            <a:r>
              <a:rPr lang="tr-TR" b="1" i="1" dirty="0">
                <a:solidFill>
                  <a:schemeClr val="accent6">
                    <a:lumMod val="50000"/>
                  </a:schemeClr>
                </a:solidFill>
                <a:latin typeface="+mj-lt"/>
                <a:ea typeface="Roboto Condensed" panose="02000000000000000000" pitchFamily="2" charset="0"/>
              </a:rPr>
              <a:t>3-</a:t>
            </a:r>
            <a:r>
              <a:rPr lang="tr-TR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Pansiyonlu Okullara Yerleştirme </a:t>
            </a:r>
          </a:p>
          <a:p>
            <a:endParaRPr lang="tr-TR" sz="2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000" b="1" i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ekranı </a:t>
            </a:r>
            <a:r>
              <a:rPr lang="tr-TR" sz="2000" b="1" i="1" dirty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olmak üzere 3 tercih ekranı çıkacak. Yerel yerleştirme tercihi yapmak zorunlu olup, yerel yerleştirme yapmayan öğrencilere diğer tercih ekranları açılmayacak.</a:t>
            </a:r>
            <a:endParaRPr lang="en-US" sz="2000" b="1" i="1" dirty="0">
              <a:solidFill>
                <a:schemeClr val="bg2">
                  <a:lumMod val="2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93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12192000" cy="936104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</a:t>
            </a:r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1875604"/>
            <a:ext cx="5762672" cy="3939540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accent5">
                    <a:lumMod val="75000"/>
                  </a:schemeClr>
                </a:solidFill>
              </a:rPr>
              <a:t>1-Öğrencinin İkamet Adresi,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Başarı Puanı,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4-Yıl Sonu Başarı Puanı Üstünlüğü </a:t>
            </a:r>
            <a:r>
              <a:rPr lang="tr-TR" sz="2400" b="1" i="1" dirty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(Sırasıyla 8,7 ve 6. sınıf)</a:t>
            </a:r>
          </a:p>
          <a:p>
            <a:endParaRPr lang="tr-TR" sz="2400" b="1" i="1" dirty="0">
              <a:solidFill>
                <a:schemeClr val="bg2">
                  <a:lumMod val="2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4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Sırasıyla bu kriterlere göre yapılacak.</a:t>
            </a:r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79376" y="1823850"/>
            <a:ext cx="4896544" cy="39761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551384" y="2258055"/>
            <a:ext cx="468052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YEREL</a:t>
            </a:r>
            <a:r>
              <a:rPr lang="tr-TR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YERLEŞTİRMEDE </a:t>
            </a:r>
          </a:p>
          <a:p>
            <a:pPr algn="ctr"/>
            <a:r>
              <a:rPr lang="tr-TR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KRİTERLER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9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12192000" cy="1008112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</a:t>
            </a:r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YERLEŞTİRMEDE ÖNCELİK?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875420" y="1342237"/>
            <a:ext cx="10945216" cy="160043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400" dirty="0"/>
              <a:t>Öğrenciler, ikamet adresine göre bulunduğu Kayıt Alanından okul tercih etmeleri durumunda, aynı okulu tercih eden Komşu Kayıt Alanındaki öğrencilerden; Komşu Kayıt Alanındaki öğrenciler de Diğer Kayıt Alanlarındaki öğrencilerden öncelikli yerleştirilecektir.</a:t>
            </a:r>
            <a:endParaRPr lang="tr-TR" sz="24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83332" y="1488390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>
                <a:solidFill>
                  <a:schemeClr val="accent6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101318" y="2970897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>
                <a:solidFill>
                  <a:schemeClr val="accent6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0" name="Title 13"/>
          <p:cNvSpPr txBox="1">
            <a:spLocks/>
          </p:cNvSpPr>
          <p:nvPr/>
        </p:nvSpPr>
        <p:spPr>
          <a:xfrm>
            <a:off x="1010647" y="3140175"/>
            <a:ext cx="10945216" cy="861774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400" dirty="0"/>
              <a:t>Yerleştirmede, Okul Başarı Puanı yüksek olan öğrenciler öncelikli olarak yerleştirilecektir</a:t>
            </a:r>
            <a:endParaRPr lang="en-US" sz="24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107671" y="4339887"/>
            <a:ext cx="106843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Yerleştirmede, 8’inci sınıfta okula özürsüz devamsızlık yapılan gün sayısı az olan öğrenciler öncelikli olarak yerleştirilecektir.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218559" y="4216777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>
                <a:solidFill>
                  <a:schemeClr val="accent6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64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12192000" cy="936104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MERKEZİ </a:t>
            </a:r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1383163"/>
            <a:ext cx="5762672" cy="4924425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accent5">
                    <a:lumMod val="75000"/>
                  </a:schemeClr>
                </a:solidFill>
              </a:rPr>
              <a:t>1-Sınav Puanı,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Başarı Puanı,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ea typeface="Roboto Condensed" panose="02000000000000000000" pitchFamily="2" charset="0"/>
              </a:rPr>
              <a:t>Yıl Sonu Başarı Puanı Üstünlüğü </a:t>
            </a:r>
            <a:r>
              <a:rPr lang="tr-TR" sz="2000" b="1" i="1" dirty="0">
                <a:solidFill>
                  <a:schemeClr val="bg2">
                    <a:lumMod val="25000"/>
                  </a:schemeClr>
                </a:solidFill>
                <a:ea typeface="Roboto Condensed" panose="02000000000000000000" pitchFamily="2" charset="0"/>
              </a:rPr>
              <a:t>(sırasıyla 8,7 ve 6. Sınıf)</a:t>
            </a:r>
            <a:endParaRPr lang="tr-TR" sz="2800" b="1" i="1" dirty="0">
              <a:solidFill>
                <a:schemeClr val="bg2">
                  <a:lumMod val="25000"/>
                </a:schemeClr>
              </a:solidFill>
              <a:ea typeface="Roboto Condensed" panose="02000000000000000000" pitchFamily="2" charset="0"/>
            </a:endParaRP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4-Tercih önceliği,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5-Öğrencinin Yaşı (küçük olana)</a:t>
            </a:r>
          </a:p>
          <a:p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000" b="1" i="1" dirty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Öncelikle sınav puanına bakılacak eşitlik olması durumunda sırasıyla diğer kriterlere bakılacak.</a:t>
            </a:r>
          </a:p>
          <a:p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79376" y="1823850"/>
            <a:ext cx="4896544" cy="39761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479376" y="2258055"/>
            <a:ext cx="48965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MERKEZİ</a:t>
            </a:r>
            <a:r>
              <a:rPr lang="tr-TR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YERLEŞTİRMEDE </a:t>
            </a:r>
          </a:p>
          <a:p>
            <a:pPr algn="ctr"/>
            <a:r>
              <a:rPr lang="tr-TR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KRİTERLER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47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772816"/>
            <a:ext cx="4896544" cy="460851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12192000" cy="108012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BELİRLİ </a:t>
            </a:r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OKULLARDA YIĞILMA OLURSA!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447928" y="2431340"/>
            <a:ext cx="6264696" cy="2708434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1-Öğrencinin İkamet Adresi,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Başarı Puanı,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4-Yıl Sonu Başarı Puanı Üstünlüğü (Sırasıyla 8,7 ve 6. sınıf)</a:t>
            </a:r>
          </a:p>
          <a:p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12192000" cy="1008112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ÖZEL </a:t>
            </a:r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LİSELERE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807968" y="1785010"/>
            <a:ext cx="6048672" cy="4001095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36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Özel okullar isterlerse kendi sınavlarını yapabilecek.</a:t>
            </a:r>
          </a:p>
          <a:p>
            <a:pPr algn="just"/>
            <a:endParaRPr lang="tr-TR" sz="36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algn="just"/>
            <a:r>
              <a:rPr lang="tr-TR" sz="36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İsteyen özel okullar merkezi sınava göre öğrenci alabilecek.</a:t>
            </a:r>
            <a:endParaRPr lang="en-US" sz="36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41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 rot="21052344">
            <a:off x="332664" y="1904156"/>
            <a:ext cx="3800740" cy="412343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12192000" cy="108012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tr-TR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tr-TR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GÜZEL </a:t>
            </a:r>
            <a:r>
              <a:rPr lang="tr-TR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SANATLAR VE SPOR LİSELERİNE </a:t>
            </a:r>
            <a:r>
              <a:rPr lang="tr-TR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tr-TR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tr-TR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YERLEŞTİRME </a:t>
            </a:r>
            <a:r>
              <a:rPr lang="tr-TR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NASIL OLACAK?</a:t>
            </a:r>
            <a:r>
              <a:rPr lang="en-US" sz="2800" dirty="0"/>
              <a:t/>
            </a:r>
            <a:br>
              <a:rPr lang="en-US" sz="2800" dirty="0"/>
            </a:br>
            <a:endParaRPr lang="vi-VN" sz="2800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4727848" y="2215904"/>
            <a:ext cx="7272808" cy="3139321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Güzel sanatlar ve spor liselerine başvuru ve yerleştirme işlemleri Haziran-Temmuz aylarında yapılacak.</a:t>
            </a:r>
          </a:p>
          <a:p>
            <a:pPr algn="just"/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Öğrencilerin </a:t>
            </a:r>
            <a:r>
              <a:rPr lang="tr-TR" sz="2800" b="1" i="1" dirty="0">
                <a:solidFill>
                  <a:schemeClr val="accent6">
                    <a:lumMod val="50000"/>
                  </a:schemeClr>
                </a:solidFill>
                <a:latin typeface="+mj-lt"/>
                <a:ea typeface="Roboto Condensed" panose="02000000000000000000" pitchFamily="2" charset="0"/>
              </a:rPr>
              <a:t>Yetenek Sınavı </a:t>
            </a:r>
            <a:r>
              <a:rPr lang="tr-TR" sz="2400" b="1" i="1" dirty="0">
                <a:solidFill>
                  <a:schemeClr val="accent6">
                    <a:lumMod val="50000"/>
                  </a:schemeClr>
                </a:solidFill>
                <a:latin typeface="+mj-lt"/>
                <a:ea typeface="Roboto Condensed" panose="02000000000000000000" pitchFamily="2" charset="0"/>
              </a:rPr>
              <a:t>(</a:t>
            </a:r>
            <a:r>
              <a:rPr lang="tr-TR" sz="2400" b="1" i="1" dirty="0">
                <a:solidFill>
                  <a:schemeClr val="accent6">
                    <a:lumMod val="50000"/>
                  </a:schemeClr>
                </a:solidFill>
                <a:ea typeface="Roboto Condensed" panose="02000000000000000000" pitchFamily="2" charset="0"/>
              </a:rPr>
              <a:t>%70)</a:t>
            </a:r>
            <a:r>
              <a:rPr lang="tr-TR" sz="2400" b="1" i="1" dirty="0">
                <a:solidFill>
                  <a:schemeClr val="accent6">
                    <a:lumMod val="50000"/>
                  </a:schemeClr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ve </a:t>
            </a:r>
            <a:r>
              <a:rPr lang="tr-TR" sz="2800" b="1" i="1" dirty="0">
                <a:solidFill>
                  <a:schemeClr val="accent6">
                    <a:lumMod val="50000"/>
                  </a:schemeClr>
                </a:solidFill>
                <a:latin typeface="+mj-lt"/>
                <a:ea typeface="Roboto Condensed" panose="02000000000000000000" pitchFamily="2" charset="0"/>
              </a:rPr>
              <a:t>OBP </a:t>
            </a:r>
            <a:r>
              <a:rPr lang="tr-TR" sz="2400" b="1" i="1" dirty="0">
                <a:solidFill>
                  <a:schemeClr val="accent6">
                    <a:lumMod val="50000"/>
                  </a:schemeClr>
                </a:solidFill>
                <a:latin typeface="+mj-lt"/>
                <a:ea typeface="Roboto Condensed" panose="02000000000000000000" pitchFamily="2" charset="0"/>
              </a:rPr>
              <a:t>(</a:t>
            </a:r>
            <a:r>
              <a:rPr lang="tr-TR" sz="2400" b="1" i="1" dirty="0">
                <a:solidFill>
                  <a:schemeClr val="accent6">
                    <a:lumMod val="50000"/>
                  </a:schemeClr>
                </a:solidFill>
                <a:ea typeface="Roboto Condensed" panose="02000000000000000000" pitchFamily="2" charset="0"/>
              </a:rPr>
              <a:t>Öğretim Başarı Puanı %30) 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kriterlerine 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göre yerleştirme 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yapılacak.</a:t>
            </a:r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1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552727" y="0"/>
            <a:ext cx="9115273" cy="6553200"/>
          </a:xfrm>
          <a:prstGeom prst="rect">
            <a:avLst/>
          </a:prstGeom>
          <a:blipFill>
            <a:blip r:embed="rId2" cstate="print"/>
            <a:srcRect/>
            <a:stretch>
              <a:fillRect b="-26444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43472" y="404664"/>
            <a:ext cx="9144000" cy="4897641"/>
            <a:chOff x="0" y="1749551"/>
            <a:chExt cx="9144000" cy="4897641"/>
          </a:xfrm>
        </p:grpSpPr>
        <p:sp>
          <p:nvSpPr>
            <p:cNvPr id="3" name="object 3"/>
            <p:cNvSpPr/>
            <p:nvPr/>
          </p:nvSpPr>
          <p:spPr>
            <a:xfrm>
              <a:off x="353352" y="2393060"/>
              <a:ext cx="8465400" cy="122720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749551"/>
              <a:ext cx="9144000" cy="30693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64098" y="4040466"/>
              <a:ext cx="3528441" cy="226885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3532" y="4040517"/>
              <a:ext cx="4668901" cy="260667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LİSELERE YERLEŞTİRME NASIL YAPILACAK?</a:t>
            </a:r>
            <a:endParaRPr lang="vi-VN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6" name="Grup 15"/>
          <p:cNvGrpSpPr/>
          <p:nvPr/>
        </p:nvGrpSpPr>
        <p:grpSpPr>
          <a:xfrm>
            <a:off x="6092448" y="3612522"/>
            <a:ext cx="5280207" cy="2480774"/>
            <a:chOff x="6092448" y="3612522"/>
            <a:chExt cx="5280207" cy="2480774"/>
          </a:xfrm>
        </p:grpSpPr>
        <p:sp>
          <p:nvSpPr>
            <p:cNvPr id="9" name="Rectangle 8"/>
            <p:cNvSpPr/>
            <p:nvPr/>
          </p:nvSpPr>
          <p:spPr>
            <a:xfrm>
              <a:off x="6092448" y="3612522"/>
              <a:ext cx="5259765" cy="248077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188079" y="4329848"/>
              <a:ext cx="518457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800" b="1" dirty="0">
                  <a:solidFill>
                    <a:schemeClr val="bg1"/>
                  </a:solidFill>
                </a:rPr>
                <a:t>Adrese Dayalı</a:t>
              </a:r>
            </a:p>
            <a:p>
              <a:pPr algn="ctr"/>
              <a:r>
                <a:rPr lang="tr-TR" sz="2800" b="1" dirty="0">
                  <a:solidFill>
                    <a:schemeClr val="bg1"/>
                  </a:solidFill>
                </a:rPr>
                <a:t>Yerleştirme  Sistemi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up 14"/>
          <p:cNvGrpSpPr/>
          <p:nvPr/>
        </p:nvGrpSpPr>
        <p:grpSpPr>
          <a:xfrm>
            <a:off x="815458" y="3618291"/>
            <a:ext cx="5304463" cy="2475005"/>
            <a:chOff x="815458" y="3554010"/>
            <a:chExt cx="5304463" cy="2475005"/>
          </a:xfrm>
        </p:grpSpPr>
        <p:grpSp>
          <p:nvGrpSpPr>
            <p:cNvPr id="11" name="Group 10"/>
            <p:cNvGrpSpPr/>
            <p:nvPr/>
          </p:nvGrpSpPr>
          <p:grpSpPr>
            <a:xfrm>
              <a:off x="815458" y="3554010"/>
              <a:ext cx="5304463" cy="2475005"/>
              <a:chOff x="832683" y="2029327"/>
              <a:chExt cx="5304463" cy="140237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832683" y="2029327"/>
                <a:ext cx="5263317" cy="140237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873829" y="2036812"/>
                <a:ext cx="5263317" cy="1390761"/>
              </a:xfrm>
              <a:prstGeom prst="rect">
                <a:avLst/>
              </a:prstGeom>
              <a:solidFill>
                <a:schemeClr val="accent2">
                  <a:alpha val="2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1482512" y="4329848"/>
              <a:ext cx="3888061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3200" b="1" dirty="0">
                  <a:solidFill>
                    <a:schemeClr val="bg1"/>
                  </a:solidFill>
                </a:rPr>
                <a:t>Merkezi Sınavla Yerleştirme</a:t>
              </a:r>
              <a:endParaRPr lang="en-US" sz="3200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Metin kutusu 2"/>
          <p:cNvSpPr txBox="1"/>
          <p:nvPr/>
        </p:nvSpPr>
        <p:spPr>
          <a:xfrm>
            <a:off x="775908" y="2587856"/>
            <a:ext cx="5263316" cy="9848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Üst Düzey Liseler</a:t>
            </a:r>
          </a:p>
          <a:p>
            <a:endParaRPr lang="tr-T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6096000" y="2588131"/>
            <a:ext cx="5263316" cy="9848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Diğer Liseler</a:t>
            </a:r>
          </a:p>
          <a:p>
            <a:endParaRPr lang="tr-T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01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7408" y="0"/>
            <a:ext cx="1116124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116586"/>
              <a:ext cx="9143996" cy="674141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48383" y="0"/>
              <a:ext cx="5923788" cy="21366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4347972" y="1219200"/>
            <a:ext cx="3561588" cy="21366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83432" y="27433"/>
            <a:ext cx="10225136" cy="6830695"/>
            <a:chOff x="0" y="27432"/>
            <a:chExt cx="9144000" cy="6830695"/>
          </a:xfrm>
        </p:grpSpPr>
        <p:sp>
          <p:nvSpPr>
            <p:cNvPr id="3" name="object 3"/>
            <p:cNvSpPr/>
            <p:nvPr/>
          </p:nvSpPr>
          <p:spPr>
            <a:xfrm>
              <a:off x="0" y="27432"/>
              <a:ext cx="9144000" cy="683056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7504" y="188594"/>
              <a:ext cx="8964549" cy="652538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37205" y="2547874"/>
              <a:ext cx="4215384" cy="6650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14144" y="1944624"/>
              <a:ext cx="5518404" cy="213664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136264" y="3598291"/>
              <a:ext cx="3309493" cy="83388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55164" y="3163824"/>
              <a:ext cx="4668012" cy="213664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1424" y="548679"/>
            <a:ext cx="10585176" cy="5892365"/>
            <a:chOff x="0" y="3383"/>
            <a:chExt cx="9144000" cy="6851269"/>
          </a:xfrm>
        </p:grpSpPr>
        <p:sp>
          <p:nvSpPr>
            <p:cNvPr id="3" name="object 3"/>
            <p:cNvSpPr/>
            <p:nvPr/>
          </p:nvSpPr>
          <p:spPr>
            <a:xfrm>
              <a:off x="0" y="3383"/>
              <a:ext cx="9144000" cy="685126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718304" y="65531"/>
              <a:ext cx="4198620" cy="178765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801868" y="1071372"/>
              <a:ext cx="2033015" cy="178765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948428" y="2077211"/>
              <a:ext cx="3739896" cy="17876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34839" y="3083051"/>
              <a:ext cx="4709160" cy="178765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85360" y="4088891"/>
              <a:ext cx="3877055" cy="17876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263134" y="408432"/>
              <a:ext cx="2872867" cy="69672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302629" y="1694688"/>
              <a:ext cx="768350" cy="412115"/>
            </a:xfrm>
            <a:custGeom>
              <a:avLst/>
              <a:gdLst/>
              <a:ahLst/>
              <a:cxnLst/>
              <a:rect l="l" t="t" r="r" b="b"/>
              <a:pathLst>
                <a:path w="768350" h="412114">
                  <a:moveTo>
                    <a:pt x="596011" y="0"/>
                  </a:moveTo>
                  <a:lnTo>
                    <a:pt x="554878" y="3603"/>
                  </a:lnTo>
                  <a:lnTo>
                    <a:pt x="518032" y="14350"/>
                  </a:lnTo>
                  <a:lnTo>
                    <a:pt x="472098" y="43068"/>
                  </a:lnTo>
                  <a:lnTo>
                    <a:pt x="438086" y="86074"/>
                  </a:lnTo>
                  <a:lnTo>
                    <a:pt x="422528" y="122174"/>
                  </a:lnTo>
                  <a:lnTo>
                    <a:pt x="412988" y="163734"/>
                  </a:lnTo>
                  <a:lnTo>
                    <a:pt x="409828" y="210058"/>
                  </a:lnTo>
                  <a:lnTo>
                    <a:pt x="410589" y="234775"/>
                  </a:lnTo>
                  <a:lnTo>
                    <a:pt x="416633" y="279352"/>
                  </a:lnTo>
                  <a:lnTo>
                    <a:pt x="428753" y="317432"/>
                  </a:lnTo>
                  <a:lnTo>
                    <a:pt x="458597" y="362331"/>
                  </a:lnTo>
                  <a:lnTo>
                    <a:pt x="502138" y="392584"/>
                  </a:lnTo>
                  <a:lnTo>
                    <a:pt x="538805" y="404875"/>
                  </a:lnTo>
                  <a:lnTo>
                    <a:pt x="581477" y="410972"/>
                  </a:lnTo>
                  <a:lnTo>
                    <a:pt x="605027" y="411734"/>
                  </a:lnTo>
                  <a:lnTo>
                    <a:pt x="618341" y="411519"/>
                  </a:lnTo>
                  <a:lnTo>
                    <a:pt x="667381" y="406499"/>
                  </a:lnTo>
                  <a:lnTo>
                    <a:pt x="706804" y="397793"/>
                  </a:lnTo>
                  <a:lnTo>
                    <a:pt x="744601" y="380873"/>
                  </a:lnTo>
                  <a:lnTo>
                    <a:pt x="751106" y="334010"/>
                  </a:lnTo>
                  <a:lnTo>
                    <a:pt x="614426" y="334010"/>
                  </a:lnTo>
                  <a:lnTo>
                    <a:pt x="601640" y="333579"/>
                  </a:lnTo>
                  <a:lnTo>
                    <a:pt x="559756" y="323191"/>
                  </a:lnTo>
                  <a:lnTo>
                    <a:pt x="527335" y="292068"/>
                  </a:lnTo>
                  <a:lnTo>
                    <a:pt x="516016" y="254349"/>
                  </a:lnTo>
                  <a:lnTo>
                    <a:pt x="514603" y="232156"/>
                  </a:lnTo>
                  <a:lnTo>
                    <a:pt x="746632" y="232156"/>
                  </a:lnTo>
                  <a:lnTo>
                    <a:pt x="754379" y="229108"/>
                  </a:lnTo>
                  <a:lnTo>
                    <a:pt x="768350" y="195325"/>
                  </a:lnTo>
                  <a:lnTo>
                    <a:pt x="768350" y="178942"/>
                  </a:lnTo>
                  <a:lnTo>
                    <a:pt x="767922" y="165862"/>
                  </a:lnTo>
                  <a:lnTo>
                    <a:pt x="514603" y="165862"/>
                  </a:lnTo>
                  <a:lnTo>
                    <a:pt x="515268" y="156382"/>
                  </a:lnTo>
                  <a:lnTo>
                    <a:pt x="526795" y="113712"/>
                  </a:lnTo>
                  <a:lnTo>
                    <a:pt x="552485" y="84288"/>
                  </a:lnTo>
                  <a:lnTo>
                    <a:pt x="593598" y="72898"/>
                  </a:lnTo>
                  <a:lnTo>
                    <a:pt x="743361" y="72898"/>
                  </a:lnTo>
                  <a:lnTo>
                    <a:pt x="737604" y="63529"/>
                  </a:lnTo>
                  <a:lnTo>
                    <a:pt x="704072" y="29702"/>
                  </a:lnTo>
                  <a:lnTo>
                    <a:pt x="657375" y="7661"/>
                  </a:lnTo>
                  <a:lnTo>
                    <a:pt x="618132" y="855"/>
                  </a:lnTo>
                  <a:lnTo>
                    <a:pt x="596011" y="0"/>
                  </a:lnTo>
                  <a:close/>
                </a:path>
                <a:path w="768350" h="412114">
                  <a:moveTo>
                    <a:pt x="740537" y="309117"/>
                  </a:moveTo>
                  <a:lnTo>
                    <a:pt x="733932" y="309117"/>
                  </a:lnTo>
                  <a:lnTo>
                    <a:pt x="728726" y="310388"/>
                  </a:lnTo>
                  <a:lnTo>
                    <a:pt x="716859" y="314956"/>
                  </a:lnTo>
                  <a:lnTo>
                    <a:pt x="710977" y="317055"/>
                  </a:lnTo>
                  <a:lnTo>
                    <a:pt x="671853" y="328171"/>
                  </a:lnTo>
                  <a:lnTo>
                    <a:pt x="627544" y="333771"/>
                  </a:lnTo>
                  <a:lnTo>
                    <a:pt x="614426" y="334010"/>
                  </a:lnTo>
                  <a:lnTo>
                    <a:pt x="751106" y="334010"/>
                  </a:lnTo>
                  <a:lnTo>
                    <a:pt x="750910" y="330098"/>
                  </a:lnTo>
                  <a:lnTo>
                    <a:pt x="750189" y="321563"/>
                  </a:lnTo>
                  <a:lnTo>
                    <a:pt x="749426" y="318008"/>
                  </a:lnTo>
                  <a:lnTo>
                    <a:pt x="748284" y="315595"/>
                  </a:lnTo>
                  <a:lnTo>
                    <a:pt x="747268" y="313182"/>
                  </a:lnTo>
                  <a:lnTo>
                    <a:pt x="745871" y="311403"/>
                  </a:lnTo>
                  <a:lnTo>
                    <a:pt x="744220" y="310514"/>
                  </a:lnTo>
                  <a:lnTo>
                    <a:pt x="742569" y="309499"/>
                  </a:lnTo>
                  <a:lnTo>
                    <a:pt x="740537" y="309117"/>
                  </a:lnTo>
                  <a:close/>
                </a:path>
                <a:path w="768350" h="412114">
                  <a:moveTo>
                    <a:pt x="743361" y="72898"/>
                  </a:moveTo>
                  <a:lnTo>
                    <a:pt x="593598" y="72898"/>
                  </a:lnTo>
                  <a:lnTo>
                    <a:pt x="611766" y="74445"/>
                  </a:lnTo>
                  <a:lnTo>
                    <a:pt x="627411" y="79089"/>
                  </a:lnTo>
                  <a:lnTo>
                    <a:pt x="659205" y="111212"/>
                  </a:lnTo>
                  <a:lnTo>
                    <a:pt x="668527" y="165862"/>
                  </a:lnTo>
                  <a:lnTo>
                    <a:pt x="767922" y="165862"/>
                  </a:lnTo>
                  <a:lnTo>
                    <a:pt x="762831" y="124436"/>
                  </a:lnTo>
                  <a:lnTo>
                    <a:pt x="745966" y="77136"/>
                  </a:lnTo>
                  <a:lnTo>
                    <a:pt x="743361" y="72898"/>
                  </a:lnTo>
                  <a:close/>
                </a:path>
                <a:path w="768350" h="412114">
                  <a:moveTo>
                    <a:pt x="51054" y="6985"/>
                  </a:moveTo>
                  <a:lnTo>
                    <a:pt x="41021" y="6985"/>
                  </a:lnTo>
                  <a:lnTo>
                    <a:pt x="32638" y="7238"/>
                  </a:lnTo>
                  <a:lnTo>
                    <a:pt x="25908" y="7874"/>
                  </a:lnTo>
                  <a:lnTo>
                    <a:pt x="19304" y="8382"/>
                  </a:lnTo>
                  <a:lnTo>
                    <a:pt x="2159" y="15875"/>
                  </a:lnTo>
                  <a:lnTo>
                    <a:pt x="635" y="17907"/>
                  </a:lnTo>
                  <a:lnTo>
                    <a:pt x="0" y="20192"/>
                  </a:lnTo>
                  <a:lnTo>
                    <a:pt x="0" y="26415"/>
                  </a:lnTo>
                  <a:lnTo>
                    <a:pt x="115316" y="382777"/>
                  </a:lnTo>
                  <a:lnTo>
                    <a:pt x="116712" y="387096"/>
                  </a:lnTo>
                  <a:lnTo>
                    <a:pt x="118618" y="390778"/>
                  </a:lnTo>
                  <a:lnTo>
                    <a:pt x="120904" y="393573"/>
                  </a:lnTo>
                  <a:lnTo>
                    <a:pt x="123190" y="396494"/>
                  </a:lnTo>
                  <a:lnTo>
                    <a:pt x="161026" y="404286"/>
                  </a:lnTo>
                  <a:lnTo>
                    <a:pt x="188975" y="404875"/>
                  </a:lnTo>
                  <a:lnTo>
                    <a:pt x="199501" y="404826"/>
                  </a:lnTo>
                  <a:lnTo>
                    <a:pt x="241173" y="402336"/>
                  </a:lnTo>
                  <a:lnTo>
                    <a:pt x="246506" y="400685"/>
                  </a:lnTo>
                  <a:lnTo>
                    <a:pt x="251841" y="399161"/>
                  </a:lnTo>
                  <a:lnTo>
                    <a:pt x="255650" y="396875"/>
                  </a:lnTo>
                  <a:lnTo>
                    <a:pt x="257937" y="393953"/>
                  </a:lnTo>
                  <a:lnTo>
                    <a:pt x="260350" y="391160"/>
                  </a:lnTo>
                  <a:lnTo>
                    <a:pt x="262127" y="387350"/>
                  </a:lnTo>
                  <a:lnTo>
                    <a:pt x="263525" y="382777"/>
                  </a:lnTo>
                  <a:lnTo>
                    <a:pt x="290060" y="302895"/>
                  </a:lnTo>
                  <a:lnTo>
                    <a:pt x="192278" y="302895"/>
                  </a:lnTo>
                  <a:lnTo>
                    <a:pt x="189865" y="292735"/>
                  </a:lnTo>
                  <a:lnTo>
                    <a:pt x="106807" y="24637"/>
                  </a:lnTo>
                  <a:lnTo>
                    <a:pt x="105663" y="21336"/>
                  </a:lnTo>
                  <a:lnTo>
                    <a:pt x="104267" y="18541"/>
                  </a:lnTo>
                  <a:lnTo>
                    <a:pt x="102616" y="16256"/>
                  </a:lnTo>
                  <a:lnTo>
                    <a:pt x="101092" y="13970"/>
                  </a:lnTo>
                  <a:lnTo>
                    <a:pt x="59031" y="7054"/>
                  </a:lnTo>
                  <a:lnTo>
                    <a:pt x="51054" y="6985"/>
                  </a:lnTo>
                  <a:close/>
                </a:path>
                <a:path w="768350" h="412114">
                  <a:moveTo>
                    <a:pt x="339471" y="6985"/>
                  </a:moveTo>
                  <a:lnTo>
                    <a:pt x="319024" y="6985"/>
                  </a:lnTo>
                  <a:lnTo>
                    <a:pt x="310642" y="7365"/>
                  </a:lnTo>
                  <a:lnTo>
                    <a:pt x="276605" y="24637"/>
                  </a:lnTo>
                  <a:lnTo>
                    <a:pt x="194691" y="292735"/>
                  </a:lnTo>
                  <a:lnTo>
                    <a:pt x="192278" y="302895"/>
                  </a:lnTo>
                  <a:lnTo>
                    <a:pt x="290060" y="302895"/>
                  </a:lnTo>
                  <a:lnTo>
                    <a:pt x="373252" y="52450"/>
                  </a:lnTo>
                  <a:lnTo>
                    <a:pt x="377444" y="34289"/>
                  </a:lnTo>
                  <a:lnTo>
                    <a:pt x="377951" y="31876"/>
                  </a:lnTo>
                  <a:lnTo>
                    <a:pt x="378205" y="29845"/>
                  </a:lnTo>
                  <a:lnTo>
                    <a:pt x="378434" y="26415"/>
                  </a:lnTo>
                  <a:lnTo>
                    <a:pt x="378460" y="20192"/>
                  </a:lnTo>
                  <a:lnTo>
                    <a:pt x="377825" y="17907"/>
                  </a:lnTo>
                  <a:lnTo>
                    <a:pt x="376427" y="15875"/>
                  </a:lnTo>
                  <a:lnTo>
                    <a:pt x="375157" y="13715"/>
                  </a:lnTo>
                  <a:lnTo>
                    <a:pt x="354202" y="7874"/>
                  </a:lnTo>
                  <a:lnTo>
                    <a:pt x="347725" y="7238"/>
                  </a:lnTo>
                  <a:lnTo>
                    <a:pt x="339471" y="6985"/>
                  </a:lnTo>
                  <a:close/>
                </a:path>
              </a:pathLst>
            </a:custGeom>
            <a:solidFill>
              <a:srgbClr val="457A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812661" y="1763013"/>
              <a:ext cx="163068" cy="10210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302629" y="1694688"/>
              <a:ext cx="768350" cy="412115"/>
            </a:xfrm>
            <a:custGeom>
              <a:avLst/>
              <a:gdLst/>
              <a:ahLst/>
              <a:cxnLst/>
              <a:rect l="l" t="t" r="r" b="b"/>
              <a:pathLst>
                <a:path w="768350" h="412114">
                  <a:moveTo>
                    <a:pt x="51054" y="6985"/>
                  </a:moveTo>
                  <a:lnTo>
                    <a:pt x="90297" y="9651"/>
                  </a:lnTo>
                  <a:lnTo>
                    <a:pt x="94234" y="10922"/>
                  </a:lnTo>
                  <a:lnTo>
                    <a:pt x="98171" y="12191"/>
                  </a:lnTo>
                  <a:lnTo>
                    <a:pt x="101092" y="13970"/>
                  </a:lnTo>
                  <a:lnTo>
                    <a:pt x="102616" y="16256"/>
                  </a:lnTo>
                  <a:lnTo>
                    <a:pt x="104267" y="18541"/>
                  </a:lnTo>
                  <a:lnTo>
                    <a:pt x="105663" y="21336"/>
                  </a:lnTo>
                  <a:lnTo>
                    <a:pt x="106807" y="24637"/>
                  </a:lnTo>
                  <a:lnTo>
                    <a:pt x="189865" y="292735"/>
                  </a:lnTo>
                  <a:lnTo>
                    <a:pt x="192278" y="302895"/>
                  </a:lnTo>
                  <a:lnTo>
                    <a:pt x="194691" y="292735"/>
                  </a:lnTo>
                  <a:lnTo>
                    <a:pt x="276605" y="24637"/>
                  </a:lnTo>
                  <a:lnTo>
                    <a:pt x="277368" y="21336"/>
                  </a:lnTo>
                  <a:lnTo>
                    <a:pt x="278765" y="18541"/>
                  </a:lnTo>
                  <a:lnTo>
                    <a:pt x="280543" y="16256"/>
                  </a:lnTo>
                  <a:lnTo>
                    <a:pt x="282321" y="13970"/>
                  </a:lnTo>
                  <a:lnTo>
                    <a:pt x="285115" y="12191"/>
                  </a:lnTo>
                  <a:lnTo>
                    <a:pt x="288925" y="10922"/>
                  </a:lnTo>
                  <a:lnTo>
                    <a:pt x="292735" y="9651"/>
                  </a:lnTo>
                  <a:lnTo>
                    <a:pt x="297815" y="8762"/>
                  </a:lnTo>
                  <a:lnTo>
                    <a:pt x="304292" y="8000"/>
                  </a:lnTo>
                  <a:lnTo>
                    <a:pt x="310642" y="7365"/>
                  </a:lnTo>
                  <a:lnTo>
                    <a:pt x="319024" y="6985"/>
                  </a:lnTo>
                  <a:lnTo>
                    <a:pt x="329438" y="6985"/>
                  </a:lnTo>
                  <a:lnTo>
                    <a:pt x="339471" y="6985"/>
                  </a:lnTo>
                  <a:lnTo>
                    <a:pt x="347725" y="7238"/>
                  </a:lnTo>
                  <a:lnTo>
                    <a:pt x="354202" y="7874"/>
                  </a:lnTo>
                  <a:lnTo>
                    <a:pt x="360552" y="8382"/>
                  </a:lnTo>
                  <a:lnTo>
                    <a:pt x="376427" y="15875"/>
                  </a:lnTo>
                  <a:lnTo>
                    <a:pt x="377825" y="17907"/>
                  </a:lnTo>
                  <a:lnTo>
                    <a:pt x="378460" y="20192"/>
                  </a:lnTo>
                  <a:lnTo>
                    <a:pt x="378460" y="22987"/>
                  </a:lnTo>
                  <a:lnTo>
                    <a:pt x="378460" y="24384"/>
                  </a:lnTo>
                  <a:lnTo>
                    <a:pt x="378460" y="26035"/>
                  </a:lnTo>
                  <a:lnTo>
                    <a:pt x="378332" y="27939"/>
                  </a:lnTo>
                  <a:lnTo>
                    <a:pt x="378205" y="29845"/>
                  </a:lnTo>
                  <a:lnTo>
                    <a:pt x="377951" y="31876"/>
                  </a:lnTo>
                  <a:lnTo>
                    <a:pt x="377444" y="34289"/>
                  </a:lnTo>
                  <a:lnTo>
                    <a:pt x="377063" y="36575"/>
                  </a:lnTo>
                  <a:lnTo>
                    <a:pt x="263525" y="382777"/>
                  </a:lnTo>
                  <a:lnTo>
                    <a:pt x="262127" y="387350"/>
                  </a:lnTo>
                  <a:lnTo>
                    <a:pt x="260350" y="391160"/>
                  </a:lnTo>
                  <a:lnTo>
                    <a:pt x="257937" y="393953"/>
                  </a:lnTo>
                  <a:lnTo>
                    <a:pt x="255650" y="396875"/>
                  </a:lnTo>
                  <a:lnTo>
                    <a:pt x="251841" y="399161"/>
                  </a:lnTo>
                  <a:lnTo>
                    <a:pt x="246506" y="400685"/>
                  </a:lnTo>
                  <a:lnTo>
                    <a:pt x="241173" y="402336"/>
                  </a:lnTo>
                  <a:lnTo>
                    <a:pt x="199501" y="404826"/>
                  </a:lnTo>
                  <a:lnTo>
                    <a:pt x="188975" y="404875"/>
                  </a:lnTo>
                  <a:lnTo>
                    <a:pt x="178690" y="404806"/>
                  </a:lnTo>
                  <a:lnTo>
                    <a:pt x="137287" y="401954"/>
                  </a:lnTo>
                  <a:lnTo>
                    <a:pt x="120904" y="393573"/>
                  </a:lnTo>
                  <a:lnTo>
                    <a:pt x="118618" y="390778"/>
                  </a:lnTo>
                  <a:lnTo>
                    <a:pt x="116712" y="387096"/>
                  </a:lnTo>
                  <a:lnTo>
                    <a:pt x="115316" y="382777"/>
                  </a:lnTo>
                  <a:lnTo>
                    <a:pt x="5715" y="52450"/>
                  </a:lnTo>
                  <a:lnTo>
                    <a:pt x="4063" y="46989"/>
                  </a:lnTo>
                  <a:lnTo>
                    <a:pt x="2794" y="42037"/>
                  </a:lnTo>
                  <a:lnTo>
                    <a:pt x="1778" y="37719"/>
                  </a:lnTo>
                  <a:lnTo>
                    <a:pt x="762" y="33400"/>
                  </a:lnTo>
                  <a:lnTo>
                    <a:pt x="254" y="30225"/>
                  </a:lnTo>
                  <a:lnTo>
                    <a:pt x="126" y="28321"/>
                  </a:lnTo>
                  <a:lnTo>
                    <a:pt x="0" y="26415"/>
                  </a:lnTo>
                  <a:lnTo>
                    <a:pt x="0" y="24637"/>
                  </a:lnTo>
                  <a:lnTo>
                    <a:pt x="0" y="22987"/>
                  </a:lnTo>
                  <a:lnTo>
                    <a:pt x="0" y="20192"/>
                  </a:lnTo>
                  <a:lnTo>
                    <a:pt x="635" y="17907"/>
                  </a:lnTo>
                  <a:lnTo>
                    <a:pt x="2159" y="15875"/>
                  </a:lnTo>
                  <a:lnTo>
                    <a:pt x="3683" y="13715"/>
                  </a:lnTo>
                  <a:lnTo>
                    <a:pt x="25908" y="7874"/>
                  </a:lnTo>
                  <a:lnTo>
                    <a:pt x="32638" y="7238"/>
                  </a:lnTo>
                  <a:lnTo>
                    <a:pt x="41021" y="6985"/>
                  </a:lnTo>
                  <a:lnTo>
                    <a:pt x="51054" y="6985"/>
                  </a:lnTo>
                  <a:close/>
                </a:path>
                <a:path w="768350" h="412114">
                  <a:moveTo>
                    <a:pt x="596011" y="0"/>
                  </a:moveTo>
                  <a:lnTo>
                    <a:pt x="638587" y="3413"/>
                  </a:lnTo>
                  <a:lnTo>
                    <a:pt x="689992" y="20996"/>
                  </a:lnTo>
                  <a:lnTo>
                    <a:pt x="727837" y="51053"/>
                  </a:lnTo>
                  <a:lnTo>
                    <a:pt x="752947" y="91862"/>
                  </a:lnTo>
                  <a:lnTo>
                    <a:pt x="765889" y="141890"/>
                  </a:lnTo>
                  <a:lnTo>
                    <a:pt x="768350" y="178942"/>
                  </a:lnTo>
                  <a:lnTo>
                    <a:pt x="768350" y="195325"/>
                  </a:lnTo>
                  <a:lnTo>
                    <a:pt x="746632" y="232156"/>
                  </a:lnTo>
                  <a:lnTo>
                    <a:pt x="736853" y="232156"/>
                  </a:lnTo>
                  <a:lnTo>
                    <a:pt x="514603" y="232156"/>
                  </a:lnTo>
                  <a:lnTo>
                    <a:pt x="520192" y="274447"/>
                  </a:lnTo>
                  <a:lnTo>
                    <a:pt x="544222" y="313094"/>
                  </a:lnTo>
                  <a:lnTo>
                    <a:pt x="578832" y="330098"/>
                  </a:lnTo>
                  <a:lnTo>
                    <a:pt x="614426" y="334010"/>
                  </a:lnTo>
                  <a:lnTo>
                    <a:pt x="627544" y="333771"/>
                  </a:lnTo>
                  <a:lnTo>
                    <a:pt x="671853" y="328171"/>
                  </a:lnTo>
                  <a:lnTo>
                    <a:pt x="710977" y="317055"/>
                  </a:lnTo>
                  <a:lnTo>
                    <a:pt x="722122" y="312927"/>
                  </a:lnTo>
                  <a:lnTo>
                    <a:pt x="728726" y="310388"/>
                  </a:lnTo>
                  <a:lnTo>
                    <a:pt x="733932" y="309117"/>
                  </a:lnTo>
                  <a:lnTo>
                    <a:pt x="738124" y="309117"/>
                  </a:lnTo>
                  <a:lnTo>
                    <a:pt x="740537" y="309117"/>
                  </a:lnTo>
                  <a:lnTo>
                    <a:pt x="742569" y="309499"/>
                  </a:lnTo>
                  <a:lnTo>
                    <a:pt x="744220" y="310514"/>
                  </a:lnTo>
                  <a:lnTo>
                    <a:pt x="745871" y="311403"/>
                  </a:lnTo>
                  <a:lnTo>
                    <a:pt x="747268" y="313182"/>
                  </a:lnTo>
                  <a:lnTo>
                    <a:pt x="748284" y="315595"/>
                  </a:lnTo>
                  <a:lnTo>
                    <a:pt x="749426" y="318008"/>
                  </a:lnTo>
                  <a:lnTo>
                    <a:pt x="750189" y="321563"/>
                  </a:lnTo>
                  <a:lnTo>
                    <a:pt x="750570" y="326009"/>
                  </a:lnTo>
                  <a:lnTo>
                    <a:pt x="750951" y="330581"/>
                  </a:lnTo>
                  <a:lnTo>
                    <a:pt x="751204" y="336169"/>
                  </a:lnTo>
                  <a:lnTo>
                    <a:pt x="751204" y="343026"/>
                  </a:lnTo>
                  <a:lnTo>
                    <a:pt x="751204" y="348996"/>
                  </a:lnTo>
                  <a:lnTo>
                    <a:pt x="749553" y="369188"/>
                  </a:lnTo>
                  <a:lnTo>
                    <a:pt x="749046" y="372237"/>
                  </a:lnTo>
                  <a:lnTo>
                    <a:pt x="742823" y="382777"/>
                  </a:lnTo>
                  <a:lnTo>
                    <a:pt x="741045" y="384683"/>
                  </a:lnTo>
                  <a:lnTo>
                    <a:pt x="697992" y="400176"/>
                  </a:lnTo>
                  <a:lnTo>
                    <a:pt x="655827" y="408304"/>
                  </a:lnTo>
                  <a:lnTo>
                    <a:pt x="605027" y="411734"/>
                  </a:lnTo>
                  <a:lnTo>
                    <a:pt x="581477" y="410972"/>
                  </a:lnTo>
                  <a:lnTo>
                    <a:pt x="538805" y="404875"/>
                  </a:lnTo>
                  <a:lnTo>
                    <a:pt x="502138" y="392584"/>
                  </a:lnTo>
                  <a:lnTo>
                    <a:pt x="458597" y="362331"/>
                  </a:lnTo>
                  <a:lnTo>
                    <a:pt x="428753" y="317432"/>
                  </a:lnTo>
                  <a:lnTo>
                    <a:pt x="416633" y="279352"/>
                  </a:lnTo>
                  <a:lnTo>
                    <a:pt x="410589" y="234775"/>
                  </a:lnTo>
                  <a:lnTo>
                    <a:pt x="409828" y="210058"/>
                  </a:lnTo>
                  <a:lnTo>
                    <a:pt x="410616" y="186289"/>
                  </a:lnTo>
                  <a:lnTo>
                    <a:pt x="416954" y="142370"/>
                  </a:lnTo>
                  <a:lnTo>
                    <a:pt x="429605" y="103385"/>
                  </a:lnTo>
                  <a:lnTo>
                    <a:pt x="459359" y="55879"/>
                  </a:lnTo>
                  <a:lnTo>
                    <a:pt x="501435" y="22304"/>
                  </a:lnTo>
                  <a:lnTo>
                    <a:pt x="554878" y="3603"/>
                  </a:lnTo>
                  <a:lnTo>
                    <a:pt x="574915" y="902"/>
                  </a:lnTo>
                  <a:lnTo>
                    <a:pt x="596011" y="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440425" y="2420111"/>
              <a:ext cx="2506091" cy="68986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931791" y="3565144"/>
              <a:ext cx="3486912" cy="55753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330189" y="4431791"/>
              <a:ext cx="2740279" cy="69672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83432" y="2283392"/>
            <a:ext cx="9217024" cy="3161832"/>
            <a:chOff x="661416" y="2019300"/>
            <a:chExt cx="7919084" cy="2522220"/>
          </a:xfrm>
        </p:grpSpPr>
        <p:sp>
          <p:nvSpPr>
            <p:cNvPr id="3" name="object 3"/>
            <p:cNvSpPr/>
            <p:nvPr/>
          </p:nvSpPr>
          <p:spPr>
            <a:xfrm>
              <a:off x="1559052" y="2019300"/>
              <a:ext cx="6419088" cy="16032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661416" y="2923032"/>
              <a:ext cx="1214628" cy="160324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958596" y="2938272"/>
              <a:ext cx="4273296" cy="160324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4314444" y="2923032"/>
              <a:ext cx="1214627" cy="160324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4611624" y="2938272"/>
              <a:ext cx="1827276" cy="160324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5521451" y="2923032"/>
              <a:ext cx="1214627" cy="160324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5818631" y="2938272"/>
              <a:ext cx="2761488" cy="160324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1" name="object 11"/>
          <p:cNvSpPr/>
          <p:nvPr/>
        </p:nvSpPr>
        <p:spPr>
          <a:xfrm>
            <a:off x="9322405" y="3537049"/>
            <a:ext cx="1214627" cy="18065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Slayt Numarası Yer Tutucus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8509" y="534162"/>
            <a:ext cx="10297144" cy="55416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99024" y="1842593"/>
            <a:ext cx="3769995" cy="198195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solidFill>
                  <a:srgbClr val="A40020"/>
                </a:solidFill>
                <a:latin typeface="Tahoma"/>
                <a:cs typeface="Tahoma"/>
              </a:rPr>
              <a:t>GÜZEL </a:t>
            </a:r>
            <a:r>
              <a:rPr b="1" spc="-5" dirty="0">
                <a:solidFill>
                  <a:srgbClr val="A40020"/>
                </a:solidFill>
                <a:latin typeface="Tahoma"/>
                <a:cs typeface="Tahoma"/>
              </a:rPr>
              <a:t>SANATLAR</a:t>
            </a:r>
            <a:r>
              <a:rPr b="1" spc="-60" dirty="0">
                <a:solidFill>
                  <a:srgbClr val="A40020"/>
                </a:solidFill>
                <a:latin typeface="Tahoma"/>
                <a:cs typeface="Tahoma"/>
              </a:rPr>
              <a:t> </a:t>
            </a:r>
            <a:r>
              <a:rPr b="1" spc="-5" dirty="0">
                <a:solidFill>
                  <a:srgbClr val="A40020"/>
                </a:solidFill>
                <a:latin typeface="Tahoma"/>
                <a:cs typeface="Tahoma"/>
              </a:rPr>
              <a:t>VE  </a:t>
            </a:r>
            <a:r>
              <a:rPr b="1" spc="-10" dirty="0">
                <a:solidFill>
                  <a:srgbClr val="A40020"/>
                </a:solidFill>
                <a:latin typeface="Tahoma"/>
                <a:cs typeface="Tahoma"/>
              </a:rPr>
              <a:t>SPOR</a:t>
            </a:r>
            <a:r>
              <a:rPr b="1" spc="-5" dirty="0">
                <a:solidFill>
                  <a:srgbClr val="A40020"/>
                </a:solidFill>
                <a:latin typeface="Tahoma"/>
                <a:cs typeface="Tahoma"/>
              </a:rPr>
              <a:t> </a:t>
            </a:r>
            <a:r>
              <a:rPr b="1" spc="-10" dirty="0">
                <a:solidFill>
                  <a:srgbClr val="A40020"/>
                </a:solidFill>
                <a:latin typeface="Tahoma"/>
                <a:cs typeface="Tahoma"/>
              </a:rPr>
              <a:t>LİSELERİ</a:t>
            </a:r>
          </a:p>
          <a:p>
            <a:pPr marL="635" algn="ctr">
              <a:lnSpc>
                <a:spcPct val="100000"/>
              </a:lnSpc>
              <a:spcBef>
                <a:spcPts val="10"/>
              </a:spcBef>
            </a:pPr>
            <a:r>
              <a:rPr sz="2000" b="1" spc="-5" dirty="0">
                <a:solidFill>
                  <a:srgbClr val="A40020"/>
                </a:solidFill>
                <a:latin typeface="Tahoma"/>
                <a:cs typeface="Tahoma"/>
              </a:rPr>
              <a:t>(YETENEK</a:t>
            </a:r>
            <a:r>
              <a:rPr sz="2000" b="1" spc="-55" dirty="0">
                <a:solidFill>
                  <a:srgbClr val="A40020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A40020"/>
                </a:solidFill>
                <a:latin typeface="Tahoma"/>
                <a:cs typeface="Tahoma"/>
              </a:rPr>
              <a:t>SINAVLARI)</a:t>
            </a:r>
            <a:endParaRPr sz="2000" dirty="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067049" y="71882"/>
            <a:ext cx="6353175" cy="6660515"/>
            <a:chOff x="2543048" y="71881"/>
            <a:chExt cx="6353175" cy="6660515"/>
          </a:xfrm>
        </p:grpSpPr>
        <p:sp>
          <p:nvSpPr>
            <p:cNvPr id="5" name="object 5"/>
            <p:cNvSpPr/>
            <p:nvPr/>
          </p:nvSpPr>
          <p:spPr>
            <a:xfrm>
              <a:off x="8388476" y="676783"/>
              <a:ext cx="470534" cy="495300"/>
            </a:xfrm>
            <a:custGeom>
              <a:avLst/>
              <a:gdLst/>
              <a:ahLst/>
              <a:cxnLst/>
              <a:rect l="l" t="t" r="r" b="b"/>
              <a:pathLst>
                <a:path w="470534" h="495300">
                  <a:moveTo>
                    <a:pt x="235330" y="0"/>
                  </a:moveTo>
                  <a:lnTo>
                    <a:pt x="179704" y="189102"/>
                  </a:lnTo>
                  <a:lnTo>
                    <a:pt x="0" y="189102"/>
                  </a:lnTo>
                  <a:lnTo>
                    <a:pt x="145415" y="305942"/>
                  </a:lnTo>
                  <a:lnTo>
                    <a:pt x="89789" y="495045"/>
                  </a:lnTo>
                  <a:lnTo>
                    <a:pt x="235330" y="378205"/>
                  </a:lnTo>
                  <a:lnTo>
                    <a:pt x="380746" y="495045"/>
                  </a:lnTo>
                  <a:lnTo>
                    <a:pt x="325120" y="305942"/>
                  </a:lnTo>
                  <a:lnTo>
                    <a:pt x="470534" y="189102"/>
                  </a:lnTo>
                  <a:lnTo>
                    <a:pt x="290829" y="189102"/>
                  </a:lnTo>
                  <a:lnTo>
                    <a:pt x="235330" y="0"/>
                  </a:lnTo>
                  <a:close/>
                </a:path>
              </a:pathLst>
            </a:custGeom>
            <a:solidFill>
              <a:srgbClr val="ED31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88476" y="676783"/>
              <a:ext cx="470534" cy="495300"/>
            </a:xfrm>
            <a:custGeom>
              <a:avLst/>
              <a:gdLst/>
              <a:ahLst/>
              <a:cxnLst/>
              <a:rect l="l" t="t" r="r" b="b"/>
              <a:pathLst>
                <a:path w="470534" h="495300">
                  <a:moveTo>
                    <a:pt x="0" y="189102"/>
                  </a:moveTo>
                  <a:lnTo>
                    <a:pt x="179704" y="189102"/>
                  </a:lnTo>
                  <a:lnTo>
                    <a:pt x="235330" y="0"/>
                  </a:lnTo>
                  <a:lnTo>
                    <a:pt x="290829" y="189102"/>
                  </a:lnTo>
                  <a:lnTo>
                    <a:pt x="470534" y="189102"/>
                  </a:lnTo>
                  <a:lnTo>
                    <a:pt x="325120" y="305942"/>
                  </a:lnTo>
                  <a:lnTo>
                    <a:pt x="380746" y="495045"/>
                  </a:lnTo>
                  <a:lnTo>
                    <a:pt x="235330" y="378205"/>
                  </a:lnTo>
                  <a:lnTo>
                    <a:pt x="89789" y="495045"/>
                  </a:lnTo>
                  <a:lnTo>
                    <a:pt x="145415" y="305942"/>
                  </a:lnTo>
                  <a:lnTo>
                    <a:pt x="0" y="189102"/>
                  </a:lnTo>
                  <a:close/>
                </a:path>
              </a:pathLst>
            </a:custGeom>
            <a:ln w="25400">
              <a:solidFill>
                <a:srgbClr val="ED31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412607" y="1241551"/>
              <a:ext cx="471170" cy="495300"/>
            </a:xfrm>
            <a:custGeom>
              <a:avLst/>
              <a:gdLst/>
              <a:ahLst/>
              <a:cxnLst/>
              <a:rect l="l" t="t" r="r" b="b"/>
              <a:pathLst>
                <a:path w="471170" h="495300">
                  <a:moveTo>
                    <a:pt x="235331" y="0"/>
                  </a:moveTo>
                  <a:lnTo>
                    <a:pt x="179832" y="189102"/>
                  </a:lnTo>
                  <a:lnTo>
                    <a:pt x="0" y="189102"/>
                  </a:lnTo>
                  <a:lnTo>
                    <a:pt x="145415" y="305943"/>
                  </a:lnTo>
                  <a:lnTo>
                    <a:pt x="89916" y="495173"/>
                  </a:lnTo>
                  <a:lnTo>
                    <a:pt x="235331" y="378206"/>
                  </a:lnTo>
                  <a:lnTo>
                    <a:pt x="380746" y="495173"/>
                  </a:lnTo>
                  <a:lnTo>
                    <a:pt x="325247" y="305943"/>
                  </a:lnTo>
                  <a:lnTo>
                    <a:pt x="470662" y="189102"/>
                  </a:lnTo>
                  <a:lnTo>
                    <a:pt x="290829" y="189102"/>
                  </a:lnTo>
                  <a:lnTo>
                    <a:pt x="235331" y="0"/>
                  </a:lnTo>
                  <a:close/>
                </a:path>
              </a:pathLst>
            </a:custGeom>
            <a:solidFill>
              <a:srgbClr val="4EA4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412607" y="1241551"/>
              <a:ext cx="471170" cy="495300"/>
            </a:xfrm>
            <a:custGeom>
              <a:avLst/>
              <a:gdLst/>
              <a:ahLst/>
              <a:cxnLst/>
              <a:rect l="l" t="t" r="r" b="b"/>
              <a:pathLst>
                <a:path w="471170" h="495300">
                  <a:moveTo>
                    <a:pt x="0" y="189102"/>
                  </a:moveTo>
                  <a:lnTo>
                    <a:pt x="179832" y="189102"/>
                  </a:lnTo>
                  <a:lnTo>
                    <a:pt x="235331" y="0"/>
                  </a:lnTo>
                  <a:lnTo>
                    <a:pt x="290829" y="189102"/>
                  </a:lnTo>
                  <a:lnTo>
                    <a:pt x="470662" y="189102"/>
                  </a:lnTo>
                  <a:lnTo>
                    <a:pt x="325247" y="305943"/>
                  </a:lnTo>
                  <a:lnTo>
                    <a:pt x="380746" y="495173"/>
                  </a:lnTo>
                  <a:lnTo>
                    <a:pt x="235331" y="378206"/>
                  </a:lnTo>
                  <a:lnTo>
                    <a:pt x="89916" y="495173"/>
                  </a:lnTo>
                  <a:lnTo>
                    <a:pt x="145415" y="305943"/>
                  </a:lnTo>
                  <a:lnTo>
                    <a:pt x="0" y="189102"/>
                  </a:lnTo>
                  <a:close/>
                </a:path>
              </a:pathLst>
            </a:custGeom>
            <a:ln w="25400">
              <a:solidFill>
                <a:srgbClr val="4EA4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412607" y="1984248"/>
              <a:ext cx="471170" cy="495300"/>
            </a:xfrm>
            <a:custGeom>
              <a:avLst/>
              <a:gdLst/>
              <a:ahLst/>
              <a:cxnLst/>
              <a:rect l="l" t="t" r="r" b="b"/>
              <a:pathLst>
                <a:path w="471170" h="495300">
                  <a:moveTo>
                    <a:pt x="235331" y="0"/>
                  </a:moveTo>
                  <a:lnTo>
                    <a:pt x="179832" y="189102"/>
                  </a:lnTo>
                  <a:lnTo>
                    <a:pt x="0" y="189102"/>
                  </a:lnTo>
                  <a:lnTo>
                    <a:pt x="145415" y="306069"/>
                  </a:lnTo>
                  <a:lnTo>
                    <a:pt x="89916" y="495173"/>
                  </a:lnTo>
                  <a:lnTo>
                    <a:pt x="235331" y="378205"/>
                  </a:lnTo>
                  <a:lnTo>
                    <a:pt x="380746" y="495173"/>
                  </a:lnTo>
                  <a:lnTo>
                    <a:pt x="325247" y="306069"/>
                  </a:lnTo>
                  <a:lnTo>
                    <a:pt x="470662" y="189102"/>
                  </a:lnTo>
                  <a:lnTo>
                    <a:pt x="290829" y="189102"/>
                  </a:lnTo>
                  <a:lnTo>
                    <a:pt x="235331" y="0"/>
                  </a:lnTo>
                  <a:close/>
                </a:path>
              </a:pathLst>
            </a:custGeom>
            <a:solidFill>
              <a:srgbClr val="F371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412607" y="1984248"/>
              <a:ext cx="471170" cy="495300"/>
            </a:xfrm>
            <a:custGeom>
              <a:avLst/>
              <a:gdLst/>
              <a:ahLst/>
              <a:cxnLst/>
              <a:rect l="l" t="t" r="r" b="b"/>
              <a:pathLst>
                <a:path w="471170" h="495300">
                  <a:moveTo>
                    <a:pt x="0" y="189102"/>
                  </a:moveTo>
                  <a:lnTo>
                    <a:pt x="179832" y="189102"/>
                  </a:lnTo>
                  <a:lnTo>
                    <a:pt x="235331" y="0"/>
                  </a:lnTo>
                  <a:lnTo>
                    <a:pt x="290829" y="189102"/>
                  </a:lnTo>
                  <a:lnTo>
                    <a:pt x="470662" y="189102"/>
                  </a:lnTo>
                  <a:lnTo>
                    <a:pt x="325247" y="306069"/>
                  </a:lnTo>
                  <a:lnTo>
                    <a:pt x="380746" y="495173"/>
                  </a:lnTo>
                  <a:lnTo>
                    <a:pt x="235331" y="378205"/>
                  </a:lnTo>
                  <a:lnTo>
                    <a:pt x="89916" y="495173"/>
                  </a:lnTo>
                  <a:lnTo>
                    <a:pt x="145415" y="306069"/>
                  </a:lnTo>
                  <a:lnTo>
                    <a:pt x="0" y="189102"/>
                  </a:lnTo>
                  <a:close/>
                </a:path>
              </a:pathLst>
            </a:custGeom>
            <a:ln w="25400">
              <a:solidFill>
                <a:srgbClr val="F371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388476" y="2652014"/>
              <a:ext cx="470534" cy="495300"/>
            </a:xfrm>
            <a:custGeom>
              <a:avLst/>
              <a:gdLst/>
              <a:ahLst/>
              <a:cxnLst/>
              <a:rect l="l" t="t" r="r" b="b"/>
              <a:pathLst>
                <a:path w="470534" h="495300">
                  <a:moveTo>
                    <a:pt x="235330" y="0"/>
                  </a:moveTo>
                  <a:lnTo>
                    <a:pt x="179704" y="189102"/>
                  </a:lnTo>
                  <a:lnTo>
                    <a:pt x="0" y="189102"/>
                  </a:lnTo>
                  <a:lnTo>
                    <a:pt x="145415" y="306070"/>
                  </a:lnTo>
                  <a:lnTo>
                    <a:pt x="89789" y="495173"/>
                  </a:lnTo>
                  <a:lnTo>
                    <a:pt x="235330" y="378333"/>
                  </a:lnTo>
                  <a:lnTo>
                    <a:pt x="380746" y="495173"/>
                  </a:lnTo>
                  <a:lnTo>
                    <a:pt x="325120" y="306070"/>
                  </a:lnTo>
                  <a:lnTo>
                    <a:pt x="470534" y="189102"/>
                  </a:lnTo>
                  <a:lnTo>
                    <a:pt x="290829" y="189102"/>
                  </a:lnTo>
                  <a:lnTo>
                    <a:pt x="235330" y="0"/>
                  </a:lnTo>
                  <a:close/>
                </a:path>
              </a:pathLst>
            </a:custGeom>
            <a:solidFill>
              <a:srgbClr val="096D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88476" y="2652014"/>
              <a:ext cx="470534" cy="495300"/>
            </a:xfrm>
            <a:custGeom>
              <a:avLst/>
              <a:gdLst/>
              <a:ahLst/>
              <a:cxnLst/>
              <a:rect l="l" t="t" r="r" b="b"/>
              <a:pathLst>
                <a:path w="470534" h="495300">
                  <a:moveTo>
                    <a:pt x="0" y="189102"/>
                  </a:moveTo>
                  <a:lnTo>
                    <a:pt x="179704" y="189102"/>
                  </a:lnTo>
                  <a:lnTo>
                    <a:pt x="235330" y="0"/>
                  </a:lnTo>
                  <a:lnTo>
                    <a:pt x="290829" y="189102"/>
                  </a:lnTo>
                  <a:lnTo>
                    <a:pt x="470534" y="189102"/>
                  </a:lnTo>
                  <a:lnTo>
                    <a:pt x="325120" y="306070"/>
                  </a:lnTo>
                  <a:lnTo>
                    <a:pt x="380746" y="495173"/>
                  </a:lnTo>
                  <a:lnTo>
                    <a:pt x="235330" y="378333"/>
                  </a:lnTo>
                  <a:lnTo>
                    <a:pt x="89789" y="495173"/>
                  </a:lnTo>
                  <a:lnTo>
                    <a:pt x="145415" y="306070"/>
                  </a:lnTo>
                  <a:lnTo>
                    <a:pt x="0" y="189102"/>
                  </a:lnTo>
                  <a:close/>
                </a:path>
              </a:pathLst>
            </a:custGeom>
            <a:ln w="25400">
              <a:solidFill>
                <a:srgbClr val="096D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88476" y="3428999"/>
              <a:ext cx="470534" cy="495300"/>
            </a:xfrm>
            <a:custGeom>
              <a:avLst/>
              <a:gdLst/>
              <a:ahLst/>
              <a:cxnLst/>
              <a:rect l="l" t="t" r="r" b="b"/>
              <a:pathLst>
                <a:path w="470534" h="495300">
                  <a:moveTo>
                    <a:pt x="235330" y="0"/>
                  </a:moveTo>
                  <a:lnTo>
                    <a:pt x="179704" y="189102"/>
                  </a:lnTo>
                  <a:lnTo>
                    <a:pt x="0" y="189102"/>
                  </a:lnTo>
                  <a:lnTo>
                    <a:pt x="145415" y="306069"/>
                  </a:lnTo>
                  <a:lnTo>
                    <a:pt x="89789" y="495173"/>
                  </a:lnTo>
                  <a:lnTo>
                    <a:pt x="235330" y="378206"/>
                  </a:lnTo>
                  <a:lnTo>
                    <a:pt x="380746" y="495173"/>
                  </a:lnTo>
                  <a:lnTo>
                    <a:pt x="325120" y="306069"/>
                  </a:lnTo>
                  <a:lnTo>
                    <a:pt x="470534" y="189102"/>
                  </a:lnTo>
                  <a:lnTo>
                    <a:pt x="290829" y="189102"/>
                  </a:lnTo>
                  <a:lnTo>
                    <a:pt x="235330" y="0"/>
                  </a:lnTo>
                  <a:close/>
                </a:path>
              </a:pathLst>
            </a:custGeom>
            <a:solidFill>
              <a:srgbClr val="4081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88476" y="3428999"/>
              <a:ext cx="470534" cy="495300"/>
            </a:xfrm>
            <a:custGeom>
              <a:avLst/>
              <a:gdLst/>
              <a:ahLst/>
              <a:cxnLst/>
              <a:rect l="l" t="t" r="r" b="b"/>
              <a:pathLst>
                <a:path w="470534" h="495300">
                  <a:moveTo>
                    <a:pt x="0" y="189102"/>
                  </a:moveTo>
                  <a:lnTo>
                    <a:pt x="179704" y="189102"/>
                  </a:lnTo>
                  <a:lnTo>
                    <a:pt x="235330" y="0"/>
                  </a:lnTo>
                  <a:lnTo>
                    <a:pt x="290829" y="189102"/>
                  </a:lnTo>
                  <a:lnTo>
                    <a:pt x="470534" y="189102"/>
                  </a:lnTo>
                  <a:lnTo>
                    <a:pt x="325120" y="306069"/>
                  </a:lnTo>
                  <a:lnTo>
                    <a:pt x="380746" y="495173"/>
                  </a:lnTo>
                  <a:lnTo>
                    <a:pt x="235330" y="378206"/>
                  </a:lnTo>
                  <a:lnTo>
                    <a:pt x="89789" y="495173"/>
                  </a:lnTo>
                  <a:lnTo>
                    <a:pt x="145415" y="306069"/>
                  </a:lnTo>
                  <a:lnTo>
                    <a:pt x="0" y="189102"/>
                  </a:lnTo>
                  <a:close/>
                </a:path>
              </a:pathLst>
            </a:custGeom>
            <a:ln w="25400">
              <a:solidFill>
                <a:srgbClr val="4081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412607" y="4137278"/>
              <a:ext cx="471170" cy="495300"/>
            </a:xfrm>
            <a:custGeom>
              <a:avLst/>
              <a:gdLst/>
              <a:ahLst/>
              <a:cxnLst/>
              <a:rect l="l" t="t" r="r" b="b"/>
              <a:pathLst>
                <a:path w="471170" h="495300">
                  <a:moveTo>
                    <a:pt x="235331" y="0"/>
                  </a:moveTo>
                  <a:lnTo>
                    <a:pt x="179832" y="189230"/>
                  </a:lnTo>
                  <a:lnTo>
                    <a:pt x="0" y="189230"/>
                  </a:lnTo>
                  <a:lnTo>
                    <a:pt x="145415" y="306070"/>
                  </a:lnTo>
                  <a:lnTo>
                    <a:pt x="89916" y="495173"/>
                  </a:lnTo>
                  <a:lnTo>
                    <a:pt x="235331" y="378333"/>
                  </a:lnTo>
                  <a:lnTo>
                    <a:pt x="380746" y="495173"/>
                  </a:lnTo>
                  <a:lnTo>
                    <a:pt x="325247" y="306070"/>
                  </a:lnTo>
                  <a:lnTo>
                    <a:pt x="470662" y="189230"/>
                  </a:lnTo>
                  <a:lnTo>
                    <a:pt x="290829" y="189230"/>
                  </a:lnTo>
                  <a:lnTo>
                    <a:pt x="23533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412607" y="4137278"/>
              <a:ext cx="471170" cy="495300"/>
            </a:xfrm>
            <a:custGeom>
              <a:avLst/>
              <a:gdLst/>
              <a:ahLst/>
              <a:cxnLst/>
              <a:rect l="l" t="t" r="r" b="b"/>
              <a:pathLst>
                <a:path w="471170" h="495300">
                  <a:moveTo>
                    <a:pt x="0" y="189230"/>
                  </a:moveTo>
                  <a:lnTo>
                    <a:pt x="179832" y="189230"/>
                  </a:lnTo>
                  <a:lnTo>
                    <a:pt x="235331" y="0"/>
                  </a:lnTo>
                  <a:lnTo>
                    <a:pt x="290829" y="189230"/>
                  </a:lnTo>
                  <a:lnTo>
                    <a:pt x="470662" y="189230"/>
                  </a:lnTo>
                  <a:lnTo>
                    <a:pt x="325247" y="306070"/>
                  </a:lnTo>
                  <a:lnTo>
                    <a:pt x="380746" y="495173"/>
                  </a:lnTo>
                  <a:lnTo>
                    <a:pt x="235331" y="378333"/>
                  </a:lnTo>
                  <a:lnTo>
                    <a:pt x="89916" y="495173"/>
                  </a:lnTo>
                  <a:lnTo>
                    <a:pt x="145415" y="306070"/>
                  </a:lnTo>
                  <a:lnTo>
                    <a:pt x="0" y="189230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412607" y="4872481"/>
              <a:ext cx="471170" cy="495300"/>
            </a:xfrm>
            <a:custGeom>
              <a:avLst/>
              <a:gdLst/>
              <a:ahLst/>
              <a:cxnLst/>
              <a:rect l="l" t="t" r="r" b="b"/>
              <a:pathLst>
                <a:path w="471170" h="495300">
                  <a:moveTo>
                    <a:pt x="235331" y="0"/>
                  </a:moveTo>
                  <a:lnTo>
                    <a:pt x="179832" y="189103"/>
                  </a:lnTo>
                  <a:lnTo>
                    <a:pt x="0" y="189103"/>
                  </a:lnTo>
                  <a:lnTo>
                    <a:pt x="145415" y="305943"/>
                  </a:lnTo>
                  <a:lnTo>
                    <a:pt x="89916" y="495046"/>
                  </a:lnTo>
                  <a:lnTo>
                    <a:pt x="235331" y="378206"/>
                  </a:lnTo>
                  <a:lnTo>
                    <a:pt x="380746" y="495046"/>
                  </a:lnTo>
                  <a:lnTo>
                    <a:pt x="325247" y="305943"/>
                  </a:lnTo>
                  <a:lnTo>
                    <a:pt x="470662" y="189103"/>
                  </a:lnTo>
                  <a:lnTo>
                    <a:pt x="290829" y="189103"/>
                  </a:lnTo>
                  <a:lnTo>
                    <a:pt x="235331" y="0"/>
                  </a:lnTo>
                  <a:close/>
                </a:path>
              </a:pathLst>
            </a:custGeom>
            <a:solidFill>
              <a:srgbClr val="C194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412607" y="4872481"/>
              <a:ext cx="471170" cy="495300"/>
            </a:xfrm>
            <a:custGeom>
              <a:avLst/>
              <a:gdLst/>
              <a:ahLst/>
              <a:cxnLst/>
              <a:rect l="l" t="t" r="r" b="b"/>
              <a:pathLst>
                <a:path w="471170" h="495300">
                  <a:moveTo>
                    <a:pt x="0" y="189103"/>
                  </a:moveTo>
                  <a:lnTo>
                    <a:pt x="179832" y="189103"/>
                  </a:lnTo>
                  <a:lnTo>
                    <a:pt x="235331" y="0"/>
                  </a:lnTo>
                  <a:lnTo>
                    <a:pt x="290829" y="189103"/>
                  </a:lnTo>
                  <a:lnTo>
                    <a:pt x="470662" y="189103"/>
                  </a:lnTo>
                  <a:lnTo>
                    <a:pt x="325247" y="305943"/>
                  </a:lnTo>
                  <a:lnTo>
                    <a:pt x="380746" y="495046"/>
                  </a:lnTo>
                  <a:lnTo>
                    <a:pt x="235331" y="378206"/>
                  </a:lnTo>
                  <a:lnTo>
                    <a:pt x="89916" y="495046"/>
                  </a:lnTo>
                  <a:lnTo>
                    <a:pt x="145415" y="305943"/>
                  </a:lnTo>
                  <a:lnTo>
                    <a:pt x="0" y="189103"/>
                  </a:lnTo>
                  <a:close/>
                </a:path>
              </a:pathLst>
            </a:custGeom>
            <a:ln w="25400">
              <a:solidFill>
                <a:srgbClr val="C194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407907" y="5462651"/>
              <a:ext cx="470534" cy="495300"/>
            </a:xfrm>
            <a:custGeom>
              <a:avLst/>
              <a:gdLst/>
              <a:ahLst/>
              <a:cxnLst/>
              <a:rect l="l" t="t" r="r" b="b"/>
              <a:pathLst>
                <a:path w="470534" h="495300">
                  <a:moveTo>
                    <a:pt x="235331" y="0"/>
                  </a:moveTo>
                  <a:lnTo>
                    <a:pt x="179705" y="189179"/>
                  </a:lnTo>
                  <a:lnTo>
                    <a:pt x="0" y="189179"/>
                  </a:lnTo>
                  <a:lnTo>
                    <a:pt x="145415" y="306070"/>
                  </a:lnTo>
                  <a:lnTo>
                    <a:pt x="89789" y="495198"/>
                  </a:lnTo>
                  <a:lnTo>
                    <a:pt x="235331" y="378307"/>
                  </a:lnTo>
                  <a:lnTo>
                    <a:pt x="380746" y="495198"/>
                  </a:lnTo>
                  <a:lnTo>
                    <a:pt x="325120" y="306070"/>
                  </a:lnTo>
                  <a:lnTo>
                    <a:pt x="470535" y="189179"/>
                  </a:lnTo>
                  <a:lnTo>
                    <a:pt x="290830" y="189179"/>
                  </a:lnTo>
                  <a:lnTo>
                    <a:pt x="235331" y="0"/>
                  </a:lnTo>
                  <a:close/>
                </a:path>
              </a:pathLst>
            </a:custGeom>
            <a:solidFill>
              <a:srgbClr val="C524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407907" y="5462651"/>
              <a:ext cx="470534" cy="495300"/>
            </a:xfrm>
            <a:custGeom>
              <a:avLst/>
              <a:gdLst/>
              <a:ahLst/>
              <a:cxnLst/>
              <a:rect l="l" t="t" r="r" b="b"/>
              <a:pathLst>
                <a:path w="470534" h="495300">
                  <a:moveTo>
                    <a:pt x="0" y="189179"/>
                  </a:moveTo>
                  <a:lnTo>
                    <a:pt x="179705" y="189179"/>
                  </a:lnTo>
                  <a:lnTo>
                    <a:pt x="235331" y="0"/>
                  </a:lnTo>
                  <a:lnTo>
                    <a:pt x="290830" y="189179"/>
                  </a:lnTo>
                  <a:lnTo>
                    <a:pt x="470535" y="189179"/>
                  </a:lnTo>
                  <a:lnTo>
                    <a:pt x="325120" y="306070"/>
                  </a:lnTo>
                  <a:lnTo>
                    <a:pt x="380746" y="495198"/>
                  </a:lnTo>
                  <a:lnTo>
                    <a:pt x="235331" y="378307"/>
                  </a:lnTo>
                  <a:lnTo>
                    <a:pt x="89789" y="495198"/>
                  </a:lnTo>
                  <a:lnTo>
                    <a:pt x="145415" y="306070"/>
                  </a:lnTo>
                  <a:lnTo>
                    <a:pt x="0" y="189179"/>
                  </a:lnTo>
                  <a:close/>
                </a:path>
              </a:pathLst>
            </a:custGeom>
            <a:ln w="25400">
              <a:solidFill>
                <a:srgbClr val="C524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388476" y="84581"/>
              <a:ext cx="470534" cy="495300"/>
            </a:xfrm>
            <a:custGeom>
              <a:avLst/>
              <a:gdLst/>
              <a:ahLst/>
              <a:cxnLst/>
              <a:rect l="l" t="t" r="r" b="b"/>
              <a:pathLst>
                <a:path w="470534" h="495300">
                  <a:moveTo>
                    <a:pt x="235203" y="0"/>
                  </a:moveTo>
                  <a:lnTo>
                    <a:pt x="179704" y="189102"/>
                  </a:lnTo>
                  <a:lnTo>
                    <a:pt x="0" y="189102"/>
                  </a:lnTo>
                  <a:lnTo>
                    <a:pt x="145415" y="305943"/>
                  </a:lnTo>
                  <a:lnTo>
                    <a:pt x="89789" y="495173"/>
                  </a:lnTo>
                  <a:lnTo>
                    <a:pt x="235203" y="378206"/>
                  </a:lnTo>
                  <a:lnTo>
                    <a:pt x="380746" y="495173"/>
                  </a:lnTo>
                  <a:lnTo>
                    <a:pt x="325120" y="305943"/>
                  </a:lnTo>
                  <a:lnTo>
                    <a:pt x="470534" y="189102"/>
                  </a:lnTo>
                  <a:lnTo>
                    <a:pt x="290829" y="189102"/>
                  </a:lnTo>
                  <a:lnTo>
                    <a:pt x="235203" y="0"/>
                  </a:lnTo>
                  <a:close/>
                </a:path>
              </a:pathLst>
            </a:custGeom>
            <a:solidFill>
              <a:srgbClr val="DF24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388476" y="84581"/>
              <a:ext cx="470534" cy="495300"/>
            </a:xfrm>
            <a:custGeom>
              <a:avLst/>
              <a:gdLst/>
              <a:ahLst/>
              <a:cxnLst/>
              <a:rect l="l" t="t" r="r" b="b"/>
              <a:pathLst>
                <a:path w="470534" h="495300">
                  <a:moveTo>
                    <a:pt x="0" y="189102"/>
                  </a:moveTo>
                  <a:lnTo>
                    <a:pt x="179704" y="189102"/>
                  </a:lnTo>
                  <a:lnTo>
                    <a:pt x="235203" y="0"/>
                  </a:lnTo>
                  <a:lnTo>
                    <a:pt x="290829" y="189102"/>
                  </a:lnTo>
                  <a:lnTo>
                    <a:pt x="470534" y="189102"/>
                  </a:lnTo>
                  <a:lnTo>
                    <a:pt x="325120" y="305943"/>
                  </a:lnTo>
                  <a:lnTo>
                    <a:pt x="380746" y="495173"/>
                  </a:lnTo>
                  <a:lnTo>
                    <a:pt x="235203" y="378206"/>
                  </a:lnTo>
                  <a:lnTo>
                    <a:pt x="89789" y="495173"/>
                  </a:lnTo>
                  <a:lnTo>
                    <a:pt x="145415" y="305943"/>
                  </a:lnTo>
                  <a:lnTo>
                    <a:pt x="0" y="189102"/>
                  </a:lnTo>
                  <a:close/>
                </a:path>
              </a:pathLst>
            </a:custGeom>
            <a:ln w="25400">
              <a:solidFill>
                <a:srgbClr val="DF24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412861" y="6193662"/>
              <a:ext cx="471170" cy="495300"/>
            </a:xfrm>
            <a:custGeom>
              <a:avLst/>
              <a:gdLst/>
              <a:ahLst/>
              <a:cxnLst/>
              <a:rect l="l" t="t" r="r" b="b"/>
              <a:pathLst>
                <a:path w="471170" h="495300">
                  <a:moveTo>
                    <a:pt x="235331" y="0"/>
                  </a:moveTo>
                  <a:lnTo>
                    <a:pt x="179705" y="189128"/>
                  </a:lnTo>
                  <a:lnTo>
                    <a:pt x="0" y="189128"/>
                  </a:lnTo>
                  <a:lnTo>
                    <a:pt x="145415" y="306019"/>
                  </a:lnTo>
                  <a:lnTo>
                    <a:pt x="89916" y="495147"/>
                  </a:lnTo>
                  <a:lnTo>
                    <a:pt x="235331" y="378256"/>
                  </a:lnTo>
                  <a:lnTo>
                    <a:pt x="380746" y="495147"/>
                  </a:lnTo>
                  <a:lnTo>
                    <a:pt x="325247" y="306019"/>
                  </a:lnTo>
                  <a:lnTo>
                    <a:pt x="470662" y="189128"/>
                  </a:lnTo>
                  <a:lnTo>
                    <a:pt x="290830" y="189128"/>
                  </a:lnTo>
                  <a:lnTo>
                    <a:pt x="235331" y="0"/>
                  </a:lnTo>
                  <a:close/>
                </a:path>
              </a:pathLst>
            </a:custGeom>
            <a:solidFill>
              <a:srgbClr val="5FBA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412861" y="6193662"/>
              <a:ext cx="471170" cy="495300"/>
            </a:xfrm>
            <a:custGeom>
              <a:avLst/>
              <a:gdLst/>
              <a:ahLst/>
              <a:cxnLst/>
              <a:rect l="l" t="t" r="r" b="b"/>
              <a:pathLst>
                <a:path w="471170" h="495300">
                  <a:moveTo>
                    <a:pt x="0" y="189128"/>
                  </a:moveTo>
                  <a:lnTo>
                    <a:pt x="179705" y="189128"/>
                  </a:lnTo>
                  <a:lnTo>
                    <a:pt x="235331" y="0"/>
                  </a:lnTo>
                  <a:lnTo>
                    <a:pt x="290830" y="189128"/>
                  </a:lnTo>
                  <a:lnTo>
                    <a:pt x="470662" y="189128"/>
                  </a:lnTo>
                  <a:lnTo>
                    <a:pt x="325247" y="306019"/>
                  </a:lnTo>
                  <a:lnTo>
                    <a:pt x="380746" y="495147"/>
                  </a:lnTo>
                  <a:lnTo>
                    <a:pt x="235331" y="378256"/>
                  </a:lnTo>
                  <a:lnTo>
                    <a:pt x="89916" y="495147"/>
                  </a:lnTo>
                  <a:lnTo>
                    <a:pt x="145415" y="306019"/>
                  </a:lnTo>
                  <a:lnTo>
                    <a:pt x="0" y="189128"/>
                  </a:lnTo>
                  <a:close/>
                </a:path>
              </a:pathLst>
            </a:custGeom>
            <a:ln w="25400">
              <a:solidFill>
                <a:srgbClr val="5FBA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208274" y="6224485"/>
              <a:ext cx="471170" cy="495300"/>
            </a:xfrm>
            <a:custGeom>
              <a:avLst/>
              <a:gdLst/>
              <a:ahLst/>
              <a:cxnLst/>
              <a:rect l="l" t="t" r="r" b="b"/>
              <a:pathLst>
                <a:path w="471170" h="495300">
                  <a:moveTo>
                    <a:pt x="235330" y="0"/>
                  </a:moveTo>
                  <a:lnTo>
                    <a:pt x="179704" y="189128"/>
                  </a:lnTo>
                  <a:lnTo>
                    <a:pt x="0" y="189128"/>
                  </a:lnTo>
                  <a:lnTo>
                    <a:pt x="145414" y="306019"/>
                  </a:lnTo>
                  <a:lnTo>
                    <a:pt x="89788" y="495147"/>
                  </a:lnTo>
                  <a:lnTo>
                    <a:pt x="235330" y="378256"/>
                  </a:lnTo>
                  <a:lnTo>
                    <a:pt x="380746" y="495147"/>
                  </a:lnTo>
                  <a:lnTo>
                    <a:pt x="325120" y="306019"/>
                  </a:lnTo>
                  <a:lnTo>
                    <a:pt x="470662" y="189128"/>
                  </a:lnTo>
                  <a:lnTo>
                    <a:pt x="290829" y="189128"/>
                  </a:lnTo>
                  <a:lnTo>
                    <a:pt x="235330" y="0"/>
                  </a:lnTo>
                  <a:close/>
                </a:path>
              </a:pathLst>
            </a:custGeom>
            <a:solidFill>
              <a:srgbClr val="5FBA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208274" y="6224485"/>
              <a:ext cx="471170" cy="495300"/>
            </a:xfrm>
            <a:custGeom>
              <a:avLst/>
              <a:gdLst/>
              <a:ahLst/>
              <a:cxnLst/>
              <a:rect l="l" t="t" r="r" b="b"/>
              <a:pathLst>
                <a:path w="471170" h="495300">
                  <a:moveTo>
                    <a:pt x="0" y="189128"/>
                  </a:moveTo>
                  <a:lnTo>
                    <a:pt x="179704" y="189128"/>
                  </a:lnTo>
                  <a:lnTo>
                    <a:pt x="235330" y="0"/>
                  </a:lnTo>
                  <a:lnTo>
                    <a:pt x="290829" y="189128"/>
                  </a:lnTo>
                  <a:lnTo>
                    <a:pt x="470662" y="189128"/>
                  </a:lnTo>
                  <a:lnTo>
                    <a:pt x="325120" y="306019"/>
                  </a:lnTo>
                  <a:lnTo>
                    <a:pt x="380746" y="495147"/>
                  </a:lnTo>
                  <a:lnTo>
                    <a:pt x="235330" y="378256"/>
                  </a:lnTo>
                  <a:lnTo>
                    <a:pt x="89788" y="495147"/>
                  </a:lnTo>
                  <a:lnTo>
                    <a:pt x="145414" y="306019"/>
                  </a:lnTo>
                  <a:lnTo>
                    <a:pt x="0" y="189128"/>
                  </a:lnTo>
                  <a:close/>
                </a:path>
              </a:pathLst>
            </a:custGeom>
            <a:ln w="25400">
              <a:solidFill>
                <a:srgbClr val="5FBA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851910" y="6224485"/>
              <a:ext cx="471170" cy="495300"/>
            </a:xfrm>
            <a:custGeom>
              <a:avLst/>
              <a:gdLst/>
              <a:ahLst/>
              <a:cxnLst/>
              <a:rect l="l" t="t" r="r" b="b"/>
              <a:pathLst>
                <a:path w="471170" h="495300">
                  <a:moveTo>
                    <a:pt x="235330" y="0"/>
                  </a:moveTo>
                  <a:lnTo>
                    <a:pt x="179831" y="189128"/>
                  </a:lnTo>
                  <a:lnTo>
                    <a:pt x="0" y="189128"/>
                  </a:lnTo>
                  <a:lnTo>
                    <a:pt x="145414" y="306019"/>
                  </a:lnTo>
                  <a:lnTo>
                    <a:pt x="89915" y="495147"/>
                  </a:lnTo>
                  <a:lnTo>
                    <a:pt x="235330" y="378256"/>
                  </a:lnTo>
                  <a:lnTo>
                    <a:pt x="380745" y="495147"/>
                  </a:lnTo>
                  <a:lnTo>
                    <a:pt x="325247" y="306019"/>
                  </a:lnTo>
                  <a:lnTo>
                    <a:pt x="470662" y="189128"/>
                  </a:lnTo>
                  <a:lnTo>
                    <a:pt x="290829" y="189128"/>
                  </a:lnTo>
                  <a:lnTo>
                    <a:pt x="235330" y="0"/>
                  </a:lnTo>
                  <a:close/>
                </a:path>
              </a:pathLst>
            </a:custGeom>
            <a:solidFill>
              <a:srgbClr val="C524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851910" y="6224485"/>
              <a:ext cx="471170" cy="495300"/>
            </a:xfrm>
            <a:custGeom>
              <a:avLst/>
              <a:gdLst/>
              <a:ahLst/>
              <a:cxnLst/>
              <a:rect l="l" t="t" r="r" b="b"/>
              <a:pathLst>
                <a:path w="471170" h="495300">
                  <a:moveTo>
                    <a:pt x="0" y="189128"/>
                  </a:moveTo>
                  <a:lnTo>
                    <a:pt x="179831" y="189128"/>
                  </a:lnTo>
                  <a:lnTo>
                    <a:pt x="235330" y="0"/>
                  </a:lnTo>
                  <a:lnTo>
                    <a:pt x="290829" y="189128"/>
                  </a:lnTo>
                  <a:lnTo>
                    <a:pt x="470662" y="189128"/>
                  </a:lnTo>
                  <a:lnTo>
                    <a:pt x="325247" y="306019"/>
                  </a:lnTo>
                  <a:lnTo>
                    <a:pt x="380745" y="495147"/>
                  </a:lnTo>
                  <a:lnTo>
                    <a:pt x="235330" y="378256"/>
                  </a:lnTo>
                  <a:lnTo>
                    <a:pt x="89915" y="495147"/>
                  </a:lnTo>
                  <a:lnTo>
                    <a:pt x="145414" y="306019"/>
                  </a:lnTo>
                  <a:lnTo>
                    <a:pt x="0" y="189128"/>
                  </a:lnTo>
                  <a:close/>
                </a:path>
              </a:pathLst>
            </a:custGeom>
            <a:ln w="25400">
              <a:solidFill>
                <a:srgbClr val="C524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516627" y="6218428"/>
              <a:ext cx="471170" cy="495300"/>
            </a:xfrm>
            <a:custGeom>
              <a:avLst/>
              <a:gdLst/>
              <a:ahLst/>
              <a:cxnLst/>
              <a:rect l="l" t="t" r="r" b="b"/>
              <a:pathLst>
                <a:path w="471170" h="495300">
                  <a:moveTo>
                    <a:pt x="235331" y="0"/>
                  </a:moveTo>
                  <a:lnTo>
                    <a:pt x="179832" y="189128"/>
                  </a:lnTo>
                  <a:lnTo>
                    <a:pt x="0" y="189128"/>
                  </a:lnTo>
                  <a:lnTo>
                    <a:pt x="145414" y="306019"/>
                  </a:lnTo>
                  <a:lnTo>
                    <a:pt x="89916" y="495147"/>
                  </a:lnTo>
                  <a:lnTo>
                    <a:pt x="235331" y="378256"/>
                  </a:lnTo>
                  <a:lnTo>
                    <a:pt x="380746" y="495147"/>
                  </a:lnTo>
                  <a:lnTo>
                    <a:pt x="325247" y="306019"/>
                  </a:lnTo>
                  <a:lnTo>
                    <a:pt x="470662" y="189128"/>
                  </a:lnTo>
                  <a:lnTo>
                    <a:pt x="290957" y="189128"/>
                  </a:lnTo>
                  <a:lnTo>
                    <a:pt x="235331" y="0"/>
                  </a:lnTo>
                  <a:close/>
                </a:path>
              </a:pathLst>
            </a:custGeom>
            <a:solidFill>
              <a:srgbClr val="C194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516627" y="6218428"/>
              <a:ext cx="471170" cy="495300"/>
            </a:xfrm>
            <a:custGeom>
              <a:avLst/>
              <a:gdLst/>
              <a:ahLst/>
              <a:cxnLst/>
              <a:rect l="l" t="t" r="r" b="b"/>
              <a:pathLst>
                <a:path w="471170" h="495300">
                  <a:moveTo>
                    <a:pt x="0" y="189128"/>
                  </a:moveTo>
                  <a:lnTo>
                    <a:pt x="179832" y="189128"/>
                  </a:lnTo>
                  <a:lnTo>
                    <a:pt x="235331" y="0"/>
                  </a:lnTo>
                  <a:lnTo>
                    <a:pt x="290957" y="189128"/>
                  </a:lnTo>
                  <a:lnTo>
                    <a:pt x="470662" y="189128"/>
                  </a:lnTo>
                  <a:lnTo>
                    <a:pt x="325247" y="306019"/>
                  </a:lnTo>
                  <a:lnTo>
                    <a:pt x="380746" y="495147"/>
                  </a:lnTo>
                  <a:lnTo>
                    <a:pt x="235331" y="378256"/>
                  </a:lnTo>
                  <a:lnTo>
                    <a:pt x="89916" y="495147"/>
                  </a:lnTo>
                  <a:lnTo>
                    <a:pt x="145414" y="306019"/>
                  </a:lnTo>
                  <a:lnTo>
                    <a:pt x="0" y="189128"/>
                  </a:lnTo>
                  <a:close/>
                </a:path>
              </a:pathLst>
            </a:custGeom>
            <a:ln w="25400">
              <a:solidFill>
                <a:srgbClr val="C194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155946" y="6224485"/>
              <a:ext cx="471170" cy="495300"/>
            </a:xfrm>
            <a:custGeom>
              <a:avLst/>
              <a:gdLst/>
              <a:ahLst/>
              <a:cxnLst/>
              <a:rect l="l" t="t" r="r" b="b"/>
              <a:pathLst>
                <a:path w="471170" h="495300">
                  <a:moveTo>
                    <a:pt x="235330" y="0"/>
                  </a:moveTo>
                  <a:lnTo>
                    <a:pt x="179831" y="189128"/>
                  </a:lnTo>
                  <a:lnTo>
                    <a:pt x="0" y="189128"/>
                  </a:lnTo>
                  <a:lnTo>
                    <a:pt x="145541" y="306019"/>
                  </a:lnTo>
                  <a:lnTo>
                    <a:pt x="89915" y="495147"/>
                  </a:lnTo>
                  <a:lnTo>
                    <a:pt x="235330" y="378256"/>
                  </a:lnTo>
                  <a:lnTo>
                    <a:pt x="380873" y="495147"/>
                  </a:lnTo>
                  <a:lnTo>
                    <a:pt x="325246" y="306019"/>
                  </a:lnTo>
                  <a:lnTo>
                    <a:pt x="470662" y="189128"/>
                  </a:lnTo>
                  <a:lnTo>
                    <a:pt x="290956" y="189128"/>
                  </a:lnTo>
                  <a:lnTo>
                    <a:pt x="235330" y="0"/>
                  </a:lnTo>
                  <a:close/>
                </a:path>
              </a:pathLst>
            </a:custGeom>
            <a:solidFill>
              <a:srgbClr val="F371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155946" y="6224485"/>
              <a:ext cx="471170" cy="495300"/>
            </a:xfrm>
            <a:custGeom>
              <a:avLst/>
              <a:gdLst/>
              <a:ahLst/>
              <a:cxnLst/>
              <a:rect l="l" t="t" r="r" b="b"/>
              <a:pathLst>
                <a:path w="471170" h="495300">
                  <a:moveTo>
                    <a:pt x="0" y="189128"/>
                  </a:moveTo>
                  <a:lnTo>
                    <a:pt x="179831" y="189128"/>
                  </a:lnTo>
                  <a:lnTo>
                    <a:pt x="235330" y="0"/>
                  </a:lnTo>
                  <a:lnTo>
                    <a:pt x="290956" y="189128"/>
                  </a:lnTo>
                  <a:lnTo>
                    <a:pt x="470662" y="189128"/>
                  </a:lnTo>
                  <a:lnTo>
                    <a:pt x="325246" y="306019"/>
                  </a:lnTo>
                  <a:lnTo>
                    <a:pt x="380873" y="495147"/>
                  </a:lnTo>
                  <a:lnTo>
                    <a:pt x="235330" y="378256"/>
                  </a:lnTo>
                  <a:lnTo>
                    <a:pt x="89915" y="495147"/>
                  </a:lnTo>
                  <a:lnTo>
                    <a:pt x="145541" y="306019"/>
                  </a:lnTo>
                  <a:lnTo>
                    <a:pt x="0" y="189128"/>
                  </a:lnTo>
                  <a:close/>
                </a:path>
              </a:pathLst>
            </a:custGeom>
            <a:ln w="25400">
              <a:solidFill>
                <a:srgbClr val="F371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796152" y="6203683"/>
              <a:ext cx="471170" cy="495300"/>
            </a:xfrm>
            <a:custGeom>
              <a:avLst/>
              <a:gdLst/>
              <a:ahLst/>
              <a:cxnLst/>
              <a:rect l="l" t="t" r="r" b="b"/>
              <a:pathLst>
                <a:path w="471170" h="495300">
                  <a:moveTo>
                    <a:pt x="235331" y="0"/>
                  </a:moveTo>
                  <a:lnTo>
                    <a:pt x="179705" y="189128"/>
                  </a:lnTo>
                  <a:lnTo>
                    <a:pt x="0" y="189128"/>
                  </a:lnTo>
                  <a:lnTo>
                    <a:pt x="145414" y="306019"/>
                  </a:lnTo>
                  <a:lnTo>
                    <a:pt x="89916" y="495147"/>
                  </a:lnTo>
                  <a:lnTo>
                    <a:pt x="235331" y="378256"/>
                  </a:lnTo>
                  <a:lnTo>
                    <a:pt x="380746" y="495147"/>
                  </a:lnTo>
                  <a:lnTo>
                    <a:pt x="325247" y="306019"/>
                  </a:lnTo>
                  <a:lnTo>
                    <a:pt x="470662" y="189128"/>
                  </a:lnTo>
                  <a:lnTo>
                    <a:pt x="290830" y="189128"/>
                  </a:lnTo>
                  <a:lnTo>
                    <a:pt x="235331" y="0"/>
                  </a:lnTo>
                  <a:close/>
                </a:path>
              </a:pathLst>
            </a:custGeom>
            <a:solidFill>
              <a:srgbClr val="DF24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796152" y="6203683"/>
              <a:ext cx="471170" cy="495300"/>
            </a:xfrm>
            <a:custGeom>
              <a:avLst/>
              <a:gdLst/>
              <a:ahLst/>
              <a:cxnLst/>
              <a:rect l="l" t="t" r="r" b="b"/>
              <a:pathLst>
                <a:path w="471170" h="495300">
                  <a:moveTo>
                    <a:pt x="0" y="189128"/>
                  </a:moveTo>
                  <a:lnTo>
                    <a:pt x="179705" y="189128"/>
                  </a:lnTo>
                  <a:lnTo>
                    <a:pt x="235331" y="0"/>
                  </a:lnTo>
                  <a:lnTo>
                    <a:pt x="290830" y="189128"/>
                  </a:lnTo>
                  <a:lnTo>
                    <a:pt x="470662" y="189128"/>
                  </a:lnTo>
                  <a:lnTo>
                    <a:pt x="325247" y="306019"/>
                  </a:lnTo>
                  <a:lnTo>
                    <a:pt x="380746" y="495147"/>
                  </a:lnTo>
                  <a:lnTo>
                    <a:pt x="235331" y="378256"/>
                  </a:lnTo>
                  <a:lnTo>
                    <a:pt x="89916" y="495147"/>
                  </a:lnTo>
                  <a:lnTo>
                    <a:pt x="145414" y="306019"/>
                  </a:lnTo>
                  <a:lnTo>
                    <a:pt x="0" y="189128"/>
                  </a:lnTo>
                  <a:close/>
                </a:path>
              </a:pathLst>
            </a:custGeom>
            <a:ln w="25400">
              <a:solidFill>
                <a:srgbClr val="DF24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444233" y="6203683"/>
              <a:ext cx="471170" cy="495300"/>
            </a:xfrm>
            <a:custGeom>
              <a:avLst/>
              <a:gdLst/>
              <a:ahLst/>
              <a:cxnLst/>
              <a:rect l="l" t="t" r="r" b="b"/>
              <a:pathLst>
                <a:path w="471170" h="495300">
                  <a:moveTo>
                    <a:pt x="235331" y="0"/>
                  </a:moveTo>
                  <a:lnTo>
                    <a:pt x="179705" y="189128"/>
                  </a:lnTo>
                  <a:lnTo>
                    <a:pt x="0" y="189128"/>
                  </a:lnTo>
                  <a:lnTo>
                    <a:pt x="145414" y="306019"/>
                  </a:lnTo>
                  <a:lnTo>
                    <a:pt x="89915" y="495147"/>
                  </a:lnTo>
                  <a:lnTo>
                    <a:pt x="235331" y="378256"/>
                  </a:lnTo>
                  <a:lnTo>
                    <a:pt x="380745" y="495147"/>
                  </a:lnTo>
                  <a:lnTo>
                    <a:pt x="325119" y="306019"/>
                  </a:lnTo>
                  <a:lnTo>
                    <a:pt x="470662" y="189128"/>
                  </a:lnTo>
                  <a:lnTo>
                    <a:pt x="290830" y="189128"/>
                  </a:lnTo>
                  <a:lnTo>
                    <a:pt x="235331" y="0"/>
                  </a:lnTo>
                  <a:close/>
                </a:path>
              </a:pathLst>
            </a:custGeom>
            <a:solidFill>
              <a:srgbClr val="4081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444233" y="6203683"/>
              <a:ext cx="471170" cy="495300"/>
            </a:xfrm>
            <a:custGeom>
              <a:avLst/>
              <a:gdLst/>
              <a:ahLst/>
              <a:cxnLst/>
              <a:rect l="l" t="t" r="r" b="b"/>
              <a:pathLst>
                <a:path w="471170" h="495300">
                  <a:moveTo>
                    <a:pt x="0" y="189128"/>
                  </a:moveTo>
                  <a:lnTo>
                    <a:pt x="179705" y="189128"/>
                  </a:lnTo>
                  <a:lnTo>
                    <a:pt x="235331" y="0"/>
                  </a:lnTo>
                  <a:lnTo>
                    <a:pt x="290830" y="189128"/>
                  </a:lnTo>
                  <a:lnTo>
                    <a:pt x="470662" y="189128"/>
                  </a:lnTo>
                  <a:lnTo>
                    <a:pt x="325119" y="306019"/>
                  </a:lnTo>
                  <a:lnTo>
                    <a:pt x="380745" y="495147"/>
                  </a:lnTo>
                  <a:lnTo>
                    <a:pt x="235331" y="378256"/>
                  </a:lnTo>
                  <a:lnTo>
                    <a:pt x="89915" y="495147"/>
                  </a:lnTo>
                  <a:lnTo>
                    <a:pt x="145414" y="306019"/>
                  </a:lnTo>
                  <a:lnTo>
                    <a:pt x="0" y="189128"/>
                  </a:lnTo>
                  <a:close/>
                </a:path>
              </a:pathLst>
            </a:custGeom>
            <a:ln w="25400">
              <a:solidFill>
                <a:srgbClr val="4081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092314" y="6193662"/>
              <a:ext cx="471170" cy="495300"/>
            </a:xfrm>
            <a:custGeom>
              <a:avLst/>
              <a:gdLst/>
              <a:ahLst/>
              <a:cxnLst/>
              <a:rect l="l" t="t" r="r" b="b"/>
              <a:pathLst>
                <a:path w="471170" h="495300">
                  <a:moveTo>
                    <a:pt x="235330" y="0"/>
                  </a:moveTo>
                  <a:lnTo>
                    <a:pt x="179704" y="189128"/>
                  </a:lnTo>
                  <a:lnTo>
                    <a:pt x="0" y="189128"/>
                  </a:lnTo>
                  <a:lnTo>
                    <a:pt x="145414" y="306019"/>
                  </a:lnTo>
                  <a:lnTo>
                    <a:pt x="89788" y="495147"/>
                  </a:lnTo>
                  <a:lnTo>
                    <a:pt x="235330" y="378256"/>
                  </a:lnTo>
                  <a:lnTo>
                    <a:pt x="380745" y="495147"/>
                  </a:lnTo>
                  <a:lnTo>
                    <a:pt x="325119" y="306019"/>
                  </a:lnTo>
                  <a:lnTo>
                    <a:pt x="470661" y="189128"/>
                  </a:lnTo>
                  <a:lnTo>
                    <a:pt x="290829" y="189128"/>
                  </a:lnTo>
                  <a:lnTo>
                    <a:pt x="235330" y="0"/>
                  </a:lnTo>
                  <a:close/>
                </a:path>
              </a:pathLst>
            </a:custGeom>
            <a:solidFill>
              <a:srgbClr val="096D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092314" y="6193662"/>
              <a:ext cx="471170" cy="495300"/>
            </a:xfrm>
            <a:custGeom>
              <a:avLst/>
              <a:gdLst/>
              <a:ahLst/>
              <a:cxnLst/>
              <a:rect l="l" t="t" r="r" b="b"/>
              <a:pathLst>
                <a:path w="471170" h="495300">
                  <a:moveTo>
                    <a:pt x="0" y="189128"/>
                  </a:moveTo>
                  <a:lnTo>
                    <a:pt x="179704" y="189128"/>
                  </a:lnTo>
                  <a:lnTo>
                    <a:pt x="235330" y="0"/>
                  </a:lnTo>
                  <a:lnTo>
                    <a:pt x="290829" y="189128"/>
                  </a:lnTo>
                  <a:lnTo>
                    <a:pt x="470661" y="189128"/>
                  </a:lnTo>
                  <a:lnTo>
                    <a:pt x="325119" y="306019"/>
                  </a:lnTo>
                  <a:lnTo>
                    <a:pt x="380745" y="495147"/>
                  </a:lnTo>
                  <a:lnTo>
                    <a:pt x="235330" y="378256"/>
                  </a:lnTo>
                  <a:lnTo>
                    <a:pt x="89788" y="495147"/>
                  </a:lnTo>
                  <a:lnTo>
                    <a:pt x="145414" y="306019"/>
                  </a:lnTo>
                  <a:lnTo>
                    <a:pt x="0" y="189128"/>
                  </a:lnTo>
                  <a:close/>
                </a:path>
              </a:pathLst>
            </a:custGeom>
            <a:ln w="25400">
              <a:solidFill>
                <a:srgbClr val="096D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812405" y="6203683"/>
              <a:ext cx="471170" cy="495300"/>
            </a:xfrm>
            <a:custGeom>
              <a:avLst/>
              <a:gdLst/>
              <a:ahLst/>
              <a:cxnLst/>
              <a:rect l="l" t="t" r="r" b="b"/>
              <a:pathLst>
                <a:path w="471170" h="495300">
                  <a:moveTo>
                    <a:pt x="235330" y="0"/>
                  </a:moveTo>
                  <a:lnTo>
                    <a:pt x="179704" y="189128"/>
                  </a:lnTo>
                  <a:lnTo>
                    <a:pt x="0" y="189128"/>
                  </a:lnTo>
                  <a:lnTo>
                    <a:pt x="145415" y="306019"/>
                  </a:lnTo>
                  <a:lnTo>
                    <a:pt x="89789" y="495147"/>
                  </a:lnTo>
                  <a:lnTo>
                    <a:pt x="235330" y="378256"/>
                  </a:lnTo>
                  <a:lnTo>
                    <a:pt x="380746" y="495147"/>
                  </a:lnTo>
                  <a:lnTo>
                    <a:pt x="325120" y="306019"/>
                  </a:lnTo>
                  <a:lnTo>
                    <a:pt x="470662" y="189128"/>
                  </a:lnTo>
                  <a:lnTo>
                    <a:pt x="290829" y="189128"/>
                  </a:lnTo>
                  <a:lnTo>
                    <a:pt x="235330" y="0"/>
                  </a:lnTo>
                  <a:close/>
                </a:path>
              </a:pathLst>
            </a:custGeom>
            <a:solidFill>
              <a:srgbClr val="C194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812405" y="6203683"/>
              <a:ext cx="471170" cy="495300"/>
            </a:xfrm>
            <a:custGeom>
              <a:avLst/>
              <a:gdLst/>
              <a:ahLst/>
              <a:cxnLst/>
              <a:rect l="l" t="t" r="r" b="b"/>
              <a:pathLst>
                <a:path w="471170" h="495300">
                  <a:moveTo>
                    <a:pt x="0" y="189128"/>
                  </a:moveTo>
                  <a:lnTo>
                    <a:pt x="179704" y="189128"/>
                  </a:lnTo>
                  <a:lnTo>
                    <a:pt x="235330" y="0"/>
                  </a:lnTo>
                  <a:lnTo>
                    <a:pt x="290829" y="189128"/>
                  </a:lnTo>
                  <a:lnTo>
                    <a:pt x="470662" y="189128"/>
                  </a:lnTo>
                  <a:lnTo>
                    <a:pt x="325120" y="306019"/>
                  </a:lnTo>
                  <a:lnTo>
                    <a:pt x="380746" y="495147"/>
                  </a:lnTo>
                  <a:lnTo>
                    <a:pt x="235330" y="378256"/>
                  </a:lnTo>
                  <a:lnTo>
                    <a:pt x="89789" y="495147"/>
                  </a:lnTo>
                  <a:lnTo>
                    <a:pt x="145415" y="306019"/>
                  </a:lnTo>
                  <a:lnTo>
                    <a:pt x="0" y="189128"/>
                  </a:lnTo>
                  <a:close/>
                </a:path>
              </a:pathLst>
            </a:custGeom>
            <a:ln w="25400">
              <a:solidFill>
                <a:srgbClr val="C194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555748" y="6224485"/>
              <a:ext cx="471170" cy="495300"/>
            </a:xfrm>
            <a:custGeom>
              <a:avLst/>
              <a:gdLst/>
              <a:ahLst/>
              <a:cxnLst/>
              <a:rect l="l" t="t" r="r" b="b"/>
              <a:pathLst>
                <a:path w="471169" h="495300">
                  <a:moveTo>
                    <a:pt x="235331" y="0"/>
                  </a:moveTo>
                  <a:lnTo>
                    <a:pt x="179831" y="189128"/>
                  </a:lnTo>
                  <a:lnTo>
                    <a:pt x="0" y="189128"/>
                  </a:lnTo>
                  <a:lnTo>
                    <a:pt x="145414" y="306019"/>
                  </a:lnTo>
                  <a:lnTo>
                    <a:pt x="89915" y="495147"/>
                  </a:lnTo>
                  <a:lnTo>
                    <a:pt x="235331" y="378256"/>
                  </a:lnTo>
                  <a:lnTo>
                    <a:pt x="380745" y="495147"/>
                  </a:lnTo>
                  <a:lnTo>
                    <a:pt x="325246" y="306019"/>
                  </a:lnTo>
                  <a:lnTo>
                    <a:pt x="470662" y="189128"/>
                  </a:lnTo>
                  <a:lnTo>
                    <a:pt x="290956" y="189128"/>
                  </a:lnTo>
                  <a:lnTo>
                    <a:pt x="235331" y="0"/>
                  </a:lnTo>
                  <a:close/>
                </a:path>
              </a:pathLst>
            </a:custGeom>
            <a:solidFill>
              <a:srgbClr val="F371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555748" y="6224485"/>
              <a:ext cx="471170" cy="495300"/>
            </a:xfrm>
            <a:custGeom>
              <a:avLst/>
              <a:gdLst/>
              <a:ahLst/>
              <a:cxnLst/>
              <a:rect l="l" t="t" r="r" b="b"/>
              <a:pathLst>
                <a:path w="471169" h="495300">
                  <a:moveTo>
                    <a:pt x="0" y="189128"/>
                  </a:moveTo>
                  <a:lnTo>
                    <a:pt x="179831" y="189128"/>
                  </a:lnTo>
                  <a:lnTo>
                    <a:pt x="235331" y="0"/>
                  </a:lnTo>
                  <a:lnTo>
                    <a:pt x="290956" y="189128"/>
                  </a:lnTo>
                  <a:lnTo>
                    <a:pt x="470662" y="189128"/>
                  </a:lnTo>
                  <a:lnTo>
                    <a:pt x="325246" y="306019"/>
                  </a:lnTo>
                  <a:lnTo>
                    <a:pt x="380745" y="495147"/>
                  </a:lnTo>
                  <a:lnTo>
                    <a:pt x="235331" y="378256"/>
                  </a:lnTo>
                  <a:lnTo>
                    <a:pt x="89915" y="495147"/>
                  </a:lnTo>
                  <a:lnTo>
                    <a:pt x="145414" y="306019"/>
                  </a:lnTo>
                  <a:lnTo>
                    <a:pt x="0" y="189128"/>
                  </a:lnTo>
                  <a:close/>
                </a:path>
              </a:pathLst>
            </a:custGeom>
            <a:ln w="25400">
              <a:solidFill>
                <a:srgbClr val="F371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Slayt Numarası Yer Tutucusu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67608" y="2060848"/>
            <a:ext cx="6840760" cy="1875656"/>
          </a:xfrm>
        </p:spPr>
        <p:txBody>
          <a:bodyPr>
            <a:noAutofit/>
          </a:bodyPr>
          <a:lstStyle/>
          <a:p>
            <a:pPr algn="ctr"/>
            <a:r>
              <a:rPr lang="tr-TR" sz="6000" b="1" dirty="0" smtClean="0">
                <a:solidFill>
                  <a:schemeClr val="accent6">
                    <a:lumMod val="75000"/>
                  </a:schemeClr>
                </a:solidFill>
              </a:rPr>
              <a:t>Yapmanız gerekenler!!!</a:t>
            </a:r>
            <a:endParaRPr lang="tr-TR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2932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idx="1"/>
          </p:nvPr>
        </p:nvSpPr>
        <p:spPr>
          <a:xfrm>
            <a:off x="5015880" y="306047"/>
            <a:ext cx="6172200" cy="583264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tr-TR" sz="2800" dirty="0" smtClean="0">
                <a:solidFill>
                  <a:srgbClr val="FF0000"/>
                </a:solidFill>
              </a:rPr>
              <a:t>Sınavda yanında olması gerekenler: </a:t>
            </a:r>
          </a:p>
          <a:p>
            <a:pPr>
              <a:lnSpc>
                <a:spcPct val="100000"/>
              </a:lnSpc>
            </a:pPr>
            <a:r>
              <a:rPr lang="tr-TR" sz="2400" b="1" dirty="0" smtClean="0"/>
              <a:t>Kimlik,</a:t>
            </a:r>
          </a:p>
          <a:p>
            <a:pPr>
              <a:lnSpc>
                <a:spcPct val="100000"/>
              </a:lnSpc>
            </a:pPr>
            <a:r>
              <a:rPr lang="tr-TR" sz="2400" b="1" dirty="0" smtClean="0"/>
              <a:t>Kalem, </a:t>
            </a:r>
          </a:p>
          <a:p>
            <a:pPr>
              <a:lnSpc>
                <a:spcPct val="100000"/>
              </a:lnSpc>
            </a:pPr>
            <a:r>
              <a:rPr lang="tr-TR" sz="2400" b="1" dirty="0" smtClean="0"/>
              <a:t>Silgi, </a:t>
            </a:r>
          </a:p>
          <a:p>
            <a:pPr>
              <a:lnSpc>
                <a:spcPct val="100000"/>
              </a:lnSpc>
            </a:pPr>
            <a:r>
              <a:rPr lang="tr-TR" sz="2400" b="1" dirty="0" smtClean="0"/>
              <a:t>Kalemtıraş </a:t>
            </a:r>
          </a:p>
          <a:p>
            <a:pPr>
              <a:lnSpc>
                <a:spcPct val="100000"/>
              </a:lnSpc>
            </a:pPr>
            <a:r>
              <a:rPr lang="tr-TR" sz="2400" b="1" dirty="0" smtClean="0"/>
              <a:t>Su</a:t>
            </a:r>
          </a:p>
          <a:p>
            <a:pPr>
              <a:lnSpc>
                <a:spcPct val="100000"/>
              </a:lnSpc>
            </a:pPr>
            <a:r>
              <a:rPr lang="tr-TR" sz="2400" b="1" dirty="0" smtClean="0">
                <a:solidFill>
                  <a:srgbClr val="C00000"/>
                </a:solidFill>
              </a:rPr>
              <a:t>Sınava gireceğin salon ve sıra numarasını </a:t>
            </a:r>
            <a:r>
              <a:rPr lang="tr-TR" sz="2400" b="1" dirty="0" smtClean="0">
                <a:solidFill>
                  <a:srgbClr val="C00000"/>
                </a:solidFill>
              </a:rPr>
              <a:t>sınav giriş belgende olacak. Sınav </a:t>
            </a:r>
            <a:r>
              <a:rPr lang="tr-TR" sz="2400" b="1" dirty="0" smtClean="0">
                <a:solidFill>
                  <a:srgbClr val="C00000"/>
                </a:solidFill>
              </a:rPr>
              <a:t>giriş </a:t>
            </a:r>
            <a:r>
              <a:rPr lang="tr-TR" sz="2400" b="1" dirty="0" smtClean="0">
                <a:solidFill>
                  <a:srgbClr val="C00000"/>
                </a:solidFill>
              </a:rPr>
              <a:t>belgeni yanına almayı unutma. </a:t>
            </a:r>
            <a:endParaRPr lang="tr-TR" sz="2400" b="1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half" idx="2"/>
          </p:nvPr>
        </p:nvSpPr>
        <p:spPr>
          <a:xfrm>
            <a:off x="767408" y="1359558"/>
            <a:ext cx="3932237" cy="372562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sz="2400" dirty="0" smtClean="0">
                <a:solidFill>
                  <a:srgbClr val="FF0000"/>
                </a:solidFill>
              </a:rPr>
              <a:t>TARİH: </a:t>
            </a:r>
            <a:r>
              <a:rPr lang="tr-TR" sz="2400" dirty="0" smtClean="0"/>
              <a:t>02 </a:t>
            </a:r>
            <a:r>
              <a:rPr lang="tr-TR" sz="2400" dirty="0" smtClean="0"/>
              <a:t>Haziran </a:t>
            </a:r>
            <a:r>
              <a:rPr lang="tr-TR" sz="2400" dirty="0" smtClean="0"/>
              <a:t>2024 Pazar </a:t>
            </a:r>
            <a:r>
              <a:rPr lang="tr-TR" sz="2400" dirty="0" smtClean="0"/>
              <a:t/>
            </a:r>
            <a:br>
              <a:rPr lang="tr-TR" sz="2400" dirty="0" smtClean="0"/>
            </a:br>
            <a:endParaRPr lang="tr-TR" sz="2400" dirty="0" smtClean="0"/>
          </a:p>
          <a:p>
            <a:r>
              <a:rPr lang="tr-TR" sz="2400" dirty="0" smtClean="0"/>
              <a:t>1.oturum : 09.30’da,</a:t>
            </a:r>
            <a:br>
              <a:rPr lang="tr-TR" sz="2400" dirty="0" smtClean="0"/>
            </a:br>
            <a:r>
              <a:rPr lang="tr-TR" sz="2400" dirty="0" smtClean="0"/>
              <a:t>2. oturum : 11.30’da başlayacaktır.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</a:p>
          <a:p>
            <a:endParaRPr lang="tr-TR" dirty="0">
              <a:solidFill>
                <a:srgbClr val="FF0000"/>
              </a:solidFill>
            </a:endParaRPr>
          </a:p>
          <a:p>
            <a:r>
              <a:rPr lang="tr-TR" sz="2000" dirty="0" smtClean="0">
                <a:solidFill>
                  <a:srgbClr val="FF0000"/>
                </a:solidFill>
              </a:rPr>
              <a:t>En geç 9. 00 da okulda olmanız gerekmektedir.</a:t>
            </a:r>
            <a:r>
              <a:rPr lang="tr-TR" sz="2000" dirty="0" smtClean="0"/>
              <a:t>.</a:t>
            </a:r>
          </a:p>
          <a:p>
            <a:endParaRPr lang="tr-TR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9126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>
                <a:solidFill>
                  <a:schemeClr val="bg1"/>
                </a:solidFill>
                <a:latin typeface="+mj-lt"/>
              </a:rPr>
              <a:t>TESTING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439178" y="2501728"/>
            <a:ext cx="4969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b="1" dirty="0">
                <a:solidFill>
                  <a:schemeClr val="accent1">
                    <a:lumMod val="75000"/>
                  </a:schemeClr>
                </a:solidFill>
              </a:rPr>
              <a:t>Sınav Evrakını Hazırla.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Signika Negative" pitchFamily="2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310564" y="3250986"/>
            <a:ext cx="50051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b="1" dirty="0">
                <a:solidFill>
                  <a:schemeClr val="accent6">
                    <a:lumMod val="75000"/>
                  </a:schemeClr>
                </a:solidFill>
              </a:rPr>
              <a:t>Sınavda yanında olması gereken “Kimlik, </a:t>
            </a:r>
            <a:r>
              <a:rPr lang="tr-TR" sz="2400" b="1" dirty="0" smtClean="0">
                <a:solidFill>
                  <a:schemeClr val="accent6">
                    <a:lumMod val="75000"/>
                  </a:schemeClr>
                </a:solidFill>
              </a:rPr>
              <a:t>Sınav </a:t>
            </a:r>
            <a:r>
              <a:rPr lang="tr-TR" sz="2400" b="1" dirty="0" err="1" smtClean="0">
                <a:solidFill>
                  <a:schemeClr val="accent6">
                    <a:lumMod val="75000"/>
                  </a:schemeClr>
                </a:solidFill>
              </a:rPr>
              <a:t>Griş</a:t>
            </a:r>
            <a:r>
              <a:rPr lang="tr-TR" sz="2400" b="1" dirty="0" smtClean="0">
                <a:solidFill>
                  <a:schemeClr val="accent6">
                    <a:lumMod val="75000"/>
                  </a:schemeClr>
                </a:solidFill>
              </a:rPr>
              <a:t> Belgesi, Kalem</a:t>
            </a:r>
            <a:r>
              <a:rPr lang="tr-TR" sz="2400" b="1" dirty="0">
                <a:solidFill>
                  <a:schemeClr val="accent6">
                    <a:lumMod val="75000"/>
                  </a:schemeClr>
                </a:solidFill>
              </a:rPr>
              <a:t>, Silgi, Kalemtıraş” akşamdan hazırla.</a:t>
            </a: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263352" y="2060848"/>
            <a:ext cx="5257800" cy="3885314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ap="sq" cmpd="thinThick">
            <a:solidFill>
              <a:schemeClr val="accent1">
                <a:lumMod val="75000"/>
                <a:alpha val="98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46617" y="181996"/>
            <a:ext cx="10721991" cy="108676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LGS’ ye  </a:t>
            </a:r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 Gün Kala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82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9000">
        <p:fade/>
      </p:transition>
    </mc:Choice>
    <mc:Fallback xmlns="">
      <p:transition spd="med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5231904" y="1703237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Mutlaka Kahvaltı Yapın.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206396" y="2258824"/>
            <a:ext cx="57751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dirty="0">
                <a:solidFill>
                  <a:schemeClr val="accent6">
                    <a:lumMod val="75000"/>
                  </a:schemeClr>
                </a:solidFill>
              </a:rPr>
              <a:t>Beynimizin büyüklüğü vücudumuzun % 2’si kadar olmasına rağmen enerjimizin % 20’sini kullanır. Eğer kahvaltı yapmazsanız, sınavda beyniniz verimli çalışmaz dikkat ve odaklanma sorunları </a:t>
            </a:r>
            <a:r>
              <a:rPr lang="tr-TR" sz="2000" dirty="0" smtClean="0">
                <a:solidFill>
                  <a:schemeClr val="accent6">
                    <a:lumMod val="75000"/>
                  </a:schemeClr>
                </a:solidFill>
              </a:rPr>
              <a:t>yaşayabilirsiniz</a:t>
            </a:r>
            <a:r>
              <a:rPr lang="tr-TR" sz="2000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Signika Negative" pitchFamily="2" charset="0"/>
            </a:endParaRPr>
          </a:p>
        </p:txBody>
      </p:sp>
      <p:sp>
        <p:nvSpPr>
          <p:cNvPr id="30" name="29 Yuvarlatılmış Dikdörtgen"/>
          <p:cNvSpPr/>
          <p:nvPr/>
        </p:nvSpPr>
        <p:spPr>
          <a:xfrm>
            <a:off x="725907" y="1729142"/>
            <a:ext cx="3641902" cy="2548207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Sınav Günü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5241598" y="407707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>
                <a:solidFill>
                  <a:schemeClr val="accent6">
                    <a:lumMod val="75000"/>
                  </a:schemeClr>
                </a:solidFill>
              </a:rPr>
              <a:t>Hava sıcaklığını da dikkate alarak rahat edebileceğiniz elbise ve ayakkabılar tercih edin.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29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5879976" y="1844824"/>
            <a:ext cx="5919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  <a:latin typeface="+mj-lt"/>
              </a:rPr>
              <a:t>Geç </a:t>
            </a:r>
            <a:r>
              <a:rPr lang="tr-TR" sz="3200" b="1" dirty="0" smtClean="0">
                <a:solidFill>
                  <a:srgbClr val="FF0000"/>
                </a:solidFill>
                <a:latin typeface="+mj-lt"/>
              </a:rPr>
              <a:t>Kalmayın!</a:t>
            </a:r>
            <a:endParaRPr lang="id-ID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347074" y="2584517"/>
            <a:ext cx="595819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3200" dirty="0">
                <a:solidFill>
                  <a:schemeClr val="accent6">
                    <a:lumMod val="75000"/>
                  </a:schemeClr>
                </a:solidFill>
              </a:rPr>
              <a:t>Birinci oturum </a:t>
            </a:r>
            <a:r>
              <a:rPr lang="tr-TR" sz="3200" dirty="0" smtClean="0">
                <a:solidFill>
                  <a:schemeClr val="accent6">
                    <a:lumMod val="75000"/>
                  </a:schemeClr>
                </a:solidFill>
              </a:rPr>
              <a:t>09.30’da başlayacak </a:t>
            </a:r>
            <a:r>
              <a:rPr lang="tr-TR" sz="3200" dirty="0">
                <a:solidFill>
                  <a:schemeClr val="accent6">
                    <a:lumMod val="75000"/>
                  </a:schemeClr>
                </a:solidFill>
              </a:rPr>
              <a:t>olup en geç </a:t>
            </a:r>
            <a:r>
              <a:rPr lang="tr-TR" sz="3200" dirty="0" smtClean="0">
                <a:solidFill>
                  <a:schemeClr val="accent6">
                    <a:lumMod val="75000"/>
                  </a:schemeClr>
                </a:solidFill>
              </a:rPr>
              <a:t>09.00’da sınava </a:t>
            </a:r>
            <a:r>
              <a:rPr lang="tr-TR" sz="3200" dirty="0">
                <a:solidFill>
                  <a:schemeClr val="accent6">
                    <a:lumMod val="75000"/>
                  </a:schemeClr>
                </a:solidFill>
              </a:rPr>
              <a:t>gireceğiniz okulda olun</a:t>
            </a:r>
            <a:r>
              <a:rPr lang="tr-TR" sz="32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algn="just"/>
            <a:endParaRPr lang="tr-TR" sz="3200" dirty="0">
              <a:solidFill>
                <a:schemeClr val="tx2"/>
              </a:solidFill>
            </a:endParaRPr>
          </a:p>
          <a:p>
            <a:pPr algn="just"/>
            <a:endParaRPr lang="tr-TR" sz="3200" dirty="0">
              <a:solidFill>
                <a:schemeClr val="tx2"/>
              </a:solidFill>
            </a:endParaRPr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Sınav Günü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17" name="16 Grup"/>
          <p:cNvGrpSpPr/>
          <p:nvPr/>
        </p:nvGrpSpPr>
        <p:grpSpPr>
          <a:xfrm>
            <a:off x="551384" y="1844824"/>
            <a:ext cx="4326337" cy="4047735"/>
            <a:chOff x="842211" y="1672389"/>
            <a:chExt cx="4066673" cy="3838073"/>
          </a:xfrm>
        </p:grpSpPr>
        <p:sp>
          <p:nvSpPr>
            <p:cNvPr id="30" name="29 Yuvarlatılmış Dikdörtgen"/>
            <p:cNvSpPr/>
            <p:nvPr/>
          </p:nvSpPr>
          <p:spPr>
            <a:xfrm>
              <a:off x="842211" y="1672389"/>
              <a:ext cx="4066673" cy="3838073"/>
            </a:xfrm>
            <a:prstGeom prst="roundRect">
              <a:avLst/>
            </a:prstGeom>
            <a:blipFill>
              <a:blip r:embed="rId2" cstate="print"/>
              <a:stretch>
                <a:fillRect/>
              </a:stretch>
            </a:blipFill>
            <a:ln w="76200" cmpd="thinThick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13" name="12 Düz Ok Bağlayıcısı"/>
            <p:cNvCxnSpPr/>
            <p:nvPr/>
          </p:nvCxnSpPr>
          <p:spPr>
            <a:xfrm flipH="1">
              <a:off x="1864895" y="3597441"/>
              <a:ext cx="950495" cy="228601"/>
            </a:xfrm>
            <a:prstGeom prst="straightConnector1">
              <a:avLst/>
            </a:prstGeom>
            <a:ln w="66675">
              <a:solidFill>
                <a:srgbClr val="C00000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Düz Ok Bağlayıcısı"/>
            <p:cNvCxnSpPr/>
            <p:nvPr/>
          </p:nvCxnSpPr>
          <p:spPr>
            <a:xfrm flipH="1">
              <a:off x="2875547" y="3645569"/>
              <a:ext cx="0" cy="1311442"/>
            </a:xfrm>
            <a:prstGeom prst="straightConnector1">
              <a:avLst/>
            </a:prstGeom>
            <a:ln w="69850">
              <a:solidFill>
                <a:srgbClr val="C00000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45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43472" y="2492896"/>
            <a:ext cx="3002814" cy="1891440"/>
            <a:chOff x="1591778" y="2603321"/>
            <a:chExt cx="3002814" cy="1891440"/>
          </a:xfrm>
        </p:grpSpPr>
        <p:sp>
          <p:nvSpPr>
            <p:cNvPr id="4" name="Freeform 3"/>
            <p:cNvSpPr/>
            <p:nvPr/>
          </p:nvSpPr>
          <p:spPr>
            <a:xfrm>
              <a:off x="2132729" y="2603321"/>
              <a:ext cx="2461863" cy="1891440"/>
            </a:xfrm>
            <a:custGeom>
              <a:avLst/>
              <a:gdLst>
                <a:gd name="connsiteX0" fmla="*/ 0 w 2095500"/>
                <a:gd name="connsiteY0" fmla="*/ 274760 h 1831730"/>
                <a:gd name="connsiteX1" fmla="*/ 1179635 w 2095500"/>
                <a:gd name="connsiteY1" fmla="*/ 274760 h 1831730"/>
                <a:gd name="connsiteX2" fmla="*/ 1179635 w 2095500"/>
                <a:gd name="connsiteY2" fmla="*/ 0 h 1831730"/>
                <a:gd name="connsiteX3" fmla="*/ 2095500 w 2095500"/>
                <a:gd name="connsiteY3" fmla="*/ 915865 h 1831730"/>
                <a:gd name="connsiteX4" fmla="*/ 1179635 w 2095500"/>
                <a:gd name="connsiteY4" fmla="*/ 1831730 h 1831730"/>
                <a:gd name="connsiteX5" fmla="*/ 1179635 w 2095500"/>
                <a:gd name="connsiteY5" fmla="*/ 1556971 h 1831730"/>
                <a:gd name="connsiteX6" fmla="*/ 0 w 2095500"/>
                <a:gd name="connsiteY6" fmla="*/ 1556971 h 1831730"/>
                <a:gd name="connsiteX7" fmla="*/ 0 w 2095500"/>
                <a:gd name="connsiteY7" fmla="*/ 274760 h 183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5500" h="1831730">
                  <a:moveTo>
                    <a:pt x="0" y="274760"/>
                  </a:moveTo>
                  <a:lnTo>
                    <a:pt x="1179635" y="274760"/>
                  </a:lnTo>
                  <a:lnTo>
                    <a:pt x="1179635" y="0"/>
                  </a:lnTo>
                  <a:lnTo>
                    <a:pt x="2095500" y="915865"/>
                  </a:lnTo>
                  <a:lnTo>
                    <a:pt x="1179635" y="1831730"/>
                  </a:lnTo>
                  <a:lnTo>
                    <a:pt x="1179635" y="1556971"/>
                  </a:lnTo>
                  <a:lnTo>
                    <a:pt x="0" y="1556971"/>
                  </a:lnTo>
                  <a:lnTo>
                    <a:pt x="0" y="274760"/>
                  </a:lnTo>
                  <a:close/>
                </a:path>
              </a:pathLst>
            </a:custGeom>
            <a:solidFill>
              <a:schemeClr val="accent3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4835" tIns="290000" rIns="580549" bIns="289999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/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/>
            </a:p>
          </p:txBody>
        </p:sp>
        <p:sp>
          <p:nvSpPr>
            <p:cNvPr id="5" name="Freeform 4"/>
            <p:cNvSpPr/>
            <p:nvPr/>
          </p:nvSpPr>
          <p:spPr>
            <a:xfrm>
              <a:off x="1591778" y="3008089"/>
              <a:ext cx="1081904" cy="1081904"/>
            </a:xfrm>
            <a:custGeom>
              <a:avLst/>
              <a:gdLst>
                <a:gd name="connsiteX0" fmla="*/ 0 w 1047750"/>
                <a:gd name="connsiteY0" fmla="*/ 523875 h 1047750"/>
                <a:gd name="connsiteX1" fmla="*/ 523875 w 1047750"/>
                <a:gd name="connsiteY1" fmla="*/ 0 h 1047750"/>
                <a:gd name="connsiteX2" fmla="*/ 1047750 w 1047750"/>
                <a:gd name="connsiteY2" fmla="*/ 523875 h 1047750"/>
                <a:gd name="connsiteX3" fmla="*/ 523875 w 1047750"/>
                <a:gd name="connsiteY3" fmla="*/ 1047750 h 1047750"/>
                <a:gd name="connsiteX4" fmla="*/ 0 w 1047750"/>
                <a:gd name="connsiteY4" fmla="*/ 523875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0" h="1047750">
                  <a:moveTo>
                    <a:pt x="0" y="523875"/>
                  </a:moveTo>
                  <a:cubicBezTo>
                    <a:pt x="0" y="234547"/>
                    <a:pt x="234547" y="0"/>
                    <a:pt x="523875" y="0"/>
                  </a:cubicBezTo>
                  <a:cubicBezTo>
                    <a:pt x="813203" y="0"/>
                    <a:pt x="1047750" y="234547"/>
                    <a:pt x="1047750" y="523875"/>
                  </a:cubicBezTo>
                  <a:cubicBezTo>
                    <a:pt x="1047750" y="813203"/>
                    <a:pt x="813203" y="1047750"/>
                    <a:pt x="523875" y="1047750"/>
                  </a:cubicBezTo>
                  <a:cubicBezTo>
                    <a:pt x="234547" y="1047750"/>
                    <a:pt x="0" y="813203"/>
                    <a:pt x="0" y="52387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8679" tIns="168679" rIns="168679" bIns="168679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kern="1200" dirty="0">
                  <a:solidFill>
                    <a:schemeClr val="bg1"/>
                  </a:solidFill>
                </a:rPr>
                <a:t>1</a:t>
              </a:r>
              <a:endParaRPr lang="en-US" sz="32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599945" y="3089297"/>
              <a:ext cx="1677062" cy="6976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tr-TR" b="1" dirty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rPr>
                <a:t>Fen Liseleri</a:t>
              </a:r>
            </a:p>
            <a:p>
              <a:pPr>
                <a:lnSpc>
                  <a:spcPct val="120000"/>
                </a:lnSpc>
              </a:pPr>
              <a:r>
                <a:rPr lang="tr-TR" sz="1600" b="1" dirty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rPr>
                <a:t>Anadolu Liseleri</a:t>
              </a:r>
              <a:endParaRPr lang="en-US" sz="1600" b="1" dirty="0">
                <a:solidFill>
                  <a:schemeClr val="bg1"/>
                </a:solidFill>
                <a:latin typeface="+mj-lt"/>
                <a:ea typeface="Roboto Light" panose="02000000000000000000" pitchFamily="2" charset="0"/>
                <a:cs typeface="Oswald Regular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673680" y="3373595"/>
              <a:ext cx="155783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ÖĞRENCİ ALAN LİSELER HANGİLERİ?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4" name="Grup 23"/>
          <p:cNvGrpSpPr/>
          <p:nvPr/>
        </p:nvGrpSpPr>
        <p:grpSpPr>
          <a:xfrm>
            <a:off x="4438032" y="2492896"/>
            <a:ext cx="3060096" cy="1891440"/>
            <a:chOff x="4438032" y="2492896"/>
            <a:chExt cx="3060096" cy="1891440"/>
          </a:xfrm>
        </p:grpSpPr>
        <p:grpSp>
          <p:nvGrpSpPr>
            <p:cNvPr id="23" name="Grup 22"/>
            <p:cNvGrpSpPr/>
            <p:nvPr/>
          </p:nvGrpSpPr>
          <p:grpSpPr>
            <a:xfrm>
              <a:off x="4438032" y="2492896"/>
              <a:ext cx="3060096" cy="1891440"/>
              <a:chOff x="4438032" y="2492896"/>
              <a:chExt cx="3060096" cy="1891440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5036265" y="2492896"/>
                <a:ext cx="2461863" cy="1891440"/>
              </a:xfrm>
              <a:custGeom>
                <a:avLst/>
                <a:gdLst>
                  <a:gd name="connsiteX0" fmla="*/ 0 w 2095500"/>
                  <a:gd name="connsiteY0" fmla="*/ 274760 h 1831730"/>
                  <a:gd name="connsiteX1" fmla="*/ 1179635 w 2095500"/>
                  <a:gd name="connsiteY1" fmla="*/ 274760 h 1831730"/>
                  <a:gd name="connsiteX2" fmla="*/ 1179635 w 2095500"/>
                  <a:gd name="connsiteY2" fmla="*/ 0 h 1831730"/>
                  <a:gd name="connsiteX3" fmla="*/ 2095500 w 2095500"/>
                  <a:gd name="connsiteY3" fmla="*/ 915865 h 1831730"/>
                  <a:gd name="connsiteX4" fmla="*/ 1179635 w 2095500"/>
                  <a:gd name="connsiteY4" fmla="*/ 1831730 h 1831730"/>
                  <a:gd name="connsiteX5" fmla="*/ 1179635 w 2095500"/>
                  <a:gd name="connsiteY5" fmla="*/ 1556971 h 1831730"/>
                  <a:gd name="connsiteX6" fmla="*/ 0 w 2095500"/>
                  <a:gd name="connsiteY6" fmla="*/ 1556971 h 1831730"/>
                  <a:gd name="connsiteX7" fmla="*/ 0 w 2095500"/>
                  <a:gd name="connsiteY7" fmla="*/ 274760 h 18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0" h="1831730">
                    <a:moveTo>
                      <a:pt x="0" y="274760"/>
                    </a:moveTo>
                    <a:lnTo>
                      <a:pt x="1179635" y="274760"/>
                    </a:lnTo>
                    <a:lnTo>
                      <a:pt x="1179635" y="0"/>
                    </a:lnTo>
                    <a:lnTo>
                      <a:pt x="2095500" y="915865"/>
                    </a:lnTo>
                    <a:lnTo>
                      <a:pt x="1179635" y="1831730"/>
                    </a:lnTo>
                    <a:lnTo>
                      <a:pt x="1179635" y="1556971"/>
                    </a:lnTo>
                    <a:lnTo>
                      <a:pt x="0" y="1556971"/>
                    </a:lnTo>
                    <a:lnTo>
                      <a:pt x="0" y="274760"/>
                    </a:lnTo>
                    <a:close/>
                  </a:path>
                </a:pathLst>
              </a:custGeom>
              <a:solidFill>
                <a:schemeClr val="accent2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84835" tIns="290000" rIns="580549" bIns="289999" numCol="1" spcCol="1270" anchor="ctr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 dirty="0"/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 dirty="0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4438032" y="2897664"/>
                <a:ext cx="1081904" cy="1081904"/>
              </a:xfrm>
              <a:custGeom>
                <a:avLst/>
                <a:gdLst>
                  <a:gd name="connsiteX0" fmla="*/ 0 w 1047750"/>
                  <a:gd name="connsiteY0" fmla="*/ 523875 h 1047750"/>
                  <a:gd name="connsiteX1" fmla="*/ 523875 w 1047750"/>
                  <a:gd name="connsiteY1" fmla="*/ 0 h 1047750"/>
                  <a:gd name="connsiteX2" fmla="*/ 1047750 w 1047750"/>
                  <a:gd name="connsiteY2" fmla="*/ 523875 h 1047750"/>
                  <a:gd name="connsiteX3" fmla="*/ 523875 w 1047750"/>
                  <a:gd name="connsiteY3" fmla="*/ 1047750 h 1047750"/>
                  <a:gd name="connsiteX4" fmla="*/ 0 w 1047750"/>
                  <a:gd name="connsiteY4" fmla="*/ 523875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0" y="523875"/>
                    </a:moveTo>
                    <a:cubicBezTo>
                      <a:pt x="0" y="234547"/>
                      <a:pt x="234547" y="0"/>
                      <a:pt x="523875" y="0"/>
                    </a:cubicBezTo>
                    <a:cubicBezTo>
                      <a:pt x="813203" y="0"/>
                      <a:pt x="1047750" y="234547"/>
                      <a:pt x="1047750" y="523875"/>
                    </a:cubicBezTo>
                    <a:cubicBezTo>
                      <a:pt x="1047750" y="813203"/>
                      <a:pt x="813203" y="1047750"/>
                      <a:pt x="523875" y="1047750"/>
                    </a:cubicBezTo>
                    <a:cubicBezTo>
                      <a:pt x="234547" y="1047750"/>
                      <a:pt x="0" y="813203"/>
                      <a:pt x="0" y="52387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8679" tIns="168679" rIns="168679" bIns="168679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415433" y="3065242"/>
                <a:ext cx="197015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tr-TR" sz="20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Sosyal Bilimler </a:t>
                </a:r>
              </a:p>
              <a:p>
                <a:pPr>
                  <a:lnSpc>
                    <a:spcPct val="120000"/>
                  </a:lnSpc>
                </a:pPr>
                <a:r>
                  <a:rPr lang="tr-TR" sz="20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Liseleri</a:t>
                </a:r>
                <a:endParaRPr lang="en-US" sz="2000" b="1" dirty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endParaRPr>
              </a:p>
            </p:txBody>
          </p:sp>
        </p:grpSp>
        <p:sp>
          <p:nvSpPr>
            <p:cNvPr id="12" name="Dikdörtgen 11"/>
            <p:cNvSpPr/>
            <p:nvPr/>
          </p:nvSpPr>
          <p:spPr>
            <a:xfrm>
              <a:off x="4766840" y="3140968"/>
              <a:ext cx="393056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dirty="0">
                  <a:solidFill>
                    <a:schemeClr val="bg1"/>
                  </a:solidFill>
                </a:rPr>
                <a:t>2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up 25"/>
          <p:cNvGrpSpPr/>
          <p:nvPr/>
        </p:nvGrpSpPr>
        <p:grpSpPr>
          <a:xfrm>
            <a:off x="7644406" y="2492896"/>
            <a:ext cx="3002814" cy="1891440"/>
            <a:chOff x="7644406" y="2492896"/>
            <a:chExt cx="3002814" cy="1891440"/>
          </a:xfrm>
        </p:grpSpPr>
        <p:grpSp>
          <p:nvGrpSpPr>
            <p:cNvPr id="15" name="Group 14"/>
            <p:cNvGrpSpPr/>
            <p:nvPr/>
          </p:nvGrpSpPr>
          <p:grpSpPr>
            <a:xfrm>
              <a:off x="7644406" y="2492896"/>
              <a:ext cx="3002814" cy="1891440"/>
              <a:chOff x="7892712" y="2603321"/>
              <a:chExt cx="3002814" cy="1891440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8433663" y="2603321"/>
                <a:ext cx="2461863" cy="1891440"/>
              </a:xfrm>
              <a:custGeom>
                <a:avLst/>
                <a:gdLst>
                  <a:gd name="connsiteX0" fmla="*/ 0 w 2095500"/>
                  <a:gd name="connsiteY0" fmla="*/ 274760 h 1831730"/>
                  <a:gd name="connsiteX1" fmla="*/ 1179635 w 2095500"/>
                  <a:gd name="connsiteY1" fmla="*/ 274760 h 1831730"/>
                  <a:gd name="connsiteX2" fmla="*/ 1179635 w 2095500"/>
                  <a:gd name="connsiteY2" fmla="*/ 0 h 1831730"/>
                  <a:gd name="connsiteX3" fmla="*/ 2095500 w 2095500"/>
                  <a:gd name="connsiteY3" fmla="*/ 915865 h 1831730"/>
                  <a:gd name="connsiteX4" fmla="*/ 1179635 w 2095500"/>
                  <a:gd name="connsiteY4" fmla="*/ 1831730 h 1831730"/>
                  <a:gd name="connsiteX5" fmla="*/ 1179635 w 2095500"/>
                  <a:gd name="connsiteY5" fmla="*/ 1556971 h 1831730"/>
                  <a:gd name="connsiteX6" fmla="*/ 0 w 2095500"/>
                  <a:gd name="connsiteY6" fmla="*/ 1556971 h 1831730"/>
                  <a:gd name="connsiteX7" fmla="*/ 0 w 2095500"/>
                  <a:gd name="connsiteY7" fmla="*/ 274760 h 18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0" h="1831730">
                    <a:moveTo>
                      <a:pt x="0" y="274760"/>
                    </a:moveTo>
                    <a:lnTo>
                      <a:pt x="1179635" y="274760"/>
                    </a:lnTo>
                    <a:lnTo>
                      <a:pt x="1179635" y="0"/>
                    </a:lnTo>
                    <a:lnTo>
                      <a:pt x="2095500" y="915865"/>
                    </a:lnTo>
                    <a:lnTo>
                      <a:pt x="1179635" y="1831730"/>
                    </a:lnTo>
                    <a:lnTo>
                      <a:pt x="1179635" y="1556971"/>
                    </a:lnTo>
                    <a:lnTo>
                      <a:pt x="0" y="1556971"/>
                    </a:lnTo>
                    <a:lnTo>
                      <a:pt x="0" y="274760"/>
                    </a:lnTo>
                    <a:close/>
                  </a:path>
                </a:pathLst>
              </a:custGeom>
              <a:solidFill>
                <a:schemeClr val="accent4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84835" tIns="290000" rIns="580549" bIns="289999" numCol="1" spcCol="1270" anchor="ctr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 dirty="0"/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 dirty="0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7892712" y="3008089"/>
                <a:ext cx="1081904" cy="1081904"/>
              </a:xfrm>
              <a:custGeom>
                <a:avLst/>
                <a:gdLst>
                  <a:gd name="connsiteX0" fmla="*/ 0 w 1047750"/>
                  <a:gd name="connsiteY0" fmla="*/ 523875 h 1047750"/>
                  <a:gd name="connsiteX1" fmla="*/ 523875 w 1047750"/>
                  <a:gd name="connsiteY1" fmla="*/ 0 h 1047750"/>
                  <a:gd name="connsiteX2" fmla="*/ 1047750 w 1047750"/>
                  <a:gd name="connsiteY2" fmla="*/ 523875 h 1047750"/>
                  <a:gd name="connsiteX3" fmla="*/ 523875 w 1047750"/>
                  <a:gd name="connsiteY3" fmla="*/ 1047750 h 1047750"/>
                  <a:gd name="connsiteX4" fmla="*/ 0 w 1047750"/>
                  <a:gd name="connsiteY4" fmla="*/ 523875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0" y="523875"/>
                    </a:moveTo>
                    <a:cubicBezTo>
                      <a:pt x="0" y="234547"/>
                      <a:pt x="234547" y="0"/>
                      <a:pt x="523875" y="0"/>
                    </a:cubicBezTo>
                    <a:cubicBezTo>
                      <a:pt x="813203" y="0"/>
                      <a:pt x="1047750" y="234547"/>
                      <a:pt x="1047750" y="523875"/>
                    </a:cubicBezTo>
                    <a:cubicBezTo>
                      <a:pt x="1047750" y="813203"/>
                      <a:pt x="813203" y="1047750"/>
                      <a:pt x="523875" y="1047750"/>
                    </a:cubicBezTo>
                    <a:cubicBezTo>
                      <a:pt x="234547" y="1047750"/>
                      <a:pt x="0" y="813203"/>
                      <a:pt x="0" y="523875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8679" tIns="168679" rIns="168679" bIns="168679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8826720" y="3103659"/>
                <a:ext cx="19563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tr-TR" sz="20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İmam Hatip 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tr-TR" sz="20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Proje Okulları</a:t>
                </a:r>
                <a:endParaRPr lang="en-US" sz="2000" b="1" dirty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endParaRPr>
              </a:p>
            </p:txBody>
          </p:sp>
        </p:grpSp>
        <p:sp>
          <p:nvSpPr>
            <p:cNvPr id="22" name="Dikdörtgen 21"/>
            <p:cNvSpPr/>
            <p:nvPr/>
          </p:nvSpPr>
          <p:spPr>
            <a:xfrm>
              <a:off x="7988829" y="3212976"/>
              <a:ext cx="393057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dirty="0">
                  <a:solidFill>
                    <a:schemeClr val="bg1"/>
                  </a:solidFill>
                </a:rPr>
                <a:t>3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24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5293970" y="2276872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Sınav Hakkında 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Konuşmayın!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315496" y="3122106"/>
            <a:ext cx="478378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accent6">
                    <a:lumMod val="75000"/>
                  </a:schemeClr>
                </a:solidFill>
              </a:rPr>
              <a:t>Sınav öncesinde ve arada sınav ve sorular hakkında konuşmayın.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Signika Negative" pitchFamily="2" charset="0"/>
            </a:endParaRPr>
          </a:p>
        </p:txBody>
      </p:sp>
      <p:sp>
        <p:nvSpPr>
          <p:cNvPr id="30" name="29 Yuvarlatılmış Dikdörtgen"/>
          <p:cNvSpPr/>
          <p:nvPr/>
        </p:nvSpPr>
        <p:spPr>
          <a:xfrm>
            <a:off x="695400" y="1909083"/>
            <a:ext cx="3991420" cy="3811039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Sınav Günü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33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>
                <a:solidFill>
                  <a:schemeClr val="bg1"/>
                </a:solidFill>
                <a:latin typeface="+mj-lt"/>
              </a:rPr>
              <a:t>TESTING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751093" y="1536637"/>
            <a:ext cx="6172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Olumlu Düşünün, Derin Nefes 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Alın!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02966" y="2228676"/>
            <a:ext cx="57751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accent6">
                    <a:lumMod val="75000"/>
                  </a:schemeClr>
                </a:solidFill>
              </a:rPr>
              <a:t>Sınava yarım saat kala sizleri sınava salonlarına alacaklardır. Sınava başlayana kadar biraz heyecan olması normaldir. Bu süreyi olumlu düşünceler ile geçirin. Lavabo ihtiyacınız varsa gidebilirsiniz.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Sınav Anı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4" name="13 Grup"/>
          <p:cNvGrpSpPr/>
          <p:nvPr/>
        </p:nvGrpSpPr>
        <p:grpSpPr>
          <a:xfrm>
            <a:off x="378904" y="1125427"/>
            <a:ext cx="4968552" cy="5293340"/>
            <a:chOff x="119336" y="1167063"/>
            <a:chExt cx="4968552" cy="5580689"/>
          </a:xfrm>
        </p:grpSpPr>
        <p:sp>
          <p:nvSpPr>
            <p:cNvPr id="11" name="10 Bulut Belirtme Çizgisi"/>
            <p:cNvSpPr/>
            <p:nvPr/>
          </p:nvSpPr>
          <p:spPr>
            <a:xfrm>
              <a:off x="691251" y="1167063"/>
              <a:ext cx="4396637" cy="1852863"/>
            </a:xfrm>
            <a:prstGeom prst="cloudCallout">
              <a:avLst>
                <a:gd name="adj1" fmla="val -30482"/>
                <a:gd name="adj2" fmla="val 84482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2000" b="1" dirty="0">
                  <a:solidFill>
                    <a:schemeClr val="accent6">
                      <a:lumMod val="75000"/>
                    </a:schemeClr>
                  </a:solidFill>
                </a:rPr>
                <a:t>Sınav önemli olabilir fakat hayatım ve geleceğim sadece bu sınava bağlı değil</a:t>
              </a:r>
              <a:r>
                <a:rPr lang="tr-TR" dirty="0">
                  <a:solidFill>
                    <a:schemeClr val="accent6">
                      <a:lumMod val="75000"/>
                    </a:schemeClr>
                  </a:solidFill>
                </a:rPr>
                <a:t>.</a:t>
              </a:r>
            </a:p>
          </p:txBody>
        </p:sp>
        <p:pic>
          <p:nvPicPr>
            <p:cNvPr id="13" name="12 Resim" descr="ders-çalışma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9336" y="3749454"/>
              <a:ext cx="2911642" cy="2998298"/>
            </a:xfrm>
            <a:prstGeom prst="rect">
              <a:avLst/>
            </a:prstGeom>
          </p:spPr>
        </p:pic>
      </p:grp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05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5871409" y="1909617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Kitapçık Türünü 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Kodlayın!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02966" y="2649782"/>
            <a:ext cx="57751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accent6">
                    <a:lumMod val="75000"/>
                  </a:schemeClr>
                </a:solidFill>
              </a:rPr>
              <a:t>Optik formlar dağıtıldığında, bilgilerini kontrol et ve kitapçık türünü ve kodlaman gereken diğer alanları sınav görevlilerinin uyarıları doğrultusunda kodla.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Signika Negative" pitchFamily="2" charset="0"/>
            </a:endParaRPr>
          </a:p>
        </p:txBody>
      </p:sp>
      <p:sp>
        <p:nvSpPr>
          <p:cNvPr id="30" name="29 Yuvarlatılmış Dikdörtgen"/>
          <p:cNvSpPr/>
          <p:nvPr/>
        </p:nvSpPr>
        <p:spPr>
          <a:xfrm>
            <a:off x="481264" y="1985210"/>
            <a:ext cx="4944979" cy="3243989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Sınav Anı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86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5113411" y="1484784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Sorulara Ön Yargılı 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Yaklaşmayın!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511824" y="2130508"/>
            <a:ext cx="71227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>
                <a:solidFill>
                  <a:schemeClr val="accent6">
                    <a:lumMod val="75000"/>
                  </a:schemeClr>
                </a:solidFill>
              </a:rPr>
              <a:t>Sınavda zor da, kolay da sorular olacaktır. </a:t>
            </a:r>
          </a:p>
          <a:p>
            <a:pPr algn="just"/>
            <a:r>
              <a:rPr lang="tr-TR" sz="2400" dirty="0">
                <a:solidFill>
                  <a:schemeClr val="accent6">
                    <a:lumMod val="75000"/>
                  </a:schemeClr>
                </a:solidFill>
              </a:rPr>
              <a:t>Bu kadar kolay soru olmaz diye soruya yorumunuzu katmayın. </a:t>
            </a:r>
          </a:p>
          <a:p>
            <a:pPr algn="just"/>
            <a:r>
              <a:rPr lang="tr-TR" sz="2400" dirty="0">
                <a:solidFill>
                  <a:schemeClr val="accent6">
                    <a:lumMod val="75000"/>
                  </a:schemeClr>
                </a:solidFill>
              </a:rPr>
              <a:t>Kolay soruları küçümsemeyin. Unutmayın bir çok öğrenci en kolay sorularda basit hatalar yapıyor.</a:t>
            </a:r>
          </a:p>
          <a:p>
            <a:pPr algn="just"/>
            <a:endParaRPr lang="tr-TR" sz="2400" dirty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tr-TR" sz="2400" dirty="0">
                <a:solidFill>
                  <a:schemeClr val="accent6">
                    <a:lumMod val="75000"/>
                  </a:schemeClr>
                </a:solidFill>
              </a:rPr>
              <a:t>Sorunun uzun olması zor olduğu anlamına gelmez. Soru uzun diye bakmadan geçmeyin. 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Signika Negative" pitchFamily="2" charset="0"/>
            </a:endParaRPr>
          </a:p>
        </p:txBody>
      </p:sp>
      <p:sp>
        <p:nvSpPr>
          <p:cNvPr id="30" name="29 Yuvarlatılmış Dikdörtgen"/>
          <p:cNvSpPr/>
          <p:nvPr/>
        </p:nvSpPr>
        <p:spPr>
          <a:xfrm>
            <a:off x="335360" y="2132856"/>
            <a:ext cx="4032448" cy="364556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Sınav Anı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29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1000">
        <p:fade/>
      </p:transition>
    </mc:Choice>
    <mc:Fallback xmlns="">
      <p:transition spd="med" advClick="0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5594684" y="1693047"/>
            <a:ext cx="6874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Bilemediğiniz </a:t>
            </a:r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Soruları Boş 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Bırakın!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594684" y="2543933"/>
            <a:ext cx="57751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accent6">
                    <a:lumMod val="75000"/>
                  </a:schemeClr>
                </a:solidFill>
              </a:rPr>
              <a:t>3 yanlış bir doğru cevabı götürdüğü için, bilemediğin soruları boş bırak. İki seçenek arasında kaldığında birini seçebilirsin.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Signika Negative" pitchFamily="2" charset="0"/>
            </a:endParaRPr>
          </a:p>
        </p:txBody>
      </p:sp>
      <p:sp>
        <p:nvSpPr>
          <p:cNvPr id="30" name="29 Yuvarlatılmış Dikdörtgen"/>
          <p:cNvSpPr/>
          <p:nvPr/>
        </p:nvSpPr>
        <p:spPr>
          <a:xfrm>
            <a:off x="504944" y="1730432"/>
            <a:ext cx="4632157" cy="4301401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Sınav Anı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11 Çarpma"/>
          <p:cNvSpPr/>
          <p:nvPr/>
        </p:nvSpPr>
        <p:spPr>
          <a:xfrm>
            <a:off x="661736" y="2057400"/>
            <a:ext cx="1624264" cy="1732547"/>
          </a:xfrm>
          <a:prstGeom prst="mathMultiply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6" name="15 Grup"/>
          <p:cNvGrpSpPr/>
          <p:nvPr/>
        </p:nvGrpSpPr>
        <p:grpSpPr>
          <a:xfrm rot="19848437">
            <a:off x="2316080" y="3130215"/>
            <a:ext cx="3088105" cy="2626895"/>
            <a:chOff x="1909010" y="2205788"/>
            <a:chExt cx="3088105" cy="2626895"/>
          </a:xfrm>
        </p:grpSpPr>
        <p:sp>
          <p:nvSpPr>
            <p:cNvPr id="13" name="12 Çarpma"/>
            <p:cNvSpPr/>
            <p:nvPr/>
          </p:nvSpPr>
          <p:spPr>
            <a:xfrm>
              <a:off x="1909010" y="2995861"/>
              <a:ext cx="1760622" cy="1836822"/>
            </a:xfrm>
            <a:prstGeom prst="mathMultiply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4" name="13 Çarpma"/>
            <p:cNvSpPr/>
            <p:nvPr/>
          </p:nvSpPr>
          <p:spPr>
            <a:xfrm>
              <a:off x="3609474" y="2205788"/>
              <a:ext cx="1387641" cy="1728538"/>
            </a:xfrm>
            <a:prstGeom prst="mathMultiply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00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5767136" y="1907198"/>
            <a:ext cx="5919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</a:rPr>
              <a:t>Sürenizi </a:t>
            </a:r>
            <a:r>
              <a:rPr lang="tr-TR" sz="3600" b="1" dirty="0">
                <a:solidFill>
                  <a:schemeClr val="accent1">
                    <a:lumMod val="75000"/>
                  </a:schemeClr>
                </a:solidFill>
              </a:rPr>
              <a:t>Verimli </a:t>
            </a:r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</a:rPr>
              <a:t>Kullanın!</a:t>
            </a:r>
            <a:endParaRPr lang="id-ID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519936" y="2553529"/>
            <a:ext cx="59100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accent6">
                    <a:lumMod val="75000"/>
                  </a:schemeClr>
                </a:solidFill>
              </a:rPr>
              <a:t>Yapamadığın ve zorlandığın sorularda çok zaman kaybetme, o soruları boş bırak. Sınav sonunda zamanın kalırsa boş bıraktığın sorulara tekrar dön.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Signika Negative" pitchFamily="2" charset="0"/>
            </a:endParaRPr>
          </a:p>
        </p:txBody>
      </p:sp>
      <p:sp>
        <p:nvSpPr>
          <p:cNvPr id="30" name="29 Yuvarlatılmış Dikdörtgen"/>
          <p:cNvSpPr/>
          <p:nvPr/>
        </p:nvSpPr>
        <p:spPr>
          <a:xfrm>
            <a:off x="623392" y="1877323"/>
            <a:ext cx="4235116" cy="3850105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Sınav Anı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3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5363472" y="2041608"/>
            <a:ext cx="6828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Kodlamayı Sınav Sonuna 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Bırakmayın!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519936" y="2574483"/>
            <a:ext cx="57751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accent6">
                    <a:lumMod val="75000"/>
                  </a:schemeClr>
                </a:solidFill>
              </a:rPr>
              <a:t>Cevapları kodlamayı sınav sonuna bırakma. Her sorudan sonra veya sayfa sayfa kodla. En ideal olanı her sayfadan sonra kodlamandır.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Signika Negative" pitchFamily="2" charset="0"/>
            </a:endParaRPr>
          </a:p>
        </p:txBody>
      </p:sp>
      <p:sp>
        <p:nvSpPr>
          <p:cNvPr id="30" name="29 Yuvarlatılmış Dikdörtgen"/>
          <p:cNvSpPr/>
          <p:nvPr/>
        </p:nvSpPr>
        <p:spPr>
          <a:xfrm>
            <a:off x="585631" y="1772816"/>
            <a:ext cx="4632157" cy="3850105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Sınav Anı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13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5727030" y="2053995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Kalem  Kullanın!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27030" y="2553529"/>
            <a:ext cx="570297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accent6">
                    <a:lumMod val="75000"/>
                  </a:schemeClr>
                </a:solidFill>
              </a:rPr>
              <a:t>İşlem gerektiren sorularda kalemini kullan. İşlemleri aklından yapman hata yapma olasılığını artırır.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Signika Negative" pitchFamily="2" charset="0"/>
            </a:endParaRPr>
          </a:p>
        </p:txBody>
      </p:sp>
      <p:sp>
        <p:nvSpPr>
          <p:cNvPr id="30" name="29 Yuvarlatılmış Dikdörtgen"/>
          <p:cNvSpPr/>
          <p:nvPr/>
        </p:nvSpPr>
        <p:spPr>
          <a:xfrm>
            <a:off x="479376" y="1844824"/>
            <a:ext cx="4632157" cy="3850105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Sınav Anı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50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5727030" y="2053995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Mola 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Verin!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654840" y="2553529"/>
            <a:ext cx="5775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accent6">
                    <a:lumMod val="75000"/>
                  </a:schemeClr>
                </a:solidFill>
              </a:rPr>
              <a:t>Sınav anında dikkatinin dağıldığını hissettiğinde veya odaklanmakta zorlandığında geri yaslan ve 20-30 sn. dinlen.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Signika Negative" pitchFamily="2" charset="0"/>
            </a:endParaRPr>
          </a:p>
        </p:txBody>
      </p:sp>
      <p:sp>
        <p:nvSpPr>
          <p:cNvPr id="30" name="29 Yuvarlatılmış Dikdörtgen"/>
          <p:cNvSpPr/>
          <p:nvPr/>
        </p:nvSpPr>
        <p:spPr>
          <a:xfrm>
            <a:off x="623392" y="1968701"/>
            <a:ext cx="4632157" cy="3513222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Sınav Anı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0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5591944" y="1434378"/>
            <a:ext cx="5301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Kontrol  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Edin!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303912" y="2132856"/>
            <a:ext cx="643909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>
                <a:solidFill>
                  <a:schemeClr val="accent6">
                    <a:lumMod val="75000"/>
                  </a:schemeClr>
                </a:solidFill>
              </a:rPr>
              <a:t>Sınav  sonunda sınav evraklarını teslim etmeden önce;</a:t>
            </a:r>
          </a:p>
          <a:p>
            <a:pPr algn="just"/>
            <a:endParaRPr lang="tr-TR" sz="2400" dirty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tr-TR" sz="2400" b="1" dirty="0">
                <a:solidFill>
                  <a:schemeClr val="accent6">
                    <a:lumMod val="75000"/>
                  </a:schemeClr>
                </a:solidFill>
                <a:latin typeface="Signika Negative" pitchFamily="2" charset="0"/>
              </a:rPr>
              <a:t>-</a:t>
            </a:r>
            <a:r>
              <a:rPr lang="tr-TR" sz="2400" b="1" dirty="0">
                <a:solidFill>
                  <a:schemeClr val="accent6">
                    <a:lumMod val="75000"/>
                  </a:schemeClr>
                </a:solidFill>
              </a:rPr>
              <a:t>Kitapçık türü ve diğer kodlaman gereken bölümleri kodlayıp kodlamadığını,</a:t>
            </a:r>
          </a:p>
          <a:p>
            <a:pPr algn="just"/>
            <a:r>
              <a:rPr lang="tr-TR" sz="2400" b="1" dirty="0">
                <a:solidFill>
                  <a:schemeClr val="accent6">
                    <a:lumMod val="75000"/>
                  </a:schemeClr>
                </a:solidFill>
              </a:rPr>
              <a:t>-Boş bıraktığın soruları,</a:t>
            </a:r>
          </a:p>
          <a:p>
            <a:pPr algn="just"/>
            <a:r>
              <a:rPr lang="tr-TR" sz="2400" b="1" dirty="0">
                <a:solidFill>
                  <a:schemeClr val="accent6">
                    <a:lumMod val="75000"/>
                  </a:schemeClr>
                </a:solidFill>
              </a:rPr>
              <a:t>-Cevaplarını doğru şekilde kodladığını kontrol et.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29 Yuvarlatılmış Dikdörtgen"/>
          <p:cNvSpPr/>
          <p:nvPr/>
        </p:nvSpPr>
        <p:spPr>
          <a:xfrm>
            <a:off x="407368" y="1833779"/>
            <a:ext cx="4680520" cy="3934326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Sınav Anı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52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12192000" cy="972027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ctr"/>
            <a:r>
              <a:rPr lang="tr-TR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tr-TR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tr-TR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</a:t>
            </a:r>
            <a:r>
              <a:rPr lang="tr-TR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ve YERLEŞTİME TAKVİMİ</a:t>
            </a:r>
            <a:r>
              <a:rPr lang="vi-VN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vi-VN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vi-VN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9474" y="4113519"/>
            <a:ext cx="11372468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5" name="Group 4"/>
          <p:cNvGrpSpPr/>
          <p:nvPr/>
        </p:nvGrpSpPr>
        <p:grpSpPr>
          <a:xfrm>
            <a:off x="1490280" y="3798727"/>
            <a:ext cx="646764" cy="648072"/>
            <a:chOff x="2495600" y="3102417"/>
            <a:chExt cx="646764" cy="648072"/>
          </a:xfrm>
        </p:grpSpPr>
        <p:grpSp>
          <p:nvGrpSpPr>
            <p:cNvPr id="6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8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9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7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230328" y="3798727"/>
            <a:ext cx="646764" cy="648072"/>
            <a:chOff x="2495600" y="3102417"/>
            <a:chExt cx="646764" cy="648072"/>
          </a:xfrm>
        </p:grpSpPr>
        <p:grpSp>
          <p:nvGrpSpPr>
            <p:cNvPr id="11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13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4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2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209562" y="3787396"/>
            <a:ext cx="646764" cy="648072"/>
            <a:chOff x="2495600" y="3102417"/>
            <a:chExt cx="646764" cy="648072"/>
          </a:xfrm>
        </p:grpSpPr>
        <p:grpSp>
          <p:nvGrpSpPr>
            <p:cNvPr id="16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18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9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7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120137" y="3776019"/>
            <a:ext cx="646764" cy="648072"/>
            <a:chOff x="2495600" y="3102417"/>
            <a:chExt cx="646764" cy="648072"/>
          </a:xfrm>
        </p:grpSpPr>
        <p:grpSp>
          <p:nvGrpSpPr>
            <p:cNvPr id="21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23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4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2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" name="Grup 3"/>
          <p:cNvGrpSpPr/>
          <p:nvPr/>
        </p:nvGrpSpPr>
        <p:grpSpPr>
          <a:xfrm>
            <a:off x="1105685" y="1862618"/>
            <a:ext cx="1432929" cy="1494573"/>
            <a:chOff x="1105685" y="1862618"/>
            <a:chExt cx="1432929" cy="1494573"/>
          </a:xfrm>
        </p:grpSpPr>
        <p:sp>
          <p:nvSpPr>
            <p:cNvPr id="25" name="Teardrop 24"/>
            <p:cNvSpPr/>
            <p:nvPr/>
          </p:nvSpPr>
          <p:spPr>
            <a:xfrm rot="8228570">
              <a:off x="1105685" y="1862618"/>
              <a:ext cx="1432929" cy="1494573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45987" y="2017585"/>
              <a:ext cx="113534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18-29 Mart 2024</a:t>
              </a:r>
              <a:endParaRPr lang="tr-TR" sz="24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3" name="Grup 42"/>
          <p:cNvGrpSpPr/>
          <p:nvPr/>
        </p:nvGrpSpPr>
        <p:grpSpPr>
          <a:xfrm>
            <a:off x="3854845" y="1698788"/>
            <a:ext cx="1485084" cy="1719589"/>
            <a:chOff x="3854845" y="1698788"/>
            <a:chExt cx="1485084" cy="1719589"/>
          </a:xfrm>
        </p:grpSpPr>
        <p:sp>
          <p:nvSpPr>
            <p:cNvPr id="26" name="Teardrop 25"/>
            <p:cNvSpPr/>
            <p:nvPr/>
          </p:nvSpPr>
          <p:spPr>
            <a:xfrm rot="8228570">
              <a:off x="3854845" y="1877374"/>
              <a:ext cx="1482971" cy="1541003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905998" y="1698788"/>
              <a:ext cx="143393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02 Haziran</a:t>
              </a:r>
            </a:p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2024</a:t>
              </a:r>
              <a:endParaRPr lang="tr-TR" sz="24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4" name="Grup 43"/>
          <p:cNvGrpSpPr/>
          <p:nvPr/>
        </p:nvGrpSpPr>
        <p:grpSpPr>
          <a:xfrm>
            <a:off x="6717277" y="1878795"/>
            <a:ext cx="1631331" cy="1663023"/>
            <a:chOff x="6717277" y="1878795"/>
            <a:chExt cx="1631331" cy="1663023"/>
          </a:xfrm>
        </p:grpSpPr>
        <p:sp>
          <p:nvSpPr>
            <p:cNvPr id="27" name="Teardrop 26"/>
            <p:cNvSpPr/>
            <p:nvPr/>
          </p:nvSpPr>
          <p:spPr>
            <a:xfrm rot="8228570">
              <a:off x="6758336" y="1878795"/>
              <a:ext cx="1496062" cy="1534225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717277" y="1972158"/>
              <a:ext cx="163133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 </a:t>
              </a:r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28 </a:t>
              </a:r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Haziran</a:t>
              </a:r>
            </a:p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2024</a:t>
              </a:r>
            </a:p>
            <a:p>
              <a:pPr algn="ctr"/>
              <a:endParaRPr lang="tr-TR" sz="24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5" name="Grup 44"/>
          <p:cNvGrpSpPr/>
          <p:nvPr/>
        </p:nvGrpSpPr>
        <p:grpSpPr>
          <a:xfrm>
            <a:off x="9739512" y="1950688"/>
            <a:ext cx="1390641" cy="1473212"/>
            <a:chOff x="9739512" y="1950688"/>
            <a:chExt cx="1390641" cy="1473212"/>
          </a:xfrm>
        </p:grpSpPr>
        <p:sp>
          <p:nvSpPr>
            <p:cNvPr id="28" name="Teardrop 27"/>
            <p:cNvSpPr/>
            <p:nvPr/>
          </p:nvSpPr>
          <p:spPr>
            <a:xfrm rot="8228570">
              <a:off x="9739512" y="1950688"/>
              <a:ext cx="1390641" cy="1473212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840416" y="2276872"/>
              <a:ext cx="125290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Temmuz</a:t>
              </a:r>
            </a:p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Ayında</a:t>
              </a:r>
              <a:endParaRPr lang="vi-VN" sz="24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83432" y="4573353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002060"/>
                </a:solidFill>
              </a:rPr>
              <a:t>Sınav Başvuruları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719736" y="4576370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Sınav Tarihi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02130" y="4560049"/>
            <a:ext cx="24084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accent2">
                    <a:lumMod val="75000"/>
                  </a:schemeClr>
                </a:solidFill>
              </a:rPr>
              <a:t>Sınav Sonucunun Açıklanması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696400" y="4573353"/>
            <a:ext cx="1749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accent4">
                    <a:lumMod val="75000"/>
                  </a:schemeClr>
                </a:solidFill>
              </a:rPr>
              <a:t>Tercih İşlemleri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7" name="Slayt Numarası Yer Tutucusu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23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3" grpId="0"/>
      <p:bldP spid="34" grpId="0"/>
      <p:bldP spid="35" grpId="0"/>
      <p:bldP spid="3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07368" y="4581128"/>
            <a:ext cx="11449272" cy="1145995"/>
          </a:xfrm>
          <a:prstGeom prst="roundRect">
            <a:avLst>
              <a:gd name="adj" fmla="val 1103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1" name="Rounded Rectangle 40"/>
          <p:cNvSpPr/>
          <p:nvPr/>
        </p:nvSpPr>
        <p:spPr>
          <a:xfrm>
            <a:off x="407368" y="3429000"/>
            <a:ext cx="10369152" cy="1154745"/>
          </a:xfrm>
          <a:prstGeom prst="roundRect">
            <a:avLst>
              <a:gd name="adj" fmla="val 11033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TUŞBA RAM</a:t>
            </a:r>
            <a:endParaRPr lang="en-US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407368" y="2179122"/>
            <a:ext cx="9001707" cy="1249878"/>
          </a:xfrm>
          <a:prstGeom prst="roundRect">
            <a:avLst>
              <a:gd name="adj" fmla="val 11033"/>
            </a:avLst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LİSELERE GEÇİŞ SİSTEMİ...</a:t>
            </a:r>
            <a:endParaRPr lang="vi-VN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077" y="2265452"/>
            <a:ext cx="90017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FIRAT AKBAŞLI</a:t>
            </a:r>
            <a:endParaRPr lang="tr-TR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tr-TR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Rehber Öğretmen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869160"/>
            <a:ext cx="10678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TEŞEKKÜRLER</a:t>
            </a:r>
            <a:r>
              <a:rPr lang="tr-TR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34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1" grpId="0" animBg="1"/>
      <p:bldP spid="46" grpId="0" animBg="1"/>
      <p:bldP spid="5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8680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 SAYISI ve SINAV SÜRESİ</a:t>
            </a:r>
            <a:endParaRPr lang="vi-VN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0" name="Grup 19"/>
          <p:cNvGrpSpPr/>
          <p:nvPr/>
        </p:nvGrpSpPr>
        <p:grpSpPr>
          <a:xfrm>
            <a:off x="6888088" y="1700808"/>
            <a:ext cx="3147406" cy="3800370"/>
            <a:chOff x="6888088" y="1700808"/>
            <a:chExt cx="3147406" cy="3800370"/>
          </a:xfrm>
        </p:grpSpPr>
        <p:sp>
          <p:nvSpPr>
            <p:cNvPr id="48" name="Rectangle 47"/>
            <p:cNvSpPr/>
            <p:nvPr/>
          </p:nvSpPr>
          <p:spPr>
            <a:xfrm>
              <a:off x="7248128" y="4793292"/>
              <a:ext cx="278736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4000" b="1" dirty="0">
                  <a:solidFill>
                    <a:srgbClr val="002060"/>
                  </a:solidFill>
                  <a:latin typeface="+mj-lt"/>
                </a:rPr>
                <a:t>Soru Sayısı</a:t>
              </a:r>
              <a:endParaRPr lang="en-US" sz="4000" b="1" dirty="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888088" y="1700808"/>
              <a:ext cx="3147406" cy="3023579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174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13" name="Grup 12"/>
          <p:cNvGrpSpPr/>
          <p:nvPr/>
        </p:nvGrpSpPr>
        <p:grpSpPr>
          <a:xfrm>
            <a:off x="551384" y="1769713"/>
            <a:ext cx="3153516" cy="3789764"/>
            <a:chOff x="551384" y="1769713"/>
            <a:chExt cx="3153516" cy="3789764"/>
          </a:xfrm>
        </p:grpSpPr>
        <p:sp>
          <p:nvSpPr>
            <p:cNvPr id="17" name="Rectangle 16"/>
            <p:cNvSpPr/>
            <p:nvPr/>
          </p:nvSpPr>
          <p:spPr>
            <a:xfrm>
              <a:off x="557718" y="4913146"/>
              <a:ext cx="276261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3600" b="1" dirty="0">
                  <a:solidFill>
                    <a:srgbClr val="002060"/>
                  </a:solidFill>
                  <a:latin typeface="+mj-lt"/>
                </a:rPr>
                <a:t>Sınav Süresi</a:t>
              </a:r>
              <a:endParaRPr lang="en-US" sz="3600" b="1" dirty="0">
                <a:solidFill>
                  <a:srgbClr val="002060"/>
                </a:solidFill>
                <a:latin typeface="+mj-lt"/>
              </a:endParaRPr>
            </a:p>
          </p:txBody>
        </p:sp>
        <p:pic>
          <p:nvPicPr>
            <p:cNvPr id="1026" name="Picture 2" descr="C:\Users\win7\Desktop\alarm-1673577_960_72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384" y="1769713"/>
              <a:ext cx="3153516" cy="3153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Oval 11"/>
          <p:cNvSpPr/>
          <p:nvPr/>
        </p:nvSpPr>
        <p:spPr>
          <a:xfrm>
            <a:off x="3503712" y="4477007"/>
            <a:ext cx="2016224" cy="147227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chemeClr val="bg1"/>
                </a:solidFill>
              </a:rPr>
              <a:t>155 </a:t>
            </a:r>
            <a:r>
              <a:rPr lang="tr-TR" sz="2000" b="1" dirty="0">
                <a:solidFill>
                  <a:schemeClr val="bg1"/>
                </a:solidFill>
              </a:rPr>
              <a:t>dk</a:t>
            </a:r>
            <a:r>
              <a:rPr lang="tr-TR" sz="11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0" name="Oval 59"/>
          <p:cNvSpPr/>
          <p:nvPr/>
        </p:nvSpPr>
        <p:spPr>
          <a:xfrm>
            <a:off x="10200456" y="4411099"/>
            <a:ext cx="1584176" cy="147227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chemeClr val="bg1"/>
                </a:solidFill>
              </a:rPr>
              <a:t>90 </a:t>
            </a:r>
            <a:endParaRPr lang="tr-TR" sz="1100" dirty="0">
              <a:solidFill>
                <a:schemeClr val="bg1"/>
              </a:solidFill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67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12192000" cy="108012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TESTLERİN </a:t>
            </a:r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KATSAYILARI?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16" name="15 Akış Çizelgesi: Öteki İşlem"/>
          <p:cNvSpPr/>
          <p:nvPr/>
        </p:nvSpPr>
        <p:spPr>
          <a:xfrm>
            <a:off x="335360" y="2204864"/>
            <a:ext cx="5040560" cy="648072"/>
          </a:xfrm>
          <a:prstGeom prst="flowChartAlternateProcess">
            <a:avLst/>
          </a:prstGeom>
          <a:solidFill>
            <a:srgbClr val="E6A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TÜRKÇE</a:t>
            </a:r>
          </a:p>
        </p:txBody>
      </p:sp>
      <p:sp>
        <p:nvSpPr>
          <p:cNvPr id="17" name="16 Akış Çizelgesi: Öteki İşlem"/>
          <p:cNvSpPr/>
          <p:nvPr/>
        </p:nvSpPr>
        <p:spPr>
          <a:xfrm>
            <a:off x="335360" y="3356992"/>
            <a:ext cx="5040560" cy="648072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MATEMATİK</a:t>
            </a:r>
          </a:p>
        </p:txBody>
      </p:sp>
      <p:sp>
        <p:nvSpPr>
          <p:cNvPr id="18" name="17 Akış Çizelgesi: Öteki İşlem"/>
          <p:cNvSpPr/>
          <p:nvPr/>
        </p:nvSpPr>
        <p:spPr>
          <a:xfrm>
            <a:off x="407368" y="4509120"/>
            <a:ext cx="5040560" cy="648072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FEN VE TEKNOLOJİ</a:t>
            </a:r>
          </a:p>
        </p:txBody>
      </p:sp>
      <p:sp>
        <p:nvSpPr>
          <p:cNvPr id="19" name="18 Akış Çizelgesi: Öteki İşlem"/>
          <p:cNvSpPr/>
          <p:nvPr/>
        </p:nvSpPr>
        <p:spPr>
          <a:xfrm>
            <a:off x="6744072" y="2276872"/>
            <a:ext cx="3456384" cy="648072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İNKILÂP TARİHİ</a:t>
            </a:r>
          </a:p>
        </p:txBody>
      </p:sp>
      <p:sp>
        <p:nvSpPr>
          <p:cNvPr id="20" name="19 Akış Çizelgesi: Öteki İşlem"/>
          <p:cNvSpPr/>
          <p:nvPr/>
        </p:nvSpPr>
        <p:spPr>
          <a:xfrm>
            <a:off x="6744072" y="3356992"/>
            <a:ext cx="3456384" cy="648072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DİN KÜLTÜRÜ</a:t>
            </a:r>
          </a:p>
        </p:txBody>
      </p:sp>
      <p:sp>
        <p:nvSpPr>
          <p:cNvPr id="21" name="20 Akış Çizelgesi: Öteki İşlem"/>
          <p:cNvSpPr/>
          <p:nvPr/>
        </p:nvSpPr>
        <p:spPr>
          <a:xfrm>
            <a:off x="6744072" y="4581128"/>
            <a:ext cx="3528392" cy="64807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YABANCI DİL</a:t>
            </a:r>
          </a:p>
        </p:txBody>
      </p:sp>
      <p:sp>
        <p:nvSpPr>
          <p:cNvPr id="22" name="21 Oval"/>
          <p:cNvSpPr/>
          <p:nvPr/>
        </p:nvSpPr>
        <p:spPr>
          <a:xfrm>
            <a:off x="4655840" y="2204864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</a:p>
        </p:txBody>
      </p:sp>
      <p:sp>
        <p:nvSpPr>
          <p:cNvPr id="23" name="22 Oval"/>
          <p:cNvSpPr/>
          <p:nvPr/>
        </p:nvSpPr>
        <p:spPr>
          <a:xfrm>
            <a:off x="4727848" y="335699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</a:p>
        </p:txBody>
      </p:sp>
      <p:sp>
        <p:nvSpPr>
          <p:cNvPr id="24" name="23 Oval"/>
          <p:cNvSpPr/>
          <p:nvPr/>
        </p:nvSpPr>
        <p:spPr>
          <a:xfrm>
            <a:off x="4727848" y="4509120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</a:p>
        </p:txBody>
      </p:sp>
      <p:sp>
        <p:nvSpPr>
          <p:cNvPr id="25" name="24 Oval"/>
          <p:cNvSpPr/>
          <p:nvPr/>
        </p:nvSpPr>
        <p:spPr>
          <a:xfrm>
            <a:off x="9480376" y="227687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</a:p>
        </p:txBody>
      </p:sp>
      <p:sp>
        <p:nvSpPr>
          <p:cNvPr id="26" name="25 Oval"/>
          <p:cNvSpPr/>
          <p:nvPr/>
        </p:nvSpPr>
        <p:spPr>
          <a:xfrm>
            <a:off x="9480376" y="335699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</a:p>
        </p:txBody>
      </p:sp>
      <p:sp>
        <p:nvSpPr>
          <p:cNvPr id="27" name="26 Oval"/>
          <p:cNvSpPr/>
          <p:nvPr/>
        </p:nvSpPr>
        <p:spPr>
          <a:xfrm>
            <a:off x="9552384" y="4581128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27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476673"/>
            <a:ext cx="12192000" cy="86409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Sınav Soruları Hangi Sınıflardan Olacak?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255511" y="6525343"/>
            <a:ext cx="8304985" cy="720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5" name="Grup 4"/>
          <p:cNvGrpSpPr/>
          <p:nvPr/>
        </p:nvGrpSpPr>
        <p:grpSpPr>
          <a:xfrm>
            <a:off x="4906512" y="1353767"/>
            <a:ext cx="3346542" cy="5099569"/>
            <a:chOff x="4906512" y="1353767"/>
            <a:chExt cx="3346542" cy="5099569"/>
          </a:xfrm>
        </p:grpSpPr>
        <p:sp>
          <p:nvSpPr>
            <p:cNvPr id="47" name="Isosceles Triangle 2"/>
            <p:cNvSpPr/>
            <p:nvPr/>
          </p:nvSpPr>
          <p:spPr>
            <a:xfrm>
              <a:off x="4906512" y="2436312"/>
              <a:ext cx="3346542" cy="4017024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" fmla="*/ 0 w 1278647"/>
                <a:gd name="connsiteY0" fmla="*/ 1102284 h 1102284"/>
                <a:gd name="connsiteX1" fmla="*/ 639324 w 1278647"/>
                <a:gd name="connsiteY1" fmla="*/ 2 h 1102284"/>
                <a:gd name="connsiteX2" fmla="*/ 1278647 w 1278647"/>
                <a:gd name="connsiteY2" fmla="*/ 1102284 h 1102284"/>
                <a:gd name="connsiteX3" fmla="*/ 0 w 1278647"/>
                <a:gd name="connsiteY3" fmla="*/ 1102284 h 1102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accent2">
                <a:alpha val="9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9" name="Freeform 5"/>
            <p:cNvSpPr>
              <a:spLocks noEditPoints="1"/>
            </p:cNvSpPr>
            <p:nvPr/>
          </p:nvSpPr>
          <p:spPr bwMode="auto">
            <a:xfrm flipH="1">
              <a:off x="6263913" y="1353767"/>
              <a:ext cx="722756" cy="1067121"/>
            </a:xfrm>
            <a:custGeom>
              <a:avLst/>
              <a:gdLst>
                <a:gd name="T0" fmla="*/ 299 w 299"/>
                <a:gd name="T1" fmla="*/ 151 h 450"/>
                <a:gd name="T2" fmla="*/ 150 w 299"/>
                <a:gd name="T3" fmla="*/ 1 h 450"/>
                <a:gd name="T4" fmla="*/ 0 w 299"/>
                <a:gd name="T5" fmla="*/ 150 h 450"/>
                <a:gd name="T6" fmla="*/ 20 w 299"/>
                <a:gd name="T7" fmla="*/ 225 h 450"/>
                <a:gd name="T8" fmla="*/ 20 w 299"/>
                <a:gd name="T9" fmla="*/ 225 h 450"/>
                <a:gd name="T10" fmla="*/ 149 w 299"/>
                <a:gd name="T11" fmla="*/ 450 h 450"/>
                <a:gd name="T12" fmla="*/ 279 w 299"/>
                <a:gd name="T13" fmla="*/ 226 h 450"/>
                <a:gd name="T14" fmla="*/ 278 w 299"/>
                <a:gd name="T15" fmla="*/ 226 h 450"/>
                <a:gd name="T16" fmla="*/ 299 w 299"/>
                <a:gd name="T17" fmla="*/ 151 h 450"/>
                <a:gd name="T18" fmla="*/ 149 w 299"/>
                <a:gd name="T19" fmla="*/ 275 h 450"/>
                <a:gd name="T20" fmla="*/ 25 w 299"/>
                <a:gd name="T21" fmla="*/ 150 h 450"/>
                <a:gd name="T22" fmla="*/ 150 w 299"/>
                <a:gd name="T23" fmla="*/ 26 h 450"/>
                <a:gd name="T24" fmla="*/ 274 w 299"/>
                <a:gd name="T25" fmla="*/ 151 h 450"/>
                <a:gd name="T26" fmla="*/ 149 w 299"/>
                <a:gd name="T27" fmla="*/ 275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9" h="450">
                  <a:moveTo>
                    <a:pt x="299" y="151"/>
                  </a:moveTo>
                  <a:cubicBezTo>
                    <a:pt x="299" y="68"/>
                    <a:pt x="232" y="1"/>
                    <a:pt x="150" y="1"/>
                  </a:cubicBezTo>
                  <a:cubicBezTo>
                    <a:pt x="67" y="0"/>
                    <a:pt x="0" y="67"/>
                    <a:pt x="0" y="150"/>
                  </a:cubicBezTo>
                  <a:cubicBezTo>
                    <a:pt x="0" y="177"/>
                    <a:pt x="7" y="203"/>
                    <a:pt x="20" y="225"/>
                  </a:cubicBezTo>
                  <a:cubicBezTo>
                    <a:pt x="20" y="225"/>
                    <a:pt x="20" y="225"/>
                    <a:pt x="20" y="225"/>
                  </a:cubicBezTo>
                  <a:cubicBezTo>
                    <a:pt x="149" y="450"/>
                    <a:pt x="149" y="450"/>
                    <a:pt x="149" y="450"/>
                  </a:cubicBezTo>
                  <a:cubicBezTo>
                    <a:pt x="279" y="226"/>
                    <a:pt x="279" y="226"/>
                    <a:pt x="279" y="226"/>
                  </a:cubicBezTo>
                  <a:cubicBezTo>
                    <a:pt x="278" y="226"/>
                    <a:pt x="278" y="226"/>
                    <a:pt x="278" y="226"/>
                  </a:cubicBezTo>
                  <a:cubicBezTo>
                    <a:pt x="291" y="203"/>
                    <a:pt x="299" y="178"/>
                    <a:pt x="299" y="151"/>
                  </a:cubicBezTo>
                  <a:close/>
                  <a:moveTo>
                    <a:pt x="149" y="275"/>
                  </a:moveTo>
                  <a:cubicBezTo>
                    <a:pt x="80" y="275"/>
                    <a:pt x="24" y="219"/>
                    <a:pt x="25" y="150"/>
                  </a:cubicBezTo>
                  <a:cubicBezTo>
                    <a:pt x="25" y="81"/>
                    <a:pt x="81" y="25"/>
                    <a:pt x="150" y="26"/>
                  </a:cubicBezTo>
                  <a:cubicBezTo>
                    <a:pt x="218" y="26"/>
                    <a:pt x="274" y="82"/>
                    <a:pt x="274" y="151"/>
                  </a:cubicBezTo>
                  <a:cubicBezTo>
                    <a:pt x="274" y="219"/>
                    <a:pt x="218" y="275"/>
                    <a:pt x="149" y="2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TextBox 66"/>
            <p:cNvSpPr txBox="1"/>
            <p:nvPr/>
          </p:nvSpPr>
          <p:spPr>
            <a:xfrm>
              <a:off x="6407789" y="1412776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3200" b="1" dirty="0">
                  <a:solidFill>
                    <a:schemeClr val="accent2">
                      <a:lumMod val="75000"/>
                    </a:schemeClr>
                  </a:solidFill>
                </a:rPr>
                <a:t>8</a:t>
              </a:r>
              <a:endParaRPr lang="vi-VN" sz="32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49" name="Metin kutusu 48"/>
          <p:cNvSpPr txBox="1"/>
          <p:nvPr/>
        </p:nvSpPr>
        <p:spPr>
          <a:xfrm>
            <a:off x="5663953" y="4448982"/>
            <a:ext cx="2066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dirty="0">
                <a:solidFill>
                  <a:schemeClr val="bg1"/>
                </a:solidFill>
              </a:rPr>
              <a:t>8. Sınıf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98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3600400" cy="4896544"/>
          </a:xfrm>
          <a:prstGeom prst="rect">
            <a:avLst/>
          </a:prstGeom>
          <a:pattFill prst="pct30">
            <a:fgClr>
              <a:srgbClr val="FB85D4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872"/>
            <a:ext cx="12192000" cy="928184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SORULAR </a:t>
            </a:r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4799856" y="1687024"/>
            <a:ext cx="6480720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accent6">
                    <a:lumMod val="50000"/>
                  </a:schemeClr>
                </a:solidFill>
                <a:latin typeface="+mj-lt"/>
                <a:ea typeface="Roboto Condensed" panose="02000000000000000000" pitchFamily="2" charset="0"/>
              </a:rPr>
              <a:t>Sorular çoktan seçmeli </a:t>
            </a:r>
            <a:r>
              <a:rPr lang="tr-TR" sz="4000" b="1" i="1" u="sng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FF00"/>
                  </a:solidFill>
                </a:uFill>
                <a:latin typeface="+mj-lt"/>
                <a:ea typeface="Roboto Condensed" panose="02000000000000000000" pitchFamily="2" charset="0"/>
              </a:rPr>
              <a:t>TEST</a:t>
            </a:r>
            <a:r>
              <a:rPr lang="tr-TR" sz="4000" b="1" i="1" dirty="0">
                <a:solidFill>
                  <a:schemeClr val="accent6">
                    <a:lumMod val="50000"/>
                  </a:schemeClr>
                </a:solidFill>
                <a:latin typeface="+mj-lt"/>
                <a:ea typeface="Roboto Condensed" panose="02000000000000000000" pitchFamily="2" charset="0"/>
              </a:rPr>
              <a:t> şeklinde  olacak.</a:t>
            </a:r>
            <a:endParaRPr lang="en-US" sz="4000" b="1" i="1" dirty="0">
              <a:solidFill>
                <a:schemeClr val="accent6">
                  <a:lumMod val="50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grpSp>
        <p:nvGrpSpPr>
          <p:cNvPr id="47" name="Grup 46"/>
          <p:cNvGrpSpPr/>
          <p:nvPr/>
        </p:nvGrpSpPr>
        <p:grpSpPr>
          <a:xfrm>
            <a:off x="623392" y="1938536"/>
            <a:ext cx="936104" cy="4277072"/>
            <a:chOff x="623392" y="1938536"/>
            <a:chExt cx="936104" cy="4277072"/>
          </a:xfrm>
        </p:grpSpPr>
        <p:sp>
          <p:nvSpPr>
            <p:cNvPr id="4" name="Oval 3"/>
            <p:cNvSpPr/>
            <p:nvPr/>
          </p:nvSpPr>
          <p:spPr>
            <a:xfrm>
              <a:off x="623392" y="3018656"/>
              <a:ext cx="914400" cy="914400"/>
            </a:xfrm>
            <a:prstGeom prst="ellipse">
              <a:avLst/>
            </a:prstGeom>
            <a:ln w="7620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9" name="Oval 38"/>
            <p:cNvSpPr/>
            <p:nvPr/>
          </p:nvSpPr>
          <p:spPr>
            <a:xfrm>
              <a:off x="645096" y="1938536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0" name="Oval 39"/>
            <p:cNvSpPr/>
            <p:nvPr/>
          </p:nvSpPr>
          <p:spPr>
            <a:xfrm>
              <a:off x="645096" y="4149080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1" name="Oval 40"/>
            <p:cNvSpPr/>
            <p:nvPr/>
          </p:nvSpPr>
          <p:spPr>
            <a:xfrm>
              <a:off x="645096" y="5301208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42" name="Dikdörtgen 41"/>
          <p:cNvSpPr/>
          <p:nvPr/>
        </p:nvSpPr>
        <p:spPr>
          <a:xfrm>
            <a:off x="1847528" y="1929606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43" name="Dikdörtgen 42"/>
          <p:cNvSpPr/>
          <p:nvPr/>
        </p:nvSpPr>
        <p:spPr>
          <a:xfrm>
            <a:off x="1847528" y="304186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</a:p>
        </p:txBody>
      </p:sp>
      <p:sp>
        <p:nvSpPr>
          <p:cNvPr id="44" name="Dikdörtgen 43"/>
          <p:cNvSpPr/>
          <p:nvPr/>
        </p:nvSpPr>
        <p:spPr>
          <a:xfrm>
            <a:off x="1847528" y="416185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45" name="Dikdörtgen 44"/>
          <p:cNvSpPr/>
          <p:nvPr/>
        </p:nvSpPr>
        <p:spPr>
          <a:xfrm>
            <a:off x="1847528" y="5241974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</a:t>
            </a:r>
          </a:p>
        </p:txBody>
      </p:sp>
      <p:sp>
        <p:nvSpPr>
          <p:cNvPr id="14" name="Title 13"/>
          <p:cNvSpPr txBox="1">
            <a:spLocks/>
          </p:cNvSpPr>
          <p:nvPr/>
        </p:nvSpPr>
        <p:spPr>
          <a:xfrm>
            <a:off x="4799856" y="3730967"/>
            <a:ext cx="6480720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accent6">
                    <a:lumMod val="50000"/>
                  </a:schemeClr>
                </a:solidFill>
                <a:latin typeface="+mj-lt"/>
                <a:ea typeface="Roboto Condensed" panose="02000000000000000000" pitchFamily="2" charset="0"/>
              </a:rPr>
              <a:t>3 yanlış cevap 1 Doğruyu götürecek.</a:t>
            </a:r>
            <a:endParaRPr lang="en-US" sz="4000" b="1" i="1" dirty="0">
              <a:solidFill>
                <a:schemeClr val="accent6">
                  <a:lumMod val="50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27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  <p:bldP spid="42" grpId="0"/>
      <p:bldP spid="43" grpId="0"/>
      <p:bldP spid="44" grpId="0"/>
      <p:bldP spid="45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96752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</a:t>
            </a:r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SÜRESİ VE BAŞLAMA SAATİ?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pic>
        <p:nvPicPr>
          <p:cNvPr id="1027" name="Picture 3" descr="C:\Users\muhammed\Desktop\ata deneme sınavı nisan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376" y="1844824"/>
            <a:ext cx="2736304" cy="3183584"/>
          </a:xfrm>
          <a:prstGeom prst="rect">
            <a:avLst/>
          </a:prstGeom>
          <a:noFill/>
        </p:spPr>
      </p:pic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3863752" y="4221088"/>
          <a:ext cx="7920880" cy="1960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9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1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77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tr-TR" sz="2800" dirty="0"/>
                        <a:t>Sayısal</a:t>
                      </a:r>
                      <a:r>
                        <a:rPr lang="tr-TR" sz="2800" baseline="0" dirty="0"/>
                        <a:t> Bölüm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/>
                        <a:t>Soru Sayısı</a:t>
                      </a:r>
                    </a:p>
                    <a:p>
                      <a:pPr algn="ctr"/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Sınav</a:t>
                      </a:r>
                      <a:r>
                        <a:rPr lang="tr-TR" sz="2000" b="1" baseline="0" dirty="0"/>
                        <a:t> Başlama Saati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Sınav Süresi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Matematik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40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11.30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80 Dakika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Fen ve Teknoloji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8 Tablo"/>
          <p:cNvGraphicFramePr>
            <a:graphicFrameLocks noGrp="1"/>
          </p:cNvGraphicFramePr>
          <p:nvPr/>
        </p:nvGraphicFramePr>
        <p:xfrm>
          <a:off x="3863752" y="1268760"/>
          <a:ext cx="7848872" cy="270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11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32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tr-TR" sz="2800" dirty="0"/>
                        <a:t>Sözel Bölüm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Soru Sayısı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Sınav</a:t>
                      </a:r>
                      <a:r>
                        <a:rPr lang="tr-TR" sz="2000" b="1" baseline="0" dirty="0"/>
                        <a:t> Başlama Saati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Sınav Süresi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Türkçe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50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09.30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400" b="1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1" dirty="0"/>
                        <a:t>75 Dakika</a:t>
                      </a:r>
                    </a:p>
                    <a:p>
                      <a:pPr algn="ctr"/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İnkılâp Tarihi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Din Kültürü ve A.B.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Yabancı Dil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56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lim">
  <a:themeElements>
    <a:clrScheme name="Dilim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Dilim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lim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3845</TotalTime>
  <Words>957</Words>
  <Application>Microsoft Office PowerPoint</Application>
  <PresentationFormat>Geniş ekran</PresentationFormat>
  <Paragraphs>246</Paragraphs>
  <Slides>40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40</vt:i4>
      </vt:variant>
    </vt:vector>
  </HeadingPairs>
  <TitlesOfParts>
    <vt:vector size="55" baseType="lpstr">
      <vt:lpstr>宋体</vt:lpstr>
      <vt:lpstr>Aharoni</vt:lpstr>
      <vt:lpstr>Arial</vt:lpstr>
      <vt:lpstr>Calibri</vt:lpstr>
      <vt:lpstr>Century Gothic</vt:lpstr>
      <vt:lpstr>Oswald Regular</vt:lpstr>
      <vt:lpstr>Roboto Condensed</vt:lpstr>
      <vt:lpstr>Roboto Light</vt:lpstr>
      <vt:lpstr>Signika Negative</vt:lpstr>
      <vt:lpstr>Source Sans Pro Light</vt:lpstr>
      <vt:lpstr>Tahoma</vt:lpstr>
      <vt:lpstr>Verdana</vt:lpstr>
      <vt:lpstr>Wingdings 3</vt:lpstr>
      <vt:lpstr>幼圆</vt:lpstr>
      <vt:lpstr>Dilim</vt:lpstr>
      <vt:lpstr>PowerPoint Sunusu</vt:lpstr>
      <vt:lpstr>                    LİSELERE YERLEŞTİRME NASIL YAPILACAK?</vt:lpstr>
      <vt:lpstr>SINAVLA ÖĞRENCİ ALAN LİSELER HANGİLERİ?</vt:lpstr>
      <vt:lpstr> SINAV ve YERLEŞTİME TAKVİMİ </vt:lpstr>
      <vt:lpstr>SORU SAYISI ve SINAV SÜRESİ</vt:lpstr>
      <vt:lpstr> TESTLERİN KATSAYILARI? </vt:lpstr>
      <vt:lpstr>Sınav Soruları Hangi Sınıflardan Olacak?</vt:lpstr>
      <vt:lpstr> SORULAR NASIL OLACAK? </vt:lpstr>
      <vt:lpstr>  SINAV SÜRESİ VE BAŞLAMA SAATİ? </vt:lpstr>
      <vt:lpstr> YEREL YERLEŞTİRME NASIL OLACAK? </vt:lpstr>
      <vt:lpstr> TERCİHLER NASIL YAPILACAK? </vt:lpstr>
      <vt:lpstr> YEREL YERLEŞTİRME NASIL OLACAK? </vt:lpstr>
      <vt:lpstr> YEREL YERLEŞTİRMEDE ÖNCELİK? </vt:lpstr>
      <vt:lpstr> MERKEZİ YERLEŞTİRME NASIL OLACAK? </vt:lpstr>
      <vt:lpstr> BELİRLİ OKULLARDA YIĞILMA OLURSA! </vt:lpstr>
      <vt:lpstr> ÖZEL LİSELERE YERLEŞTİRME NASIL OLACAK? </vt:lpstr>
      <vt:lpstr> GÜZEL SANATLAR VE SPOR LİSELERİNE  YERLEŞTİRME NASIL OLACAK?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GÜZEL SANATLAR VE  SPOR LİSELERİ (YETENEK SINAVLARI)</vt:lpstr>
      <vt:lpstr>Yapmanız gerekenler!!!</vt:lpstr>
      <vt:lpstr>PowerPoint Sunusu</vt:lpstr>
      <vt:lpstr> LGS’ ye  1 Gün Kala</vt:lpstr>
      <vt:lpstr>Sınav Günü</vt:lpstr>
      <vt:lpstr>Sınav Günü</vt:lpstr>
      <vt:lpstr>Sınav Günü</vt:lpstr>
      <vt:lpstr>Sınav Anı</vt:lpstr>
      <vt:lpstr>Sınav Anı</vt:lpstr>
      <vt:lpstr>Sınav Anı</vt:lpstr>
      <vt:lpstr>Sınav Anı</vt:lpstr>
      <vt:lpstr>Sınav Anı</vt:lpstr>
      <vt:lpstr>Sınav Anı</vt:lpstr>
      <vt:lpstr>Sınav Anı</vt:lpstr>
      <vt:lpstr>Sınav Anı</vt:lpstr>
      <vt:lpstr>Sınav Anı</vt:lpstr>
      <vt:lpstr>LİSELERE GEÇİŞ SİSTEMİ...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Tien Dung</dc:creator>
  <cp:lastModifiedBy>USER</cp:lastModifiedBy>
  <cp:revision>331</cp:revision>
  <cp:lastPrinted>2024-03-15T10:49:11Z</cp:lastPrinted>
  <dcterms:created xsi:type="dcterms:W3CDTF">2014-09-22T14:05:42Z</dcterms:created>
  <dcterms:modified xsi:type="dcterms:W3CDTF">2024-03-15T10:49:40Z</dcterms:modified>
</cp:coreProperties>
</file>