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906000"/>
  <p:notesSz cx="6858000" cy="9144000"/>
  <p:embeddedFontLst>
    <p:embeddedFont>
      <p:font typeface="Arial Black"/>
      <p:regular r:id="rId33"/>
    </p:embeddedFont>
    <p:embeddedFont>
      <p:font typeface="Shadows Into Light"/>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dvGKRVUedLXbZNB1CveoEZif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CA3047-5522-4566-8759-1814EC1F0A1E}">
  <a:tblStyle styleId="{EACA3047-5522-4566-8759-1814EC1F0A1E}" styleName="Table_0">
    <a:wholeTbl>
      <a:tcTxStyle b="off" i="off">
        <a:font>
          <a:latin typeface="Calibri"/>
          <a:ea typeface="Calibri"/>
          <a:cs typeface="Calibri"/>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FF4E6"/>
          </a:solidFill>
        </a:fill>
      </a:tcStyle>
    </a:band1H>
    <a:band2H>
      <a:tcTxStyle/>
    </a:band2H>
    <a:band1V>
      <a:tcTxStyle/>
      <a:tcStyle>
        <a:fill>
          <a:solidFill>
            <a:srgbClr val="FFF4E6"/>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4"/>
          </a:solidFill>
        </a:fill>
      </a:tcStyle>
    </a:firstRow>
    <a:neCell>
      <a:tcTxStyle/>
    </a:neCell>
    <a:nwCell>
      <a:tcTxStyle/>
    </a:nwCell>
  </a:tblStyle>
  <a:tblStyle styleId="{A4E779EA-C458-425A-AEAD-B5AE2B6EEBC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D4606E4-6627-4C4E-9B61-55F79894BD9E}" styleName="Table_2">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69E3A22F-E9AF-4DDC-8142-ACE27921211C}" styleName="Table_3">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8EBF5"/>
          </a:solidFill>
        </a:fill>
      </a:tcStyle>
    </a:band1H>
    <a:band2H>
      <a:tcTxStyle/>
    </a:band2H>
    <a:band1V>
      <a:tcTxStyle/>
      <a:tcStyle>
        <a:fill>
          <a:solidFill>
            <a:srgbClr val="E8EBF5"/>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08BA4A04-DBD1-4F8F-A7CA-BE714ACEC4B6}"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Black-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ShadowsIntoLight-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1"/>
              <a:buNone/>
              <a:defRPr sz="2401"/>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681039"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2777333" y="-270668"/>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5251054" y="2203054"/>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917179" y="128984"/>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681039"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681039"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675881"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675881" y="4589466"/>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1"/>
              <a:buNone/>
              <a:defRPr sz="2401">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1"/>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681039"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2"/>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682329"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682330" y="1681164"/>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1"/>
              <a:buNone/>
              <a:defRPr b="1" sz="2401"/>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3"/>
          <p:cNvSpPr txBox="1"/>
          <p:nvPr>
            <p:ph idx="2" type="body"/>
          </p:nvPr>
        </p:nvSpPr>
        <p:spPr>
          <a:xfrm>
            <a:off x="682330" y="2505076"/>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3" type="body"/>
          </p:nvPr>
        </p:nvSpPr>
        <p:spPr>
          <a:xfrm>
            <a:off x="5014914" y="1681164"/>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1"/>
              <a:buNone/>
              <a:defRPr b="1" sz="2401"/>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3"/>
          <p:cNvSpPr txBox="1"/>
          <p:nvPr>
            <p:ph idx="4" type="body"/>
          </p:nvPr>
        </p:nvSpPr>
        <p:spPr>
          <a:xfrm>
            <a:off x="5014914" y="2505076"/>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681039"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682328" y="457200"/>
            <a:ext cx="319494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4211341" y="987428"/>
            <a:ext cx="5014913" cy="4873625"/>
          </a:xfrm>
          <a:prstGeom prst="rect">
            <a:avLst/>
          </a:prstGeom>
          <a:noFill/>
          <a:ln>
            <a:noFill/>
          </a:ln>
        </p:spPr>
        <p:txBody>
          <a:bodyPr anchorCtr="0" anchor="t" bIns="45700" lIns="91425" spcFirstLastPara="1" rIns="91425" wrap="square" tIns="45700">
            <a:normAutofit/>
          </a:bodyPr>
          <a:lstStyle>
            <a:lvl1pPr indent="-431736" lvl="0" marL="457200" algn="l">
              <a:lnSpc>
                <a:spcPct val="90000"/>
              </a:lnSpc>
              <a:spcBef>
                <a:spcPts val="1000"/>
              </a:spcBef>
              <a:spcAft>
                <a:spcPts val="0"/>
              </a:spcAft>
              <a:buClr>
                <a:schemeClr val="dk1"/>
              </a:buClr>
              <a:buSzPts val="3199"/>
              <a:buChar char="•"/>
              <a:defRPr sz="3199"/>
            </a:lvl1pPr>
            <a:lvl2pPr indent="-406336" lvl="1" marL="914400" algn="l">
              <a:lnSpc>
                <a:spcPct val="90000"/>
              </a:lnSpc>
              <a:spcBef>
                <a:spcPts val="500"/>
              </a:spcBef>
              <a:spcAft>
                <a:spcPts val="0"/>
              </a:spcAft>
              <a:buClr>
                <a:schemeClr val="dk1"/>
              </a:buClr>
              <a:buSzPts val="2799"/>
              <a:buChar char="•"/>
              <a:defRPr sz="2799"/>
            </a:lvl2pPr>
            <a:lvl3pPr indent="-381063" lvl="2" marL="1371600" algn="l">
              <a:lnSpc>
                <a:spcPct val="90000"/>
              </a:lnSpc>
              <a:spcBef>
                <a:spcPts val="500"/>
              </a:spcBef>
              <a:spcAft>
                <a:spcPts val="0"/>
              </a:spcAft>
              <a:buClr>
                <a:schemeClr val="dk1"/>
              </a:buClr>
              <a:buSzPts val="2401"/>
              <a:buChar char="•"/>
              <a:defRPr sz="2401"/>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6"/>
          <p:cNvSpPr txBox="1"/>
          <p:nvPr>
            <p:ph idx="2" type="body"/>
          </p:nvPr>
        </p:nvSpPr>
        <p:spPr>
          <a:xfrm>
            <a:off x="682328" y="2057400"/>
            <a:ext cx="319494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682328" y="457200"/>
            <a:ext cx="319494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4211341" y="987428"/>
            <a:ext cx="5014913" cy="4873625"/>
          </a:xfrm>
          <a:prstGeom prst="rect">
            <a:avLst/>
          </a:prstGeom>
          <a:noFill/>
          <a:ln>
            <a:noFill/>
          </a:ln>
        </p:spPr>
      </p:sp>
      <p:sp>
        <p:nvSpPr>
          <p:cNvPr id="68" name="Google Shape;68;p37"/>
          <p:cNvSpPr txBox="1"/>
          <p:nvPr>
            <p:ph idx="1" type="body"/>
          </p:nvPr>
        </p:nvSpPr>
        <p:spPr>
          <a:xfrm>
            <a:off x="682328" y="2057400"/>
            <a:ext cx="319494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681039"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681039" y="1825625"/>
            <a:ext cx="8543925" cy="4351338"/>
          </a:xfrm>
          <a:prstGeom prst="rect">
            <a:avLst/>
          </a:prstGeom>
          <a:noFill/>
          <a:ln>
            <a:noFill/>
          </a:ln>
        </p:spPr>
        <p:txBody>
          <a:bodyPr anchorCtr="0" anchor="t" bIns="45700" lIns="91425" spcFirstLastPara="1" rIns="91425" wrap="square" tIns="45700">
            <a:normAutofit/>
          </a:bodyPr>
          <a:lstStyle>
            <a:lvl1pPr indent="-406336" lvl="0" marL="457200" marR="0" rtl="0" algn="l">
              <a:lnSpc>
                <a:spcPct val="90000"/>
              </a:lnSpc>
              <a:spcBef>
                <a:spcPts val="1000"/>
              </a:spcBef>
              <a:spcAft>
                <a:spcPts val="0"/>
              </a:spcAft>
              <a:buClr>
                <a:schemeClr val="dk1"/>
              </a:buClr>
              <a:buSzPts val="2799"/>
              <a:buFont typeface="Arial"/>
              <a:buChar char="•"/>
              <a:defRPr b="0" i="0" sz="2799" u="none" cap="none" strike="noStrike">
                <a:solidFill>
                  <a:schemeClr val="dk1"/>
                </a:solidFill>
                <a:latin typeface="Calibri"/>
                <a:ea typeface="Calibri"/>
                <a:cs typeface="Calibri"/>
                <a:sym typeface="Calibri"/>
              </a:defRPr>
            </a:lvl1pPr>
            <a:lvl2pPr indent="-381063" lvl="1" marL="914400" marR="0" rtl="0" algn="l">
              <a:lnSpc>
                <a:spcPct val="90000"/>
              </a:lnSpc>
              <a:spcBef>
                <a:spcPts val="500"/>
              </a:spcBef>
              <a:spcAft>
                <a:spcPts val="0"/>
              </a:spcAft>
              <a:buClr>
                <a:schemeClr val="dk1"/>
              </a:buClr>
              <a:buSzPts val="2401"/>
              <a:buFont typeface="Arial"/>
              <a:buChar char="•"/>
              <a:defRPr b="0" i="0" sz="2401"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681038" y="6356353"/>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281364" y="6356353"/>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996113" y="6356353"/>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4.png"/><Relationship Id="rId7"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7.pn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31.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344558" y="0"/>
            <a:ext cx="8875477" cy="6858000"/>
          </a:xfrm>
          <a:prstGeom prst="rect">
            <a:avLst/>
          </a:prstGeom>
          <a:noFill/>
          <a:ln>
            <a:noFill/>
          </a:ln>
        </p:spPr>
      </p:pic>
      <p:pic>
        <p:nvPicPr>
          <p:cNvPr id="89" name="Google Shape;89;p1"/>
          <p:cNvPicPr preferRelativeResize="0"/>
          <p:nvPr/>
        </p:nvPicPr>
        <p:blipFill rotWithShape="1">
          <a:blip r:embed="rId4">
            <a:alphaModFix/>
          </a:blip>
          <a:srcRect b="39903" l="22468" r="27797" t="38840"/>
          <a:stretch/>
        </p:blipFill>
        <p:spPr>
          <a:xfrm>
            <a:off x="127918" y="179297"/>
            <a:ext cx="1351722" cy="816975"/>
          </a:xfrm>
          <a:prstGeom prst="rect">
            <a:avLst/>
          </a:prstGeom>
          <a:noFill/>
          <a:ln>
            <a:noFill/>
          </a:ln>
        </p:spPr>
      </p:pic>
      <p:sp>
        <p:nvSpPr>
          <p:cNvPr id="90" name="Google Shape;90;p1"/>
          <p:cNvSpPr txBox="1"/>
          <p:nvPr/>
        </p:nvSpPr>
        <p:spPr>
          <a:xfrm>
            <a:off x="6520070" y="755374"/>
            <a:ext cx="135172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600" u="none" cap="none" strike="noStrike">
                <a:solidFill>
                  <a:schemeClr val="dk1"/>
                </a:solidFill>
                <a:latin typeface="Comic Sans MS"/>
                <a:ea typeface="Comic Sans MS"/>
                <a:cs typeface="Comic Sans MS"/>
                <a:sym typeface="Comic Sans MS"/>
              </a:rPr>
              <a:t>TYT</a:t>
            </a:r>
            <a:endParaRPr/>
          </a:p>
        </p:txBody>
      </p:sp>
      <p:sp>
        <p:nvSpPr>
          <p:cNvPr id="91" name="Google Shape;91;p1"/>
          <p:cNvSpPr txBox="1"/>
          <p:nvPr/>
        </p:nvSpPr>
        <p:spPr>
          <a:xfrm>
            <a:off x="7620000" y="2928730"/>
            <a:ext cx="127220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3600" u="none" cap="none" strike="noStrike">
                <a:solidFill>
                  <a:schemeClr val="dk1"/>
                </a:solidFill>
                <a:latin typeface="Comic Sans MS"/>
                <a:ea typeface="Comic Sans MS"/>
                <a:cs typeface="Comic Sans MS"/>
                <a:sym typeface="Comic Sans MS"/>
              </a:rPr>
              <a:t>AYT</a:t>
            </a:r>
            <a:endParaRPr/>
          </a:p>
        </p:txBody>
      </p:sp>
      <p:sp>
        <p:nvSpPr>
          <p:cNvPr id="92" name="Google Shape;92;p1"/>
          <p:cNvSpPr txBox="1"/>
          <p:nvPr/>
        </p:nvSpPr>
        <p:spPr>
          <a:xfrm>
            <a:off x="6612835" y="5433391"/>
            <a:ext cx="125895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600">
                <a:solidFill>
                  <a:schemeClr val="dk1"/>
                </a:solidFill>
                <a:latin typeface="Comic Sans MS"/>
                <a:ea typeface="Comic Sans MS"/>
                <a:cs typeface="Comic Sans MS"/>
                <a:sym typeface="Comic Sans MS"/>
              </a:rPr>
              <a:t>YDT</a:t>
            </a:r>
            <a:endParaRPr/>
          </a:p>
        </p:txBody>
      </p:sp>
      <p:sp>
        <p:nvSpPr>
          <p:cNvPr id="93" name="Google Shape;93;p1"/>
          <p:cNvSpPr/>
          <p:nvPr/>
        </p:nvSpPr>
        <p:spPr>
          <a:xfrm>
            <a:off x="1716159" y="2736502"/>
            <a:ext cx="355974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200">
                <a:solidFill>
                  <a:srgbClr val="FFAA00"/>
                </a:solidFill>
                <a:highlight>
                  <a:schemeClr val="lt1"/>
                </a:highlight>
                <a:latin typeface="Comic Sans MS"/>
                <a:ea typeface="Comic Sans MS"/>
                <a:cs typeface="Comic Sans MS"/>
                <a:sym typeface="Comic Sans MS"/>
              </a:rPr>
              <a:t>Yükseköğretim Kurumları Sınavı (YKS)</a:t>
            </a:r>
            <a:endParaRPr b="1" sz="3200">
              <a:solidFill>
                <a:srgbClr val="FFAA00"/>
              </a:solidFill>
              <a:highlight>
                <a:schemeClr val="lt1"/>
              </a:highlight>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0"/>
          <p:cNvPicPr preferRelativeResize="0"/>
          <p:nvPr/>
        </p:nvPicPr>
        <p:blipFill rotWithShape="1">
          <a:blip r:embed="rId3">
            <a:alphaModFix/>
          </a:blip>
          <a:srcRect b="0" l="0" r="0" t="0"/>
          <a:stretch/>
        </p:blipFill>
        <p:spPr>
          <a:xfrm>
            <a:off x="-34139" y="-18327"/>
            <a:ext cx="9906000" cy="6869594"/>
          </a:xfrm>
          <a:prstGeom prst="rect">
            <a:avLst/>
          </a:prstGeom>
          <a:noFill/>
          <a:ln>
            <a:noFill/>
          </a:ln>
        </p:spPr>
      </p:pic>
      <p:sp>
        <p:nvSpPr>
          <p:cNvPr id="191" name="Google Shape;191;p10"/>
          <p:cNvSpPr txBox="1"/>
          <p:nvPr/>
        </p:nvSpPr>
        <p:spPr>
          <a:xfrm>
            <a:off x="2197745" y="586477"/>
            <a:ext cx="233249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chemeClr val="dk1"/>
                </a:solidFill>
                <a:latin typeface="Calibri"/>
                <a:ea typeface="Calibri"/>
                <a:cs typeface="Calibri"/>
                <a:sym typeface="Calibri"/>
              </a:rPr>
              <a:t>AYT</a:t>
            </a:r>
            <a:endParaRPr/>
          </a:p>
          <a:p>
            <a:pPr indent="0" lvl="0" marL="0" marR="0" rtl="0" algn="ctr">
              <a:spcBef>
                <a:spcPts val="0"/>
              </a:spcBef>
              <a:spcAft>
                <a:spcPts val="0"/>
              </a:spcAft>
              <a:buNone/>
            </a:pPr>
            <a:r>
              <a:rPr b="1" lang="tr-TR" sz="2000">
                <a:solidFill>
                  <a:schemeClr val="dk1"/>
                </a:solidFill>
                <a:latin typeface="Calibri"/>
                <a:ea typeface="Calibri"/>
                <a:cs typeface="Calibri"/>
                <a:sym typeface="Calibri"/>
              </a:rPr>
              <a:t>Alan Yeterlilik Sınavı</a:t>
            </a:r>
            <a:endParaRPr/>
          </a:p>
          <a:p>
            <a:pPr indent="0" lvl="0" marL="0" marR="0" rtl="0" algn="ctr">
              <a:spcBef>
                <a:spcPts val="0"/>
              </a:spcBef>
              <a:spcAft>
                <a:spcPts val="0"/>
              </a:spcAft>
              <a:buNone/>
            </a:pPr>
            <a:r>
              <a:rPr b="1" lang="tr-TR" sz="2000">
                <a:solidFill>
                  <a:schemeClr val="dk1"/>
                </a:solidFill>
                <a:latin typeface="Calibri"/>
                <a:ea typeface="Calibri"/>
                <a:cs typeface="Calibri"/>
                <a:sym typeface="Calibri"/>
              </a:rPr>
              <a:t>Genel Bilgiler</a:t>
            </a:r>
            <a:endParaRPr/>
          </a:p>
        </p:txBody>
      </p:sp>
      <p:sp>
        <p:nvSpPr>
          <p:cNvPr id="192" name="Google Shape;192;p10"/>
          <p:cNvSpPr/>
          <p:nvPr/>
        </p:nvSpPr>
        <p:spPr>
          <a:xfrm rot="-4750593">
            <a:off x="3211380" y="4979036"/>
            <a:ext cx="928599" cy="909489"/>
          </a:xfrm>
          <a:prstGeom prst="flowChartExtra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0"/>
          <p:cNvSpPr/>
          <p:nvPr/>
        </p:nvSpPr>
        <p:spPr>
          <a:xfrm>
            <a:off x="573544" y="1635691"/>
            <a:ext cx="8727619" cy="1451679"/>
          </a:xfrm>
          <a:prstGeom prst="rect">
            <a:avLst/>
          </a:prstGeom>
          <a:noFill/>
          <a:ln>
            <a:noFill/>
          </a:ln>
        </p:spPr>
        <p:txBody>
          <a:bodyPr anchorCtr="0" anchor="t" bIns="45700" lIns="91425" spcFirstLastPara="1" rIns="91425" wrap="square" tIns="45700">
            <a:spAutoFit/>
          </a:bodyPr>
          <a:lstStyle/>
          <a:p>
            <a:pPr indent="-285738" lvl="0" marL="285738" marR="0" rtl="0" algn="just">
              <a:lnSpc>
                <a:spcPct val="125000"/>
              </a:lnSpc>
              <a:spcBef>
                <a:spcPts val="0"/>
              </a:spcBef>
              <a:spcAft>
                <a:spcPts val="0"/>
              </a:spcAft>
              <a:buClr>
                <a:schemeClr val="dk1"/>
              </a:buClr>
              <a:buSzPts val="1800"/>
              <a:buFont typeface="Noto Sans Symbols"/>
              <a:buChar char="▪"/>
            </a:pPr>
            <a:r>
              <a:rPr lang="tr-TR" sz="1800">
                <a:solidFill>
                  <a:schemeClr val="dk1"/>
                </a:solidFill>
                <a:latin typeface="Calibri"/>
                <a:ea typeface="Calibri"/>
                <a:cs typeface="Calibri"/>
                <a:sym typeface="Calibri"/>
              </a:rPr>
              <a:t>2024 AYT’ye de girmek isteyen adaylar, </a:t>
            </a:r>
            <a:r>
              <a:rPr b="1" lang="tr-TR" sz="1800">
                <a:solidFill>
                  <a:schemeClr val="dk1"/>
                </a:solidFill>
                <a:latin typeface="Calibri"/>
                <a:ea typeface="Calibri"/>
                <a:cs typeface="Calibri"/>
                <a:sym typeface="Calibri"/>
              </a:rPr>
              <a:t>“</a:t>
            </a:r>
            <a:r>
              <a:rPr b="1" i="1" lang="tr-TR" sz="1800">
                <a:solidFill>
                  <a:schemeClr val="dk1"/>
                </a:solidFill>
                <a:latin typeface="Calibri"/>
                <a:ea typeface="Calibri"/>
                <a:cs typeface="Calibri"/>
                <a:sym typeface="Calibri"/>
              </a:rPr>
              <a:t>Alan Yeterlilik Testleri (AYT)</a:t>
            </a:r>
            <a:r>
              <a:rPr b="1" lang="tr-TR" sz="1800">
                <a:solidFill>
                  <a:schemeClr val="dk1"/>
                </a:solidFill>
                <a:latin typeface="Calibri"/>
                <a:ea typeface="Calibri"/>
                <a:cs typeface="Calibri"/>
                <a:sym typeface="Calibri"/>
              </a:rPr>
              <a:t>” </a:t>
            </a:r>
            <a:r>
              <a:rPr lang="tr-TR" sz="1800">
                <a:solidFill>
                  <a:schemeClr val="dk1"/>
                </a:solidFill>
                <a:latin typeface="Calibri"/>
                <a:ea typeface="Calibri"/>
                <a:cs typeface="Calibri"/>
                <a:sym typeface="Calibri"/>
              </a:rPr>
              <a:t>seçeneğini işaretleyecekler, AYT’ye girmek istemeyen adaylar bu seçeneği boş bırakacaklardır.</a:t>
            </a:r>
            <a:endParaRPr/>
          </a:p>
          <a:p>
            <a:pPr indent="-285738" lvl="0" marL="285738" marR="0" rtl="0" algn="l">
              <a:lnSpc>
                <a:spcPct val="125000"/>
              </a:lnSpc>
              <a:spcBef>
                <a:spcPts val="0"/>
              </a:spcBef>
              <a:spcAft>
                <a:spcPts val="0"/>
              </a:spcAft>
              <a:buClr>
                <a:srgbClr val="FF0000"/>
              </a:buClr>
              <a:buSzPts val="1800"/>
              <a:buFont typeface="Noto Sans Symbols"/>
              <a:buChar char="▪"/>
            </a:pPr>
            <a:r>
              <a:rPr b="1" lang="tr-TR" sz="1800">
                <a:solidFill>
                  <a:srgbClr val="FF0000"/>
                </a:solidFill>
                <a:latin typeface="Calibri"/>
                <a:ea typeface="Calibri"/>
                <a:cs typeface="Calibri"/>
                <a:sym typeface="Calibri"/>
              </a:rPr>
              <a:t>Lisans isteyen adayların AYT sınavına girmeleri zorunludur. </a:t>
            </a:r>
            <a:endParaRPr/>
          </a:p>
          <a:p>
            <a:pPr indent="-285738" lvl="0" marL="285738" marR="0" rtl="0" algn="l">
              <a:lnSpc>
                <a:spcPct val="125000"/>
              </a:lnSpc>
              <a:spcBef>
                <a:spcPts val="0"/>
              </a:spcBef>
              <a:spcAft>
                <a:spcPts val="0"/>
              </a:spcAft>
              <a:buClr>
                <a:schemeClr val="dk1"/>
              </a:buClr>
              <a:buSzPts val="1800"/>
              <a:buFont typeface="Noto Sans Symbols"/>
              <a:buChar char="▪"/>
            </a:pPr>
            <a:r>
              <a:rPr lang="tr-TR" sz="1800" u="sng">
                <a:solidFill>
                  <a:schemeClr val="dk1"/>
                </a:solidFill>
                <a:latin typeface="Calibri"/>
                <a:ea typeface="Calibri"/>
                <a:cs typeface="Calibri"/>
                <a:sym typeface="Calibri"/>
              </a:rPr>
              <a:t>İkinci Oturumda (AYT) lise müfredatı esas alınacaktır.</a:t>
            </a:r>
            <a:endParaRPr b="1" sz="1800" u="sng">
              <a:solidFill>
                <a:srgbClr val="FF0000"/>
              </a:solidFill>
              <a:latin typeface="Calibri"/>
              <a:ea typeface="Calibri"/>
              <a:cs typeface="Calibri"/>
              <a:sym typeface="Calibri"/>
            </a:endParaRPr>
          </a:p>
        </p:txBody>
      </p:sp>
      <p:sp>
        <p:nvSpPr>
          <p:cNvPr id="194" name="Google Shape;194;p10"/>
          <p:cNvSpPr/>
          <p:nvPr/>
        </p:nvSpPr>
        <p:spPr>
          <a:xfrm rot="-5400000">
            <a:off x="1215010" y="5342883"/>
            <a:ext cx="987135" cy="1067687"/>
          </a:xfrm>
          <a:prstGeom prst="flowChartExtra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0"/>
          <p:cNvSpPr/>
          <p:nvPr/>
        </p:nvSpPr>
        <p:spPr>
          <a:xfrm rot="3099044">
            <a:off x="6809501" y="4785108"/>
            <a:ext cx="885663" cy="1256647"/>
          </a:xfrm>
          <a:prstGeom prst="flowChartExtra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0"/>
          <p:cNvSpPr/>
          <p:nvPr/>
        </p:nvSpPr>
        <p:spPr>
          <a:xfrm rot="5400000">
            <a:off x="8433801" y="5399815"/>
            <a:ext cx="1021863" cy="929561"/>
          </a:xfrm>
          <a:prstGeom prst="flowChartExtra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0"/>
          <p:cNvSpPr/>
          <p:nvPr/>
        </p:nvSpPr>
        <p:spPr>
          <a:xfrm>
            <a:off x="554652" y="3106715"/>
            <a:ext cx="8943350" cy="1836400"/>
          </a:xfrm>
          <a:prstGeom prst="rect">
            <a:avLst/>
          </a:prstGeom>
          <a:noFill/>
          <a:ln>
            <a:noFill/>
          </a:ln>
        </p:spPr>
        <p:txBody>
          <a:bodyPr anchorCtr="0" anchor="t" bIns="45700" lIns="91425" spcFirstLastPara="1" rIns="91425" wrap="square" tIns="45700">
            <a:spAutoFit/>
          </a:bodyPr>
          <a:lstStyle/>
          <a:p>
            <a:pPr indent="-285738" lvl="0" marL="285738" marR="0" rtl="0" algn="l">
              <a:lnSpc>
                <a:spcPct val="125000"/>
              </a:lnSpc>
              <a:spcBef>
                <a:spcPts val="0"/>
              </a:spcBef>
              <a:spcAft>
                <a:spcPts val="0"/>
              </a:spcAft>
              <a:buClr>
                <a:schemeClr val="dk1"/>
              </a:buClr>
              <a:buSzPts val="1800"/>
              <a:buFont typeface="Noto Sans Symbols"/>
              <a:buChar char="▪"/>
            </a:pPr>
            <a:r>
              <a:rPr b="1" lang="tr-TR" sz="1800">
                <a:solidFill>
                  <a:schemeClr val="dk1"/>
                </a:solidFill>
                <a:latin typeface="Calibri"/>
                <a:ea typeface="Calibri"/>
                <a:cs typeface="Calibri"/>
                <a:sym typeface="Calibri"/>
              </a:rPr>
              <a:t>2024-YDT’ye de girmek isteyen adaylar, </a:t>
            </a:r>
            <a:r>
              <a:rPr b="1" lang="tr-TR" sz="2000">
                <a:solidFill>
                  <a:schemeClr val="dk1"/>
                </a:solidFill>
                <a:latin typeface="Calibri"/>
                <a:ea typeface="Calibri"/>
                <a:cs typeface="Calibri"/>
                <a:sym typeface="Calibri"/>
              </a:rPr>
              <a:t>“Yabancı Dil Testi (YDT)” </a:t>
            </a:r>
            <a:r>
              <a:rPr b="1" lang="tr-TR" sz="1800">
                <a:solidFill>
                  <a:schemeClr val="dk1"/>
                </a:solidFill>
                <a:latin typeface="Calibri"/>
                <a:ea typeface="Calibri"/>
                <a:cs typeface="Calibri"/>
                <a:sym typeface="Calibri"/>
              </a:rPr>
              <a:t>seçeneğini işaretleyeceklerdir. YDT’ye girmek istemeyen adaylar, “Yabancı Dil Testi (YDT)” seçeneğini boş bırakacaklardır.</a:t>
            </a:r>
            <a:endParaRPr/>
          </a:p>
          <a:p>
            <a:pPr indent="-285738" lvl="0" marL="285738" marR="0" rtl="0" algn="l">
              <a:lnSpc>
                <a:spcPct val="125000"/>
              </a:lnSpc>
              <a:spcBef>
                <a:spcPts val="0"/>
              </a:spcBef>
              <a:spcAft>
                <a:spcPts val="0"/>
              </a:spcAft>
              <a:buClr>
                <a:srgbClr val="FF0000"/>
              </a:buClr>
              <a:buSzPts val="1800"/>
              <a:buFont typeface="Noto Sans Symbols"/>
              <a:buChar char="▪"/>
            </a:pPr>
            <a:r>
              <a:rPr lang="tr-TR" sz="1800">
                <a:solidFill>
                  <a:srgbClr val="FF0000"/>
                </a:solidFill>
                <a:latin typeface="Calibri"/>
                <a:ea typeface="Calibri"/>
                <a:cs typeface="Calibri"/>
                <a:sym typeface="Calibri"/>
              </a:rPr>
              <a:t>AYT ve YDT’de ağırlıklı puanların hesaplanabilmesi için adayların ilgili testlerin en az birinden en az 0,5 ham puan almış olmaları gerekmektedir.</a:t>
            </a:r>
            <a:endParaRPr/>
          </a:p>
        </p:txBody>
      </p:sp>
      <p:pic>
        <p:nvPicPr>
          <p:cNvPr id="198" name="Google Shape;198;p10"/>
          <p:cNvPicPr preferRelativeResize="0"/>
          <p:nvPr/>
        </p:nvPicPr>
        <p:blipFill rotWithShape="1">
          <a:blip r:embed="rId4">
            <a:alphaModFix/>
          </a:blip>
          <a:srcRect b="0" l="0" r="0" t="0"/>
          <a:stretch/>
        </p:blipFill>
        <p:spPr>
          <a:xfrm>
            <a:off x="430953" y="47902"/>
            <a:ext cx="1660866" cy="15880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1"/>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04" name="Google Shape;204;p11"/>
          <p:cNvSpPr/>
          <p:nvPr/>
        </p:nvSpPr>
        <p:spPr>
          <a:xfrm>
            <a:off x="5835729" y="2964757"/>
            <a:ext cx="2169124" cy="361383"/>
          </a:xfrm>
          <a:prstGeom prst="roundRect">
            <a:avLst>
              <a:gd fmla="val 16667" name="adj"/>
            </a:avLst>
          </a:prstGeom>
          <a:solidFill>
            <a:srgbClr val="F04F3A"/>
          </a:solidFill>
          <a:ln cap="flat" cmpd="sng" w="12700">
            <a:solidFill>
              <a:srgbClr val="F04F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1"/>
          <p:cNvSpPr txBox="1"/>
          <p:nvPr/>
        </p:nvSpPr>
        <p:spPr>
          <a:xfrm>
            <a:off x="0" y="374029"/>
            <a:ext cx="9906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dk1"/>
                </a:solidFill>
                <a:latin typeface="Arial Black"/>
                <a:ea typeface="Arial Black"/>
                <a:cs typeface="Arial Black"/>
                <a:sym typeface="Arial Black"/>
              </a:rPr>
              <a:t>2. OTURUM </a:t>
            </a:r>
            <a:endParaRPr/>
          </a:p>
          <a:p>
            <a:pPr indent="0" lvl="0" marL="0" marR="0" rtl="0" algn="ctr">
              <a:spcBef>
                <a:spcPts val="0"/>
              </a:spcBef>
              <a:spcAft>
                <a:spcPts val="0"/>
              </a:spcAft>
              <a:buNone/>
            </a:pPr>
            <a:r>
              <a:rPr lang="tr-TR" sz="1800">
                <a:solidFill>
                  <a:schemeClr val="dk1"/>
                </a:solidFill>
                <a:latin typeface="Arial Black"/>
                <a:ea typeface="Arial Black"/>
                <a:cs typeface="Arial Black"/>
                <a:sym typeface="Arial Black"/>
              </a:rPr>
              <a:t>–ALAN YETERLİLİK TESTİ (AYT) ve </a:t>
            </a:r>
            <a:endParaRPr/>
          </a:p>
          <a:p>
            <a:pPr indent="0" lvl="0" marL="0" marR="0" rtl="0" algn="ctr">
              <a:spcBef>
                <a:spcPts val="0"/>
              </a:spcBef>
              <a:spcAft>
                <a:spcPts val="0"/>
              </a:spcAft>
              <a:buNone/>
            </a:pPr>
            <a:r>
              <a:rPr lang="tr-TR" sz="1800">
                <a:solidFill>
                  <a:schemeClr val="dk1"/>
                </a:solidFill>
                <a:latin typeface="Arial Black"/>
                <a:ea typeface="Arial Black"/>
                <a:cs typeface="Arial Black"/>
                <a:sym typeface="Arial Black"/>
              </a:rPr>
              <a:t>YABANCI DİL TESTİ (YDT)- İLE İLGİLİ BİLGİLER</a:t>
            </a:r>
            <a:endParaRPr/>
          </a:p>
        </p:txBody>
      </p:sp>
      <p:sp>
        <p:nvSpPr>
          <p:cNvPr id="206" name="Google Shape;206;p11"/>
          <p:cNvSpPr/>
          <p:nvPr/>
        </p:nvSpPr>
        <p:spPr>
          <a:xfrm>
            <a:off x="355248" y="2964758"/>
            <a:ext cx="1741047" cy="2943534"/>
          </a:xfrm>
          <a:prstGeom prst="roundRect">
            <a:avLst>
              <a:gd fmla="val 16667" name="adj"/>
            </a:avLst>
          </a:prstGeom>
          <a:solidFill>
            <a:srgbClr val="5FC5B9"/>
          </a:solidFill>
          <a:ln cap="flat" cmpd="sng" w="12700">
            <a:solidFill>
              <a:srgbClr val="5FC5B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7" name="Google Shape;207;p11"/>
          <p:cNvSpPr/>
          <p:nvPr/>
        </p:nvSpPr>
        <p:spPr>
          <a:xfrm>
            <a:off x="8211313" y="2964758"/>
            <a:ext cx="1300497" cy="2943534"/>
          </a:xfrm>
          <a:prstGeom prst="roundRect">
            <a:avLst>
              <a:gd fmla="val 16667" name="adj"/>
            </a:avLst>
          </a:prstGeom>
          <a:solidFill>
            <a:srgbClr val="E02570"/>
          </a:solidFill>
          <a:ln cap="flat" cmpd="sng" w="12700">
            <a:solidFill>
              <a:srgbClr val="E025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8" name="Google Shape;208;p11"/>
          <p:cNvSpPr/>
          <p:nvPr/>
        </p:nvSpPr>
        <p:spPr>
          <a:xfrm>
            <a:off x="2241147" y="4591247"/>
            <a:ext cx="5763705" cy="1317042"/>
          </a:xfrm>
          <a:prstGeom prst="roundRect">
            <a:avLst>
              <a:gd fmla="val 16667" name="adj"/>
            </a:avLst>
          </a:prstGeom>
          <a:solidFill>
            <a:srgbClr val="ED7D6A"/>
          </a:solidFill>
          <a:ln cap="flat" cmpd="sng" w="12700">
            <a:solidFill>
              <a:srgbClr val="ED7D6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9" name="Google Shape;209;p11"/>
          <p:cNvSpPr/>
          <p:nvPr/>
        </p:nvSpPr>
        <p:spPr>
          <a:xfrm>
            <a:off x="5835728" y="3358714"/>
            <a:ext cx="2169124" cy="1133203"/>
          </a:xfrm>
          <a:prstGeom prst="roundRect">
            <a:avLst>
              <a:gd fmla="val 16667" name="adj"/>
            </a:avLst>
          </a:prstGeom>
          <a:solidFill>
            <a:srgbClr val="5AAB53"/>
          </a:solidFill>
          <a:ln cap="flat" cmpd="sng" w="12700">
            <a:solidFill>
              <a:srgbClr val="5AAB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0" name="Google Shape;210;p11"/>
          <p:cNvSpPr/>
          <p:nvPr/>
        </p:nvSpPr>
        <p:spPr>
          <a:xfrm>
            <a:off x="2241147" y="2961699"/>
            <a:ext cx="3472135" cy="1530218"/>
          </a:xfrm>
          <a:prstGeom prst="roundRect">
            <a:avLst>
              <a:gd fmla="val 16667" name="adj"/>
            </a:avLst>
          </a:prstGeom>
          <a:solidFill>
            <a:srgbClr val="FCBA2F"/>
          </a:solidFill>
          <a:ln cap="flat" cmpd="sng" w="12700">
            <a:solidFill>
              <a:srgbClr val="FCB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1" name="Google Shape;211;p11"/>
          <p:cNvSpPr txBox="1"/>
          <p:nvPr/>
        </p:nvSpPr>
        <p:spPr>
          <a:xfrm>
            <a:off x="2330153" y="3259384"/>
            <a:ext cx="3833987"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dk1"/>
                </a:solidFill>
                <a:latin typeface="Calibri"/>
                <a:ea typeface="Calibri"/>
                <a:cs typeface="Calibri"/>
                <a:sym typeface="Calibri"/>
              </a:rPr>
              <a:t>Türk Dili ve Edebiyatı-Sosyal Bilimler 1</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Türk Dili ve Edebiyatı: </a:t>
            </a:r>
            <a:r>
              <a:rPr lang="tr-TR" sz="1400">
                <a:solidFill>
                  <a:schemeClr val="dk1"/>
                </a:solidFill>
                <a:latin typeface="Calibri"/>
                <a:ea typeface="Calibri"/>
                <a:cs typeface="Calibri"/>
                <a:sym typeface="Calibri"/>
              </a:rPr>
              <a:t>24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Coğrafya 1: </a:t>
            </a:r>
            <a:r>
              <a:rPr lang="tr-TR" sz="1400">
                <a:solidFill>
                  <a:schemeClr val="dk1"/>
                </a:solidFill>
                <a:latin typeface="Calibri"/>
                <a:ea typeface="Calibri"/>
                <a:cs typeface="Calibri"/>
                <a:sym typeface="Calibri"/>
              </a:rPr>
              <a:t>6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Tarih 1: </a:t>
            </a:r>
            <a:r>
              <a:rPr lang="tr-TR" sz="1400">
                <a:solidFill>
                  <a:schemeClr val="dk1"/>
                </a:solidFill>
                <a:latin typeface="Calibri"/>
                <a:ea typeface="Calibri"/>
                <a:cs typeface="Calibri"/>
                <a:sym typeface="Calibri"/>
              </a:rPr>
              <a:t>10 Soru</a:t>
            </a:r>
            <a:endParaRPr/>
          </a:p>
        </p:txBody>
      </p:sp>
      <p:sp>
        <p:nvSpPr>
          <p:cNvPr id="212" name="Google Shape;212;p11"/>
          <p:cNvSpPr txBox="1"/>
          <p:nvPr/>
        </p:nvSpPr>
        <p:spPr>
          <a:xfrm>
            <a:off x="6030816" y="2997330"/>
            <a:ext cx="177894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400">
                <a:solidFill>
                  <a:schemeClr val="dk1"/>
                </a:solidFill>
                <a:latin typeface="Calibri"/>
                <a:ea typeface="Calibri"/>
                <a:cs typeface="Calibri"/>
                <a:sym typeface="Calibri"/>
              </a:rPr>
              <a:t>Matematik – 40 Soru </a:t>
            </a:r>
            <a:endParaRPr/>
          </a:p>
        </p:txBody>
      </p:sp>
      <p:sp>
        <p:nvSpPr>
          <p:cNvPr id="213" name="Google Shape;213;p11"/>
          <p:cNvSpPr txBox="1"/>
          <p:nvPr/>
        </p:nvSpPr>
        <p:spPr>
          <a:xfrm>
            <a:off x="2336666" y="4721329"/>
            <a:ext cx="46006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dk1"/>
                </a:solidFill>
                <a:latin typeface="Calibri"/>
                <a:ea typeface="Calibri"/>
                <a:cs typeface="Calibri"/>
                <a:sym typeface="Calibri"/>
              </a:rPr>
              <a:t>Sosyal Bilimler 2</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Coğrafya 2: </a:t>
            </a:r>
            <a:r>
              <a:rPr lang="tr-TR" sz="1400">
                <a:solidFill>
                  <a:schemeClr val="dk1"/>
                </a:solidFill>
                <a:latin typeface="Calibri"/>
                <a:ea typeface="Calibri"/>
                <a:cs typeface="Calibri"/>
                <a:sym typeface="Calibri"/>
              </a:rPr>
              <a:t>11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Din Kültürü ve Ahlak Bilgisi: </a:t>
            </a:r>
            <a:r>
              <a:rPr lang="tr-TR" sz="1400">
                <a:solidFill>
                  <a:schemeClr val="dk1"/>
                </a:solidFill>
                <a:latin typeface="Calibri"/>
                <a:ea typeface="Calibri"/>
                <a:cs typeface="Calibri"/>
                <a:sym typeface="Calibri"/>
              </a:rPr>
              <a:t>6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Felsefe Grubu (Felsefe, Mantık, Sosyoloji, Psikoloji): </a:t>
            </a:r>
            <a:r>
              <a:rPr lang="tr-TR" sz="1400">
                <a:solidFill>
                  <a:schemeClr val="dk1"/>
                </a:solidFill>
                <a:latin typeface="Calibri"/>
                <a:ea typeface="Calibri"/>
                <a:cs typeface="Calibri"/>
                <a:sym typeface="Calibri"/>
              </a:rPr>
              <a:t>12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Tarih 2:  </a:t>
            </a:r>
            <a:r>
              <a:rPr lang="tr-TR" sz="1400">
                <a:solidFill>
                  <a:schemeClr val="dk1"/>
                </a:solidFill>
                <a:latin typeface="Calibri"/>
                <a:ea typeface="Calibri"/>
                <a:cs typeface="Calibri"/>
                <a:sym typeface="Calibri"/>
              </a:rPr>
              <a:t>11 Soru</a:t>
            </a:r>
            <a:endParaRPr/>
          </a:p>
        </p:txBody>
      </p:sp>
      <p:sp>
        <p:nvSpPr>
          <p:cNvPr id="214" name="Google Shape;214;p11"/>
          <p:cNvSpPr txBox="1"/>
          <p:nvPr/>
        </p:nvSpPr>
        <p:spPr>
          <a:xfrm>
            <a:off x="6197432" y="3445480"/>
            <a:ext cx="1388201"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dk1"/>
                </a:solidFill>
                <a:latin typeface="Calibri"/>
                <a:ea typeface="Calibri"/>
                <a:cs typeface="Calibri"/>
                <a:sym typeface="Calibri"/>
              </a:rPr>
              <a:t>Fen Bilimleri</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Biyoloji: </a:t>
            </a:r>
            <a:r>
              <a:rPr lang="tr-TR" sz="1400">
                <a:solidFill>
                  <a:schemeClr val="dk1"/>
                </a:solidFill>
                <a:latin typeface="Calibri"/>
                <a:ea typeface="Calibri"/>
                <a:cs typeface="Calibri"/>
                <a:sym typeface="Calibri"/>
              </a:rPr>
              <a:t>13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Fizik:  </a:t>
            </a:r>
            <a:r>
              <a:rPr lang="tr-TR" sz="1400">
                <a:solidFill>
                  <a:schemeClr val="dk1"/>
                </a:solidFill>
                <a:latin typeface="Calibri"/>
                <a:ea typeface="Calibri"/>
                <a:cs typeface="Calibri"/>
                <a:sym typeface="Calibri"/>
              </a:rPr>
              <a:t>14 Soru</a:t>
            </a:r>
            <a:endParaRPr/>
          </a:p>
          <a:p>
            <a:pPr indent="0" lvl="0" marL="0" marR="0" rtl="0" algn="l">
              <a:spcBef>
                <a:spcPts val="0"/>
              </a:spcBef>
              <a:spcAft>
                <a:spcPts val="0"/>
              </a:spcAft>
              <a:buNone/>
            </a:pPr>
            <a:r>
              <a:rPr b="1" lang="tr-TR" sz="1400">
                <a:solidFill>
                  <a:schemeClr val="dk1"/>
                </a:solidFill>
                <a:latin typeface="Calibri"/>
                <a:ea typeface="Calibri"/>
                <a:cs typeface="Calibri"/>
                <a:sym typeface="Calibri"/>
              </a:rPr>
              <a:t>Kimya: </a:t>
            </a:r>
            <a:r>
              <a:rPr lang="tr-TR" sz="1400">
                <a:solidFill>
                  <a:schemeClr val="dk1"/>
                </a:solidFill>
                <a:latin typeface="Calibri"/>
                <a:ea typeface="Calibri"/>
                <a:cs typeface="Calibri"/>
                <a:sym typeface="Calibri"/>
              </a:rPr>
              <a:t>13 Soru</a:t>
            </a:r>
            <a:endParaRPr/>
          </a:p>
        </p:txBody>
      </p:sp>
      <p:sp>
        <p:nvSpPr>
          <p:cNvPr id="215" name="Google Shape;215;p11"/>
          <p:cNvSpPr txBox="1"/>
          <p:nvPr/>
        </p:nvSpPr>
        <p:spPr>
          <a:xfrm>
            <a:off x="8171470" y="3027824"/>
            <a:ext cx="1341729"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chemeClr val="dk1"/>
                </a:solidFill>
                <a:latin typeface="Calibri"/>
                <a:ea typeface="Calibri"/>
                <a:cs typeface="Calibri"/>
                <a:sym typeface="Calibri"/>
              </a:rPr>
              <a:t>3. Oturum</a:t>
            </a:r>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YDT  </a:t>
            </a:r>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80 Soru</a:t>
            </a:r>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süre</a:t>
            </a:r>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120 dakika</a:t>
            </a:r>
            <a:endParaRPr b="1" sz="1800">
              <a:solidFill>
                <a:srgbClr val="FFFF00"/>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216" name="Google Shape;216;p11"/>
          <p:cNvSpPr txBox="1"/>
          <p:nvPr/>
        </p:nvSpPr>
        <p:spPr>
          <a:xfrm>
            <a:off x="479589" y="3383923"/>
            <a:ext cx="1488860" cy="14343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chemeClr val="dk1"/>
                </a:solidFill>
                <a:latin typeface="Calibri"/>
                <a:ea typeface="Calibri"/>
                <a:cs typeface="Calibri"/>
                <a:sym typeface="Calibri"/>
              </a:rPr>
              <a:t>2. Oturum</a:t>
            </a:r>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AYT</a:t>
            </a:r>
            <a:endParaRPr/>
          </a:p>
          <a:p>
            <a:pPr indent="0" lvl="0" marL="0" marR="0" rtl="0" algn="ctr">
              <a:lnSpc>
                <a:spcPct val="150000"/>
              </a:lnSpc>
              <a:spcBef>
                <a:spcPts val="0"/>
              </a:spcBef>
              <a:spcAft>
                <a:spcPts val="0"/>
              </a:spcAft>
              <a:buNone/>
            </a:pPr>
            <a:r>
              <a:rPr b="1" lang="tr-TR" sz="1800">
                <a:solidFill>
                  <a:schemeClr val="dk1"/>
                </a:solidFill>
                <a:latin typeface="Calibri"/>
                <a:ea typeface="Calibri"/>
                <a:cs typeface="Calibri"/>
                <a:sym typeface="Calibri"/>
              </a:rPr>
              <a:t>Süre:</a:t>
            </a:r>
            <a:endParaRPr/>
          </a:p>
          <a:p>
            <a:pPr indent="0" lvl="0" marL="0" marR="0" rtl="0" algn="ctr">
              <a:lnSpc>
                <a:spcPct val="150000"/>
              </a:lnSpc>
              <a:spcBef>
                <a:spcPts val="0"/>
              </a:spcBef>
              <a:spcAft>
                <a:spcPts val="0"/>
              </a:spcAft>
              <a:buNone/>
            </a:pPr>
            <a:r>
              <a:rPr b="1" lang="tr-TR" sz="1800">
                <a:solidFill>
                  <a:schemeClr val="dk1"/>
                </a:solidFill>
                <a:latin typeface="Calibri"/>
                <a:ea typeface="Calibri"/>
                <a:cs typeface="Calibri"/>
                <a:sym typeface="Calibri"/>
              </a:rPr>
              <a:t>180 dakika </a:t>
            </a:r>
            <a:endParaRPr/>
          </a:p>
        </p:txBody>
      </p:sp>
      <p:sp>
        <p:nvSpPr>
          <p:cNvPr id="217" name="Google Shape;217;p11"/>
          <p:cNvSpPr/>
          <p:nvPr/>
        </p:nvSpPr>
        <p:spPr>
          <a:xfrm>
            <a:off x="479588" y="1578006"/>
            <a:ext cx="9103020" cy="8788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tr-TR" sz="1800">
                <a:solidFill>
                  <a:schemeClr val="dk1"/>
                </a:solidFill>
                <a:latin typeface="Times"/>
                <a:ea typeface="Times"/>
                <a:cs typeface="Times"/>
                <a:sym typeface="Times"/>
              </a:rPr>
              <a:t>TYT puanı olmayan veya TYT puanı hesaplanmayan, AYT ve/veya YDT’ye girmiş olsalar da SAY, SÖZ, EA, DİL puanları hesaplanmayacaktır.</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2"/>
          <p:cNvPicPr preferRelativeResize="0"/>
          <p:nvPr/>
        </p:nvPicPr>
        <p:blipFill rotWithShape="1">
          <a:blip r:embed="rId3">
            <a:alphaModFix/>
          </a:blip>
          <a:srcRect b="0" l="0" r="0" t="0"/>
          <a:stretch/>
        </p:blipFill>
        <p:spPr>
          <a:xfrm>
            <a:off x="0" y="-11594"/>
            <a:ext cx="9906000" cy="6869594"/>
          </a:xfrm>
          <a:prstGeom prst="rect">
            <a:avLst/>
          </a:prstGeom>
          <a:noFill/>
          <a:ln>
            <a:noFill/>
          </a:ln>
        </p:spPr>
      </p:pic>
      <p:graphicFrame>
        <p:nvGraphicFramePr>
          <p:cNvPr id="223" name="Google Shape;223;p12"/>
          <p:cNvGraphicFramePr/>
          <p:nvPr/>
        </p:nvGraphicFramePr>
        <p:xfrm>
          <a:off x="1378824" y="1581747"/>
          <a:ext cx="3000000" cy="3000000"/>
        </p:xfrm>
        <a:graphic>
          <a:graphicData uri="http://schemas.openxmlformats.org/drawingml/2006/table">
            <a:tbl>
              <a:tblPr bandRow="1" firstRow="1">
                <a:noFill/>
                <a:tableStyleId>{A4E779EA-C458-425A-AEAD-B5AE2B6EEBC4}</a:tableStyleId>
              </a:tblPr>
              <a:tblGrid>
                <a:gridCol w="2425875"/>
                <a:gridCol w="1287800"/>
                <a:gridCol w="928425"/>
                <a:gridCol w="1197975"/>
                <a:gridCol w="1117225"/>
              </a:tblGrid>
              <a:tr h="1077175">
                <a:tc>
                  <a:txBody>
                    <a:bodyPr/>
                    <a:lstStyle/>
                    <a:p>
                      <a:pPr indent="0" lvl="0" marL="0" marR="0" rtl="0" algn="ctr">
                        <a:lnSpc>
                          <a:spcPct val="100000"/>
                        </a:lnSpc>
                        <a:spcBef>
                          <a:spcPts val="0"/>
                        </a:spcBef>
                        <a:spcAft>
                          <a:spcPts val="0"/>
                        </a:spcAft>
                        <a:buClr>
                          <a:schemeClr val="dk1"/>
                        </a:buClr>
                        <a:buSzPts val="1600"/>
                        <a:buFont typeface="Calibri"/>
                        <a:buNone/>
                      </a:pPr>
                      <a:r>
                        <a:rPr lang="tr-TR" sz="1600" u="none" strike="noStrike"/>
                        <a:t>Aday, yerleşmeyi hedeflediği programın puan türünü dikkate alarak 	</a:t>
                      </a:r>
                      <a:endParaRPr b="0" i="0" sz="1600" u="none" strike="noStrike">
                        <a:solidFill>
                          <a:schemeClr val="lt1"/>
                        </a:solidFill>
                        <a:latin typeface="Calibri"/>
                        <a:ea typeface="Calibri"/>
                        <a:cs typeface="Calibri"/>
                        <a:sym typeface="Calibri"/>
                      </a:endParaRPr>
                    </a:p>
                  </a:txBody>
                  <a:tcPr marT="50900" marB="50900" marR="101825" marL="101825" anchor="ctr"/>
                </a:tc>
                <a:tc>
                  <a:txBody>
                    <a:bodyPr/>
                    <a:lstStyle/>
                    <a:p>
                      <a:pPr indent="0" lvl="0" marL="0" marR="0" rtl="0" algn="ctr">
                        <a:spcBef>
                          <a:spcPts val="0"/>
                        </a:spcBef>
                        <a:spcAft>
                          <a:spcPts val="0"/>
                        </a:spcAft>
                        <a:buNone/>
                      </a:pPr>
                      <a:r>
                        <a:rPr lang="tr-TR" sz="1600"/>
                        <a:t>Türk Dili ve Edebiyatı</a:t>
                      </a:r>
                      <a:r>
                        <a:rPr lang="tr-TR" sz="1600"/>
                        <a:t> – Sosyal Bilimler 1</a:t>
                      </a:r>
                      <a:endParaRPr sz="1600"/>
                    </a:p>
                  </a:txBody>
                  <a:tcPr marT="50900" marB="50900" marR="101825" marL="101825" anchor="ctr"/>
                </a:tc>
                <a:tc>
                  <a:txBody>
                    <a:bodyPr/>
                    <a:lstStyle/>
                    <a:p>
                      <a:pPr indent="0" lvl="0" marL="0" marR="0" rtl="0" algn="ctr">
                        <a:spcBef>
                          <a:spcPts val="0"/>
                        </a:spcBef>
                        <a:spcAft>
                          <a:spcPts val="0"/>
                        </a:spcAft>
                        <a:buNone/>
                      </a:pPr>
                      <a:r>
                        <a:rPr lang="tr-TR" sz="1600"/>
                        <a:t>Sosyal Bilimler 2</a:t>
                      </a:r>
                      <a:endParaRPr/>
                    </a:p>
                  </a:txBody>
                  <a:tcPr marT="50900" marB="50900" marR="101825" marL="101825" anchor="ctr"/>
                </a:tc>
                <a:tc>
                  <a:txBody>
                    <a:bodyPr/>
                    <a:lstStyle/>
                    <a:p>
                      <a:pPr indent="0" lvl="0" marL="0" marR="0" rtl="0" algn="ctr">
                        <a:spcBef>
                          <a:spcPts val="0"/>
                        </a:spcBef>
                        <a:spcAft>
                          <a:spcPts val="0"/>
                        </a:spcAft>
                        <a:buNone/>
                      </a:pPr>
                      <a:r>
                        <a:rPr lang="tr-TR" sz="1600"/>
                        <a:t>Matematik</a:t>
                      </a:r>
                      <a:endParaRPr/>
                    </a:p>
                  </a:txBody>
                  <a:tcPr marT="50900" marB="50900" marR="101825" marL="101825" anchor="ctr"/>
                </a:tc>
                <a:tc>
                  <a:txBody>
                    <a:bodyPr/>
                    <a:lstStyle/>
                    <a:p>
                      <a:pPr indent="0" lvl="0" marL="0" marR="0" rtl="0" algn="ctr">
                        <a:spcBef>
                          <a:spcPts val="0"/>
                        </a:spcBef>
                        <a:spcAft>
                          <a:spcPts val="0"/>
                        </a:spcAft>
                        <a:buNone/>
                      </a:pPr>
                      <a:r>
                        <a:rPr lang="tr-TR" sz="1600"/>
                        <a:t>Fe</a:t>
                      </a:r>
                      <a:r>
                        <a:rPr lang="tr-TR" sz="1600"/>
                        <a:t>n Bilimleri</a:t>
                      </a:r>
                      <a:endParaRPr sz="1600"/>
                    </a:p>
                  </a:txBody>
                  <a:tcPr marT="50900" marB="50900" marR="101825" marL="101825" anchor="ctr"/>
                </a:tc>
              </a:tr>
              <a:tr h="510500">
                <a:tc>
                  <a:txBody>
                    <a:bodyPr/>
                    <a:lstStyle/>
                    <a:p>
                      <a:pPr indent="0" lvl="0" marL="0" marR="0" rtl="0" algn="l">
                        <a:spcBef>
                          <a:spcPts val="0"/>
                        </a:spcBef>
                        <a:spcAft>
                          <a:spcPts val="0"/>
                        </a:spcAft>
                        <a:buNone/>
                      </a:pPr>
                      <a:r>
                        <a:rPr lang="tr-TR" sz="1600"/>
                        <a:t>Sözel Puan</a:t>
                      </a:r>
                      <a:r>
                        <a:rPr lang="tr-TR" sz="1600"/>
                        <a:t> İçin</a:t>
                      </a:r>
                      <a:endParaRPr b="1" sz="1600"/>
                    </a:p>
                  </a:txBody>
                  <a:tcPr marT="50900" marB="50900" marR="101825" marL="101825" anchor="ctr"/>
                </a:tc>
                <a:tc>
                  <a:txBody>
                    <a:bodyPr/>
                    <a:lstStyle/>
                    <a:p>
                      <a:pPr indent="0" lvl="0" marL="0" marR="0" rtl="0" algn="ctr">
                        <a:spcBef>
                          <a:spcPts val="0"/>
                        </a:spcBef>
                        <a:spcAft>
                          <a:spcPts val="0"/>
                        </a:spcAft>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l">
                        <a:spcBef>
                          <a:spcPts val="0"/>
                        </a:spcBef>
                        <a:spcAft>
                          <a:spcPts val="0"/>
                        </a:spcAft>
                        <a:buNone/>
                      </a:pPr>
                      <a:r>
                        <a:t/>
                      </a:r>
                      <a:endParaRPr sz="2200"/>
                    </a:p>
                  </a:txBody>
                  <a:tcPr marT="50900" marB="50900" marR="101825" marL="101825"/>
                </a:tc>
                <a:tc>
                  <a:txBody>
                    <a:bodyPr/>
                    <a:lstStyle/>
                    <a:p>
                      <a:pPr indent="0" lvl="0" marL="0" marR="0" rtl="0" algn="l">
                        <a:spcBef>
                          <a:spcPts val="0"/>
                        </a:spcBef>
                        <a:spcAft>
                          <a:spcPts val="0"/>
                        </a:spcAft>
                        <a:buNone/>
                      </a:pPr>
                      <a:r>
                        <a:t/>
                      </a:r>
                      <a:endParaRPr sz="2200"/>
                    </a:p>
                  </a:txBody>
                  <a:tcPr marT="50900" marB="50900" marR="101825" marL="101825"/>
                </a:tc>
              </a:tr>
              <a:tr h="559125">
                <a:tc>
                  <a:txBody>
                    <a:bodyPr/>
                    <a:lstStyle/>
                    <a:p>
                      <a:pPr indent="0" lvl="0" marL="0" marR="0" rtl="0" algn="l">
                        <a:spcBef>
                          <a:spcPts val="0"/>
                        </a:spcBef>
                        <a:spcAft>
                          <a:spcPts val="0"/>
                        </a:spcAft>
                        <a:buNone/>
                      </a:pPr>
                      <a:r>
                        <a:rPr lang="tr-TR" sz="1600"/>
                        <a:t>Eşit</a:t>
                      </a:r>
                      <a:r>
                        <a:rPr lang="tr-TR" sz="1600"/>
                        <a:t> Ağırlık Puanı için</a:t>
                      </a:r>
                      <a:endParaRPr b="1" sz="1600"/>
                    </a:p>
                  </a:txBody>
                  <a:tcPr marT="50900" marB="50900" marR="101825" marL="101825" anchor="ctr"/>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spcBef>
                          <a:spcPts val="0"/>
                        </a:spcBef>
                        <a:spcAft>
                          <a:spcPts val="0"/>
                        </a:spcAft>
                        <a:buNone/>
                      </a:pPr>
                      <a:r>
                        <a:t/>
                      </a:r>
                      <a:endParaRPr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spcBef>
                          <a:spcPts val="0"/>
                        </a:spcBef>
                        <a:spcAft>
                          <a:spcPts val="0"/>
                        </a:spcAft>
                        <a:buNone/>
                      </a:pPr>
                      <a:r>
                        <a:t/>
                      </a:r>
                      <a:endParaRPr sz="2200"/>
                    </a:p>
                  </a:txBody>
                  <a:tcPr marT="50900" marB="50900" marR="101825" marL="101825"/>
                </a:tc>
              </a:tr>
              <a:tr h="559125">
                <a:tc>
                  <a:txBody>
                    <a:bodyPr/>
                    <a:lstStyle/>
                    <a:p>
                      <a:pPr indent="0" lvl="0" marL="0" marR="0" rtl="0" algn="l">
                        <a:spcBef>
                          <a:spcPts val="0"/>
                        </a:spcBef>
                        <a:spcAft>
                          <a:spcPts val="0"/>
                        </a:spcAft>
                        <a:buNone/>
                      </a:pPr>
                      <a:r>
                        <a:rPr lang="tr-TR" sz="1600"/>
                        <a:t>Sayısal Puanı</a:t>
                      </a:r>
                      <a:r>
                        <a:rPr lang="tr-TR" sz="1600"/>
                        <a:t> İçin</a:t>
                      </a:r>
                      <a:endParaRPr b="1" sz="1600"/>
                    </a:p>
                  </a:txBody>
                  <a:tcPr marT="50900" marB="50900" marR="101825" marL="101825" anchor="ctr"/>
                </a:tc>
                <a:tc>
                  <a:txBody>
                    <a:bodyPr/>
                    <a:lstStyle/>
                    <a:p>
                      <a:pPr indent="0" lvl="0" marL="0" marR="0" rtl="0" algn="ctr">
                        <a:spcBef>
                          <a:spcPts val="0"/>
                        </a:spcBef>
                        <a:spcAft>
                          <a:spcPts val="0"/>
                        </a:spcAft>
                        <a:buNone/>
                      </a:pPr>
                      <a:r>
                        <a:t/>
                      </a:r>
                      <a:endParaRPr sz="2200"/>
                    </a:p>
                  </a:txBody>
                  <a:tcPr marT="50900" marB="50900" marR="101825" marL="101825"/>
                </a:tc>
                <a:tc>
                  <a:txBody>
                    <a:bodyPr/>
                    <a:lstStyle/>
                    <a:p>
                      <a:pPr indent="0" lvl="0" marL="0" marR="0" rtl="0" algn="ctr">
                        <a:spcBef>
                          <a:spcPts val="0"/>
                        </a:spcBef>
                        <a:spcAft>
                          <a:spcPts val="0"/>
                        </a:spcAft>
                        <a:buNone/>
                      </a:pPr>
                      <a:r>
                        <a:t/>
                      </a:r>
                      <a:endParaRPr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r>
              <a:tr h="607750">
                <a:tc>
                  <a:txBody>
                    <a:bodyPr/>
                    <a:lstStyle/>
                    <a:p>
                      <a:pPr indent="0" lvl="0" marL="0" marR="0" rtl="0" algn="l">
                        <a:lnSpc>
                          <a:spcPct val="100000"/>
                        </a:lnSpc>
                        <a:spcBef>
                          <a:spcPts val="0"/>
                        </a:spcBef>
                        <a:spcAft>
                          <a:spcPts val="0"/>
                        </a:spcAft>
                        <a:buClr>
                          <a:schemeClr val="dk1"/>
                        </a:buClr>
                        <a:buSzPts val="1600"/>
                        <a:buFont typeface="Calibri"/>
                        <a:buNone/>
                      </a:pPr>
                      <a:r>
                        <a:rPr lang="tr-TR" sz="1600" u="none" strike="noStrike"/>
                        <a:t>Sözel + Eşit Ağırlık Puanı için </a:t>
                      </a:r>
                      <a:endParaRPr b="1" i="0" sz="1600" u="none" strike="noStrike">
                        <a:solidFill>
                          <a:schemeClr val="dk1"/>
                        </a:solidFill>
                        <a:latin typeface="Calibri"/>
                        <a:ea typeface="Calibri"/>
                        <a:cs typeface="Calibri"/>
                        <a:sym typeface="Calibri"/>
                      </a:endParaRPr>
                    </a:p>
                  </a:txBody>
                  <a:tcPr marT="50900" marB="50900" marR="101825" marL="101825" anchor="ctr"/>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spcBef>
                          <a:spcPts val="0"/>
                        </a:spcBef>
                        <a:spcAft>
                          <a:spcPts val="0"/>
                        </a:spcAft>
                        <a:buNone/>
                      </a:pPr>
                      <a:r>
                        <a:t/>
                      </a:r>
                      <a:endParaRPr sz="2200"/>
                    </a:p>
                  </a:txBody>
                  <a:tcPr marT="50900" marB="50900" marR="101825" marL="101825"/>
                </a:tc>
              </a:tr>
              <a:tr h="607750">
                <a:tc>
                  <a:txBody>
                    <a:bodyPr/>
                    <a:lstStyle/>
                    <a:p>
                      <a:pPr indent="0" lvl="0" marL="0" marR="0" rtl="0" algn="l">
                        <a:lnSpc>
                          <a:spcPct val="100000"/>
                        </a:lnSpc>
                        <a:spcBef>
                          <a:spcPts val="0"/>
                        </a:spcBef>
                        <a:spcAft>
                          <a:spcPts val="0"/>
                        </a:spcAft>
                        <a:buClr>
                          <a:schemeClr val="dk1"/>
                        </a:buClr>
                        <a:buSzPts val="1600"/>
                        <a:buFont typeface="Calibri"/>
                        <a:buNone/>
                      </a:pPr>
                      <a:r>
                        <a:rPr lang="tr-TR" sz="1600" u="none" strike="noStrike"/>
                        <a:t>Sayısal + Eşit Ağırlık Puanı için </a:t>
                      </a:r>
                      <a:endParaRPr b="1" i="0" sz="1600" u="none" strike="noStrike">
                        <a:solidFill>
                          <a:schemeClr val="dk1"/>
                        </a:solidFill>
                        <a:latin typeface="Calibri"/>
                        <a:ea typeface="Calibri"/>
                        <a:cs typeface="Calibri"/>
                        <a:sym typeface="Calibri"/>
                      </a:endParaRPr>
                    </a:p>
                  </a:txBody>
                  <a:tcPr marT="50900" marB="50900" marR="101825" marL="101825" anchor="ctr"/>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spcBef>
                          <a:spcPts val="0"/>
                        </a:spcBef>
                        <a:spcAft>
                          <a:spcPts val="0"/>
                        </a:spcAft>
                        <a:buNone/>
                      </a:pPr>
                      <a:r>
                        <a:t/>
                      </a:r>
                      <a:endParaRPr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r>
              <a:tr h="589500">
                <a:tc>
                  <a:txBody>
                    <a:bodyPr/>
                    <a:lstStyle/>
                    <a:p>
                      <a:pPr indent="0" lvl="0" marL="0" marR="0" rtl="0" algn="l">
                        <a:lnSpc>
                          <a:spcPct val="100000"/>
                        </a:lnSpc>
                        <a:spcBef>
                          <a:spcPts val="0"/>
                        </a:spcBef>
                        <a:spcAft>
                          <a:spcPts val="0"/>
                        </a:spcAft>
                        <a:buClr>
                          <a:schemeClr val="dk1"/>
                        </a:buClr>
                        <a:buSzPts val="1600"/>
                        <a:buFont typeface="Calibri"/>
                        <a:buNone/>
                      </a:pPr>
                      <a:r>
                        <a:rPr lang="tr-TR" sz="1600" u="none" strike="noStrike"/>
                        <a:t>Sözel + Sayısal + Eşit Ağırlık Puanı için </a:t>
                      </a:r>
                      <a:endParaRPr b="1" i="0" sz="1600" u="none" strike="noStrike">
                        <a:solidFill>
                          <a:schemeClr val="dk1"/>
                        </a:solidFill>
                        <a:latin typeface="Calibri"/>
                        <a:ea typeface="Calibri"/>
                        <a:cs typeface="Calibri"/>
                        <a:sym typeface="Calibri"/>
                      </a:endParaRPr>
                    </a:p>
                  </a:txBody>
                  <a:tcPr marT="50900" marB="50900" marR="101825" marL="101825" anchor="ctr"/>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c>
                  <a:txBody>
                    <a:bodyPr/>
                    <a:lstStyle/>
                    <a:p>
                      <a:pPr indent="0" lvl="0" marL="0" marR="0" rtl="0" algn="ctr">
                        <a:lnSpc>
                          <a:spcPct val="100000"/>
                        </a:lnSpc>
                        <a:spcBef>
                          <a:spcPts val="0"/>
                        </a:spcBef>
                        <a:spcAft>
                          <a:spcPts val="0"/>
                        </a:spcAft>
                        <a:buClr>
                          <a:schemeClr val="dk1"/>
                        </a:buClr>
                        <a:buSzPts val="2200"/>
                        <a:buFont typeface="Calibri"/>
                        <a:buNone/>
                      </a:pPr>
                      <a:r>
                        <a:rPr lang="tr-TR" sz="2200"/>
                        <a:t>√</a:t>
                      </a:r>
                      <a:endParaRPr b="1" sz="2200"/>
                    </a:p>
                  </a:txBody>
                  <a:tcPr marT="50900" marB="50900" marR="101825" marL="101825"/>
                </a:tc>
              </a:tr>
            </a:tbl>
          </a:graphicData>
        </a:graphic>
      </p:graphicFrame>
      <p:sp>
        <p:nvSpPr>
          <p:cNvPr id="224" name="Google Shape;224;p12"/>
          <p:cNvSpPr txBox="1"/>
          <p:nvPr/>
        </p:nvSpPr>
        <p:spPr>
          <a:xfrm>
            <a:off x="914402" y="394980"/>
            <a:ext cx="858444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İkinci Oturumda (AYT) 3 puan türü yer alacaktır. Bunlar; </a:t>
            </a:r>
            <a:r>
              <a:rPr b="1" lang="tr-TR" sz="1800">
                <a:solidFill>
                  <a:srgbClr val="D40000"/>
                </a:solidFill>
                <a:latin typeface="Calibri"/>
                <a:ea typeface="Calibri"/>
                <a:cs typeface="Calibri"/>
                <a:sym typeface="Calibri"/>
              </a:rPr>
              <a:t>Sayısal,</a:t>
            </a:r>
            <a:r>
              <a:rPr b="1" lang="tr-TR" sz="1800">
                <a:solidFill>
                  <a:schemeClr val="dk1"/>
                </a:solidFill>
                <a:latin typeface="Calibri"/>
                <a:ea typeface="Calibri"/>
                <a:cs typeface="Calibri"/>
                <a:sym typeface="Calibri"/>
              </a:rPr>
              <a:t> </a:t>
            </a:r>
            <a:r>
              <a:rPr b="1" lang="tr-TR" sz="1800">
                <a:solidFill>
                  <a:srgbClr val="0070C0"/>
                </a:solidFill>
                <a:latin typeface="Calibri"/>
                <a:ea typeface="Calibri"/>
                <a:cs typeface="Calibri"/>
                <a:sym typeface="Calibri"/>
              </a:rPr>
              <a:t>Sözel</a:t>
            </a:r>
            <a:r>
              <a:rPr b="1" lang="tr-TR" sz="1800">
                <a:solidFill>
                  <a:schemeClr val="dk1"/>
                </a:solidFill>
                <a:latin typeface="Calibri"/>
                <a:ea typeface="Calibri"/>
                <a:cs typeface="Calibri"/>
                <a:sym typeface="Calibri"/>
              </a:rPr>
              <a:t> ve </a:t>
            </a:r>
            <a:r>
              <a:rPr b="1" lang="tr-TR" sz="1800">
                <a:solidFill>
                  <a:srgbClr val="C55A11"/>
                </a:solidFill>
                <a:latin typeface="Calibri"/>
                <a:ea typeface="Calibri"/>
                <a:cs typeface="Calibri"/>
                <a:sym typeface="Calibri"/>
              </a:rPr>
              <a:t>Eşit Ağırlık </a:t>
            </a:r>
            <a:r>
              <a:rPr b="1" lang="tr-TR" sz="1800">
                <a:solidFill>
                  <a:schemeClr val="dk1"/>
                </a:solidFill>
                <a:latin typeface="Calibri"/>
                <a:ea typeface="Calibri"/>
                <a:cs typeface="Calibri"/>
                <a:sym typeface="Calibri"/>
              </a:rPr>
              <a:t>puanlarıdır. Adayın hesaplanmasını istediği puan türü için çözmesi gereken testler aşağıdaki tablodadır</a:t>
            </a:r>
            <a:endParaRPr/>
          </a:p>
        </p:txBody>
      </p:sp>
      <p:pic>
        <p:nvPicPr>
          <p:cNvPr id="225" name="Google Shape;225;p12"/>
          <p:cNvPicPr preferRelativeResize="0"/>
          <p:nvPr/>
        </p:nvPicPr>
        <p:blipFill rotWithShape="1">
          <a:blip r:embed="rId4">
            <a:alphaModFix/>
          </a:blip>
          <a:srcRect b="38905" l="0" r="80097" t="40995"/>
          <a:stretch/>
        </p:blipFill>
        <p:spPr>
          <a:xfrm flipH="1" rot="10800000">
            <a:off x="2843637" y="951401"/>
            <a:ext cx="513712" cy="733814"/>
          </a:xfrm>
          <a:prstGeom prst="rect">
            <a:avLst/>
          </a:prstGeom>
          <a:noFill/>
          <a:ln>
            <a:noFill/>
          </a:ln>
        </p:spPr>
      </p:pic>
      <p:sp>
        <p:nvSpPr>
          <p:cNvPr id="226" name="Google Shape;226;p12"/>
          <p:cNvSpPr txBox="1"/>
          <p:nvPr/>
        </p:nvSpPr>
        <p:spPr>
          <a:xfrm>
            <a:off x="914402" y="6156049"/>
            <a:ext cx="777379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2000">
                <a:solidFill>
                  <a:schemeClr val="dk1"/>
                </a:solidFill>
                <a:latin typeface="Calibri"/>
                <a:ea typeface="Calibri"/>
                <a:cs typeface="Calibri"/>
                <a:sym typeface="Calibri"/>
              </a:rPr>
              <a:t>*Dil puanı ile tercih yapacak adaylar Yabancı Dil Oturumuna gireceklerdir.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3"/>
          <p:cNvPicPr preferRelativeResize="0"/>
          <p:nvPr/>
        </p:nvPicPr>
        <p:blipFill rotWithShape="1">
          <a:blip r:embed="rId3">
            <a:alphaModFix/>
          </a:blip>
          <a:srcRect b="0" l="0" r="0" t="0"/>
          <a:stretch/>
        </p:blipFill>
        <p:spPr>
          <a:xfrm>
            <a:off x="1209368" y="-103236"/>
            <a:ext cx="7698658" cy="6961236"/>
          </a:xfrm>
          <a:prstGeom prst="rect">
            <a:avLst/>
          </a:prstGeom>
          <a:noFill/>
          <a:ln>
            <a:noFill/>
          </a:ln>
        </p:spPr>
      </p:pic>
      <p:pic>
        <p:nvPicPr>
          <p:cNvPr id="232" name="Google Shape;232;p13"/>
          <p:cNvPicPr preferRelativeResize="0"/>
          <p:nvPr/>
        </p:nvPicPr>
        <p:blipFill rotWithShape="1">
          <a:blip r:embed="rId4">
            <a:alphaModFix/>
          </a:blip>
          <a:srcRect b="37498" l="19778" r="56857" t="41009"/>
          <a:stretch/>
        </p:blipFill>
        <p:spPr>
          <a:xfrm rot="-5400000">
            <a:off x="4386618" y="5301371"/>
            <a:ext cx="1132764" cy="1473957"/>
          </a:xfrm>
          <a:prstGeom prst="rect">
            <a:avLst/>
          </a:prstGeom>
          <a:noFill/>
          <a:ln>
            <a:noFill/>
          </a:ln>
        </p:spPr>
      </p:pic>
      <p:pic>
        <p:nvPicPr>
          <p:cNvPr id="233" name="Google Shape;233;p13"/>
          <p:cNvPicPr preferRelativeResize="0"/>
          <p:nvPr/>
        </p:nvPicPr>
        <p:blipFill rotWithShape="1">
          <a:blip r:embed="rId5">
            <a:alphaModFix/>
          </a:blip>
          <a:srcRect b="0" l="0" r="0" t="0"/>
          <a:stretch/>
        </p:blipFill>
        <p:spPr>
          <a:xfrm>
            <a:off x="7654743" y="3101046"/>
            <a:ext cx="1469263" cy="1127858"/>
          </a:xfrm>
          <a:prstGeom prst="rect">
            <a:avLst/>
          </a:prstGeom>
          <a:noFill/>
          <a:ln>
            <a:noFill/>
          </a:ln>
        </p:spPr>
      </p:pic>
      <p:pic>
        <p:nvPicPr>
          <p:cNvPr id="234" name="Google Shape;234;p13"/>
          <p:cNvPicPr preferRelativeResize="0"/>
          <p:nvPr/>
        </p:nvPicPr>
        <p:blipFill rotWithShape="1">
          <a:blip r:embed="rId5">
            <a:alphaModFix/>
          </a:blip>
          <a:srcRect b="0" l="0" r="0" t="0"/>
          <a:stretch/>
        </p:blipFill>
        <p:spPr>
          <a:xfrm>
            <a:off x="7654743" y="986594"/>
            <a:ext cx="1469263" cy="11278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4"/>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40" name="Google Shape;240;p14"/>
          <p:cNvSpPr txBox="1"/>
          <p:nvPr/>
        </p:nvSpPr>
        <p:spPr>
          <a:xfrm>
            <a:off x="-1" y="545911"/>
            <a:ext cx="979909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chemeClr val="dk1"/>
                </a:solidFill>
                <a:latin typeface="Calibri"/>
                <a:ea typeface="Calibri"/>
                <a:cs typeface="Calibri"/>
                <a:sym typeface="Calibri"/>
              </a:rPr>
              <a:t>LİSANS PROGRAMLARI İÇİN GEREKLİ PUANIN HESAPLANMASI VE TYT NİN ETKİSİ</a:t>
            </a:r>
            <a:endParaRPr/>
          </a:p>
        </p:txBody>
      </p:sp>
      <p:sp>
        <p:nvSpPr>
          <p:cNvPr id="241" name="Google Shape;241;p14"/>
          <p:cNvSpPr/>
          <p:nvPr/>
        </p:nvSpPr>
        <p:spPr>
          <a:xfrm>
            <a:off x="390952" y="1503527"/>
            <a:ext cx="9124098" cy="32746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tr-TR" sz="2000">
                <a:solidFill>
                  <a:srgbClr val="000000"/>
                </a:solidFill>
                <a:latin typeface="Times New Roman"/>
                <a:ea typeface="Times New Roman"/>
                <a:cs typeface="Times New Roman"/>
                <a:sym typeface="Times New Roman"/>
              </a:rPr>
              <a:t>Sözel Puan: </a:t>
            </a:r>
            <a:r>
              <a:rPr lang="tr-TR" sz="2000">
                <a:solidFill>
                  <a:srgbClr val="000000"/>
                </a:solidFill>
                <a:latin typeface="Times New Roman"/>
                <a:ea typeface="Times New Roman"/>
                <a:cs typeface="Times New Roman"/>
                <a:sym typeface="Times New Roman"/>
              </a:rPr>
              <a:t>[Temel Yeterlilik Testi </a:t>
            </a:r>
            <a:r>
              <a:rPr b="1" lang="tr-TR" sz="2000">
                <a:solidFill>
                  <a:srgbClr val="000000"/>
                </a:solidFill>
                <a:latin typeface="Times New Roman"/>
                <a:ea typeface="Times New Roman"/>
                <a:cs typeface="Times New Roman"/>
                <a:sym typeface="Times New Roman"/>
              </a:rPr>
              <a:t>%40</a:t>
            </a:r>
            <a:r>
              <a:rPr lang="tr-TR" sz="2000">
                <a:solidFill>
                  <a:srgbClr val="000000"/>
                </a:solidFill>
                <a:latin typeface="Times New Roman"/>
                <a:ea typeface="Times New Roman"/>
                <a:cs typeface="Times New Roman"/>
                <a:sym typeface="Times New Roman"/>
              </a:rPr>
              <a:t>] + [(Türk Dili ve Edebiyatı –Sosyal </a:t>
            </a:r>
            <a:endParaRPr/>
          </a:p>
          <a:p>
            <a:pPr indent="0" lvl="0" marL="0" marR="0" rtl="0" algn="l">
              <a:lnSpc>
                <a:spcPct val="150000"/>
              </a:lnSpc>
              <a:spcBef>
                <a:spcPts val="0"/>
              </a:spcBef>
              <a:spcAft>
                <a:spcPts val="0"/>
              </a:spcAft>
              <a:buNone/>
            </a:pPr>
            <a:r>
              <a:rPr lang="tr-TR" sz="2000">
                <a:solidFill>
                  <a:srgbClr val="000000"/>
                </a:solidFill>
                <a:latin typeface="Times New Roman"/>
                <a:ea typeface="Times New Roman"/>
                <a:cs typeface="Times New Roman"/>
                <a:sym typeface="Times New Roman"/>
              </a:rPr>
              <a:t>Bilimler-1 Testi </a:t>
            </a:r>
            <a:r>
              <a:rPr b="1" lang="tr-TR" sz="2000">
                <a:solidFill>
                  <a:srgbClr val="000000"/>
                </a:solidFill>
                <a:latin typeface="Times New Roman"/>
                <a:ea typeface="Times New Roman"/>
                <a:cs typeface="Times New Roman"/>
                <a:sym typeface="Times New Roman"/>
              </a:rPr>
              <a:t>(%50) </a:t>
            </a:r>
            <a:r>
              <a:rPr lang="tr-TR" sz="2000">
                <a:solidFill>
                  <a:srgbClr val="000000"/>
                </a:solidFill>
                <a:latin typeface="Times New Roman"/>
                <a:ea typeface="Times New Roman"/>
                <a:cs typeface="Times New Roman"/>
                <a:sym typeface="Times New Roman"/>
              </a:rPr>
              <a:t>+ Sosyal Bilimler-2 Testi </a:t>
            </a:r>
            <a:r>
              <a:rPr b="1" lang="tr-TR" sz="2000">
                <a:solidFill>
                  <a:srgbClr val="000000"/>
                </a:solidFill>
                <a:latin typeface="Times New Roman"/>
                <a:ea typeface="Times New Roman"/>
                <a:cs typeface="Times New Roman"/>
                <a:sym typeface="Times New Roman"/>
              </a:rPr>
              <a:t>(%50)) </a:t>
            </a:r>
            <a:r>
              <a:rPr lang="tr-TR" sz="2000">
                <a:solidFill>
                  <a:srgbClr val="FF0000"/>
                </a:solidFill>
                <a:latin typeface="Times New Roman"/>
                <a:ea typeface="Times New Roman"/>
                <a:cs typeface="Times New Roman"/>
                <a:sym typeface="Times New Roman"/>
              </a:rPr>
              <a:t>%60</a:t>
            </a:r>
            <a:r>
              <a:rPr lang="tr-TR" sz="2000">
                <a:solidFill>
                  <a:srgbClr val="000000"/>
                </a:solidFill>
                <a:latin typeface="Times New Roman"/>
                <a:ea typeface="Times New Roman"/>
                <a:cs typeface="Times New Roman"/>
                <a:sym typeface="Times New Roman"/>
              </a:rPr>
              <a:t>] </a:t>
            </a:r>
            <a:endParaRPr/>
          </a:p>
          <a:p>
            <a:pPr indent="0" lvl="0" marL="0" marR="0" rtl="0" algn="l">
              <a:lnSpc>
                <a:spcPct val="150000"/>
              </a:lnSpc>
              <a:spcBef>
                <a:spcPts val="0"/>
              </a:spcBef>
              <a:spcAft>
                <a:spcPts val="0"/>
              </a:spcAft>
              <a:buNone/>
            </a:pPr>
            <a:r>
              <a:rPr b="1" lang="tr-TR" sz="2000">
                <a:solidFill>
                  <a:srgbClr val="000000"/>
                </a:solidFill>
                <a:latin typeface="Times New Roman"/>
                <a:ea typeface="Times New Roman"/>
                <a:cs typeface="Times New Roman"/>
                <a:sym typeface="Times New Roman"/>
              </a:rPr>
              <a:t>Sayısal Puan: </a:t>
            </a:r>
            <a:r>
              <a:rPr lang="tr-TR" sz="2000">
                <a:solidFill>
                  <a:srgbClr val="000000"/>
                </a:solidFill>
                <a:latin typeface="Times New Roman"/>
                <a:ea typeface="Times New Roman"/>
                <a:cs typeface="Times New Roman"/>
                <a:sym typeface="Times New Roman"/>
              </a:rPr>
              <a:t>[Temel Yeterlilik Testi </a:t>
            </a:r>
            <a:r>
              <a:rPr b="1" lang="tr-TR" sz="2000">
                <a:solidFill>
                  <a:srgbClr val="000000"/>
                </a:solidFill>
                <a:latin typeface="Times New Roman"/>
                <a:ea typeface="Times New Roman"/>
                <a:cs typeface="Times New Roman"/>
                <a:sym typeface="Times New Roman"/>
              </a:rPr>
              <a:t>%40</a:t>
            </a:r>
            <a:r>
              <a:rPr lang="tr-TR" sz="2000">
                <a:solidFill>
                  <a:srgbClr val="000000"/>
                </a:solidFill>
                <a:latin typeface="Times New Roman"/>
                <a:ea typeface="Times New Roman"/>
                <a:cs typeface="Times New Roman"/>
                <a:sym typeface="Times New Roman"/>
              </a:rPr>
              <a:t>] + [(Matematik Testi (</a:t>
            </a:r>
            <a:r>
              <a:rPr b="1" lang="tr-TR" sz="2000">
                <a:solidFill>
                  <a:srgbClr val="000000"/>
                </a:solidFill>
                <a:latin typeface="Times New Roman"/>
                <a:ea typeface="Times New Roman"/>
                <a:cs typeface="Times New Roman"/>
                <a:sym typeface="Times New Roman"/>
              </a:rPr>
              <a:t>%50</a:t>
            </a:r>
            <a:r>
              <a:rPr lang="tr-TR" sz="2000">
                <a:solidFill>
                  <a:srgbClr val="000000"/>
                </a:solidFill>
                <a:latin typeface="Times New Roman"/>
                <a:ea typeface="Times New Roman"/>
                <a:cs typeface="Times New Roman"/>
                <a:sym typeface="Times New Roman"/>
              </a:rPr>
              <a:t>) + Fen Bilimleri Testi (</a:t>
            </a:r>
            <a:r>
              <a:rPr b="1" lang="tr-TR" sz="2000">
                <a:solidFill>
                  <a:srgbClr val="000000"/>
                </a:solidFill>
                <a:latin typeface="Times New Roman"/>
                <a:ea typeface="Times New Roman"/>
                <a:cs typeface="Times New Roman"/>
                <a:sym typeface="Times New Roman"/>
              </a:rPr>
              <a:t>%50</a:t>
            </a:r>
            <a:r>
              <a:rPr lang="tr-TR" sz="2000">
                <a:solidFill>
                  <a:srgbClr val="000000"/>
                </a:solidFill>
                <a:latin typeface="Times New Roman"/>
                <a:ea typeface="Times New Roman"/>
                <a:cs typeface="Times New Roman"/>
                <a:sym typeface="Times New Roman"/>
              </a:rPr>
              <a:t>)) </a:t>
            </a:r>
            <a:r>
              <a:rPr lang="tr-TR" sz="2000">
                <a:solidFill>
                  <a:srgbClr val="FF0000"/>
                </a:solidFill>
                <a:latin typeface="Times New Roman"/>
                <a:ea typeface="Times New Roman"/>
                <a:cs typeface="Times New Roman"/>
                <a:sym typeface="Times New Roman"/>
              </a:rPr>
              <a:t>%60</a:t>
            </a:r>
            <a:r>
              <a:rPr lang="tr-TR" sz="2000">
                <a:solidFill>
                  <a:srgbClr val="000000"/>
                </a:solidFill>
                <a:latin typeface="Times New Roman"/>
                <a:ea typeface="Times New Roman"/>
                <a:cs typeface="Times New Roman"/>
                <a:sym typeface="Times New Roman"/>
              </a:rPr>
              <a:t>] </a:t>
            </a:r>
            <a:endParaRPr/>
          </a:p>
          <a:p>
            <a:pPr indent="0" lvl="0" marL="0" marR="0" rtl="0" algn="l">
              <a:lnSpc>
                <a:spcPct val="150000"/>
              </a:lnSpc>
              <a:spcBef>
                <a:spcPts val="0"/>
              </a:spcBef>
              <a:spcAft>
                <a:spcPts val="0"/>
              </a:spcAft>
              <a:buNone/>
            </a:pPr>
            <a:r>
              <a:rPr b="1" lang="tr-TR" sz="2000">
                <a:solidFill>
                  <a:srgbClr val="000000"/>
                </a:solidFill>
                <a:latin typeface="Times New Roman"/>
                <a:ea typeface="Times New Roman"/>
                <a:cs typeface="Times New Roman"/>
                <a:sym typeface="Times New Roman"/>
              </a:rPr>
              <a:t>Eşit Ağırlık Puanı: </a:t>
            </a:r>
            <a:r>
              <a:rPr lang="tr-TR" sz="2000">
                <a:solidFill>
                  <a:srgbClr val="000000"/>
                </a:solidFill>
                <a:latin typeface="Times New Roman"/>
                <a:ea typeface="Times New Roman"/>
                <a:cs typeface="Times New Roman"/>
                <a:sym typeface="Times New Roman"/>
              </a:rPr>
              <a:t>[Temel Yeterlilik Testi </a:t>
            </a:r>
            <a:r>
              <a:rPr b="1" lang="tr-TR" sz="2000">
                <a:solidFill>
                  <a:srgbClr val="000000"/>
                </a:solidFill>
                <a:latin typeface="Times New Roman"/>
                <a:ea typeface="Times New Roman"/>
                <a:cs typeface="Times New Roman"/>
                <a:sym typeface="Times New Roman"/>
              </a:rPr>
              <a:t>%40</a:t>
            </a:r>
            <a:r>
              <a:rPr lang="tr-TR" sz="2000">
                <a:solidFill>
                  <a:srgbClr val="000000"/>
                </a:solidFill>
                <a:latin typeface="Times New Roman"/>
                <a:ea typeface="Times New Roman"/>
                <a:cs typeface="Times New Roman"/>
                <a:sym typeface="Times New Roman"/>
              </a:rPr>
              <a:t>] + [(Türk Dili ve Edebiyatı - Sosyal Bilimler-1 Testi (</a:t>
            </a:r>
            <a:r>
              <a:rPr b="1" lang="tr-TR" sz="2000">
                <a:solidFill>
                  <a:srgbClr val="000000"/>
                </a:solidFill>
                <a:latin typeface="Times New Roman"/>
                <a:ea typeface="Times New Roman"/>
                <a:cs typeface="Times New Roman"/>
                <a:sym typeface="Times New Roman"/>
              </a:rPr>
              <a:t>%50</a:t>
            </a:r>
            <a:r>
              <a:rPr lang="tr-TR" sz="2000">
                <a:solidFill>
                  <a:srgbClr val="000000"/>
                </a:solidFill>
                <a:latin typeface="Times New Roman"/>
                <a:ea typeface="Times New Roman"/>
                <a:cs typeface="Times New Roman"/>
                <a:sym typeface="Times New Roman"/>
              </a:rPr>
              <a:t>) + Matematik Testi (</a:t>
            </a:r>
            <a:r>
              <a:rPr b="1" lang="tr-TR" sz="2000">
                <a:solidFill>
                  <a:srgbClr val="000000"/>
                </a:solidFill>
                <a:latin typeface="Times New Roman"/>
                <a:ea typeface="Times New Roman"/>
                <a:cs typeface="Times New Roman"/>
                <a:sym typeface="Times New Roman"/>
              </a:rPr>
              <a:t>%50</a:t>
            </a:r>
            <a:r>
              <a:rPr lang="tr-TR" sz="2000">
                <a:solidFill>
                  <a:srgbClr val="000000"/>
                </a:solidFill>
                <a:latin typeface="Times New Roman"/>
                <a:ea typeface="Times New Roman"/>
                <a:cs typeface="Times New Roman"/>
                <a:sym typeface="Times New Roman"/>
              </a:rPr>
              <a:t>)) </a:t>
            </a:r>
            <a:r>
              <a:rPr b="1" lang="tr-TR" sz="2000">
                <a:solidFill>
                  <a:srgbClr val="FF0000"/>
                </a:solidFill>
                <a:latin typeface="Times New Roman"/>
                <a:ea typeface="Times New Roman"/>
                <a:cs typeface="Times New Roman"/>
                <a:sym typeface="Times New Roman"/>
              </a:rPr>
              <a:t>%60</a:t>
            </a:r>
            <a:r>
              <a:rPr lang="tr-TR" sz="2000">
                <a:solidFill>
                  <a:srgbClr val="000000"/>
                </a:solidFill>
                <a:latin typeface="Times New Roman"/>
                <a:ea typeface="Times New Roman"/>
                <a:cs typeface="Times New Roman"/>
                <a:sym typeface="Times New Roman"/>
              </a:rPr>
              <a:t>] </a:t>
            </a:r>
            <a:endParaRPr/>
          </a:p>
          <a:p>
            <a:pPr indent="0" lvl="0" marL="0" marR="0" rtl="0" algn="l">
              <a:lnSpc>
                <a:spcPct val="150000"/>
              </a:lnSpc>
              <a:spcBef>
                <a:spcPts val="0"/>
              </a:spcBef>
              <a:spcAft>
                <a:spcPts val="0"/>
              </a:spcAft>
              <a:buNone/>
            </a:pPr>
            <a:r>
              <a:rPr b="1" lang="tr-TR" sz="2000">
                <a:solidFill>
                  <a:srgbClr val="000000"/>
                </a:solidFill>
                <a:latin typeface="Times New Roman"/>
                <a:ea typeface="Times New Roman"/>
                <a:cs typeface="Times New Roman"/>
                <a:sym typeface="Times New Roman"/>
              </a:rPr>
              <a:t>Dil Puanı: </a:t>
            </a:r>
            <a:r>
              <a:rPr lang="tr-TR" sz="2000">
                <a:solidFill>
                  <a:srgbClr val="000000"/>
                </a:solidFill>
                <a:latin typeface="Times New Roman"/>
                <a:ea typeface="Times New Roman"/>
                <a:cs typeface="Times New Roman"/>
                <a:sym typeface="Times New Roman"/>
              </a:rPr>
              <a:t>[Temel Yeterlilik Testi </a:t>
            </a:r>
            <a:r>
              <a:rPr b="1" lang="tr-TR" sz="2000">
                <a:solidFill>
                  <a:srgbClr val="000000"/>
                </a:solidFill>
                <a:latin typeface="Times New Roman"/>
                <a:ea typeface="Times New Roman"/>
                <a:cs typeface="Times New Roman"/>
                <a:sym typeface="Times New Roman"/>
              </a:rPr>
              <a:t>%40</a:t>
            </a:r>
            <a:r>
              <a:rPr lang="tr-TR" sz="2000">
                <a:solidFill>
                  <a:srgbClr val="000000"/>
                </a:solidFill>
                <a:latin typeface="Times New Roman"/>
                <a:ea typeface="Times New Roman"/>
                <a:cs typeface="Times New Roman"/>
                <a:sym typeface="Times New Roman"/>
              </a:rPr>
              <a:t>] + [Yabancı Dil Testi </a:t>
            </a:r>
            <a:r>
              <a:rPr lang="tr-TR" sz="2000">
                <a:solidFill>
                  <a:srgbClr val="FF0000"/>
                </a:solidFill>
                <a:latin typeface="Times New Roman"/>
                <a:ea typeface="Times New Roman"/>
                <a:cs typeface="Times New Roman"/>
                <a:sym typeface="Times New Roman"/>
              </a:rPr>
              <a:t>%60</a:t>
            </a:r>
            <a:r>
              <a:rPr lang="tr-TR" sz="2000">
                <a:solidFill>
                  <a:srgbClr val="000000"/>
                </a:solidFill>
                <a:latin typeface="Times New Roman"/>
                <a:ea typeface="Times New Roman"/>
                <a:cs typeface="Times New Roman"/>
                <a:sym typeface="Times New Roman"/>
              </a:rPr>
              <a:t>] </a:t>
            </a:r>
            <a:endParaRPr sz="2000">
              <a:solidFill>
                <a:schemeClr val="dk1"/>
              </a:solidFill>
              <a:latin typeface="Calibri"/>
              <a:ea typeface="Calibri"/>
              <a:cs typeface="Calibri"/>
              <a:sym typeface="Calibri"/>
            </a:endParaRPr>
          </a:p>
        </p:txBody>
      </p:sp>
      <p:sp>
        <p:nvSpPr>
          <p:cNvPr id="242" name="Google Shape;242;p14"/>
          <p:cNvSpPr txBox="1"/>
          <p:nvPr/>
        </p:nvSpPr>
        <p:spPr>
          <a:xfrm>
            <a:off x="538937" y="5871099"/>
            <a:ext cx="9030742" cy="461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1">
                <a:solidFill>
                  <a:srgbClr val="D40000"/>
                </a:solidFill>
                <a:latin typeface="Calibri"/>
                <a:ea typeface="Calibri"/>
                <a:cs typeface="Calibri"/>
                <a:sym typeface="Calibri"/>
              </a:rPr>
              <a:t>Lisans Tercihi İçin Kullanılacak Tüm Puan Türlerinde </a:t>
            </a:r>
            <a:r>
              <a:rPr b="1" lang="tr-TR" sz="2401">
                <a:solidFill>
                  <a:srgbClr val="002060"/>
                </a:solidFill>
                <a:latin typeface="Calibri"/>
                <a:ea typeface="Calibri"/>
                <a:cs typeface="Calibri"/>
                <a:sym typeface="Calibri"/>
              </a:rPr>
              <a:t>TYT Etkisi %40</a:t>
            </a:r>
            <a:r>
              <a:rPr b="1" lang="tr-TR" sz="2401">
                <a:solidFill>
                  <a:srgbClr val="D40000"/>
                </a:solidFill>
                <a:latin typeface="Calibri"/>
                <a:ea typeface="Calibri"/>
                <a:cs typeface="Calibri"/>
                <a:sym typeface="Calibri"/>
              </a:rPr>
              <a:t>’dır.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15"/>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48" name="Google Shape;248;p15"/>
          <p:cNvSpPr txBox="1"/>
          <p:nvPr/>
        </p:nvSpPr>
        <p:spPr>
          <a:xfrm>
            <a:off x="21613" y="212989"/>
            <a:ext cx="9906000" cy="4617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rgbClr val="D40000"/>
                </a:solidFill>
                <a:latin typeface="Calibri"/>
                <a:ea typeface="Calibri"/>
                <a:cs typeface="Calibri"/>
                <a:sym typeface="Calibri"/>
              </a:rPr>
              <a:t>PUAN TÜRLERİNE GÖRE TESTLERİN AĞIRLIKLARI</a:t>
            </a:r>
            <a:endParaRPr/>
          </a:p>
        </p:txBody>
      </p:sp>
      <p:sp>
        <p:nvSpPr>
          <p:cNvPr id="249" name="Google Shape;249;p15"/>
          <p:cNvSpPr txBox="1"/>
          <p:nvPr/>
        </p:nvSpPr>
        <p:spPr>
          <a:xfrm>
            <a:off x="232022" y="808665"/>
            <a:ext cx="2234073" cy="461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1">
                <a:solidFill>
                  <a:srgbClr val="70AD47"/>
                </a:solidFill>
                <a:latin typeface="Calibri"/>
                <a:ea typeface="Calibri"/>
                <a:cs typeface="Calibri"/>
                <a:sym typeface="Calibri"/>
              </a:rPr>
              <a:t>Sözel Puanı İçin;</a:t>
            </a:r>
            <a:endParaRPr/>
          </a:p>
        </p:txBody>
      </p:sp>
      <p:graphicFrame>
        <p:nvGraphicFramePr>
          <p:cNvPr id="250" name="Google Shape;250;p15"/>
          <p:cNvGraphicFramePr/>
          <p:nvPr/>
        </p:nvGraphicFramePr>
        <p:xfrm>
          <a:off x="232021" y="1445294"/>
          <a:ext cx="3000000" cy="3000000"/>
        </p:xfrm>
        <a:graphic>
          <a:graphicData uri="http://schemas.openxmlformats.org/drawingml/2006/table">
            <a:tbl>
              <a:tblPr bandRow="1" firstRow="1">
                <a:noFill/>
                <a:tableStyleId>{CD4606E4-6627-4C4E-9B61-55F79894BD9E}</a:tableStyleId>
              </a:tblPr>
              <a:tblGrid>
                <a:gridCol w="655075"/>
                <a:gridCol w="518625"/>
                <a:gridCol w="682375"/>
                <a:gridCol w="559550"/>
                <a:gridCol w="818875"/>
                <a:gridCol w="1255600"/>
                <a:gridCol w="750625"/>
                <a:gridCol w="1050875"/>
                <a:gridCol w="822275"/>
                <a:gridCol w="790425"/>
                <a:gridCol w="775650"/>
                <a:gridCol w="805225"/>
              </a:tblGrid>
              <a:tr h="835150">
                <a:tc gridSpan="12">
                  <a:txBody>
                    <a:bodyPr/>
                    <a:lstStyle/>
                    <a:p>
                      <a:pPr indent="0" lvl="0" marL="0" marR="0" rtl="0" algn="ctr">
                        <a:spcBef>
                          <a:spcPts val="0"/>
                        </a:spcBef>
                        <a:spcAft>
                          <a:spcPts val="0"/>
                        </a:spcAft>
                        <a:buNone/>
                      </a:pPr>
                      <a:r>
                        <a:rPr lang="tr-TR" sz="2500"/>
                        <a:t>LİSANS YERLEŞTİRME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c hMerge="1"/>
                <a:tc hMerge="1"/>
                <a:tc hMerge="1"/>
              </a:tr>
              <a:tr h="835150">
                <a:tc gridSpan="12">
                  <a:txBody>
                    <a:bodyPr/>
                    <a:lstStyle/>
                    <a:p>
                      <a:pPr indent="0" lvl="0" marL="0" marR="0" rtl="0" algn="ctr">
                        <a:spcBef>
                          <a:spcPts val="0"/>
                        </a:spcBef>
                        <a:spcAft>
                          <a:spcPts val="0"/>
                        </a:spcAft>
                        <a:buNone/>
                      </a:pPr>
                      <a:r>
                        <a:rPr lang="tr-TR" sz="1300"/>
                        <a:t>TESTLERİN AĞIRLIKLARI (%)</a:t>
                      </a:r>
                      <a:endParaRPr b="1"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c hMerge="1"/>
                <a:tc hMerge="1"/>
                <a:tc hMerge="1"/>
              </a:tr>
              <a:tr h="835150">
                <a:tc gridSpan="5">
                  <a:txBody>
                    <a:bodyPr/>
                    <a:lstStyle/>
                    <a:p>
                      <a:pPr indent="0" lvl="0" marL="0" marR="0" rtl="0" algn="ctr">
                        <a:spcBef>
                          <a:spcPts val="0"/>
                        </a:spcBef>
                        <a:spcAft>
                          <a:spcPts val="0"/>
                        </a:spcAft>
                        <a:buNone/>
                      </a:pPr>
                      <a:r>
                        <a:rPr lang="tr-TR" sz="1300"/>
                        <a:t>TYT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8D08C"/>
                    </a:solidFill>
                  </a:tcPr>
                </a:tc>
                <a:tc hMerge="1"/>
                <a:tc hMerge="1"/>
                <a:tc hMerge="1"/>
                <a:tc hMerge="1"/>
                <a:tc gridSpan="7">
                  <a:txBody>
                    <a:bodyPr/>
                    <a:lstStyle/>
                    <a:p>
                      <a:pPr indent="0" lvl="0" marL="0" marR="0" rtl="0" algn="ctr">
                        <a:spcBef>
                          <a:spcPts val="0"/>
                        </a:spcBef>
                        <a:spcAft>
                          <a:spcPts val="0"/>
                        </a:spcAft>
                        <a:buNone/>
                      </a:pPr>
                      <a:r>
                        <a:rPr lang="tr-TR" sz="1300"/>
                        <a:t>AYT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A8D08C"/>
                    </a:solidFill>
                  </a:tcPr>
                </a:tc>
                <a:tc hMerge="1"/>
                <a:tc hMerge="1"/>
                <a:tc hMerge="1"/>
                <a:tc hMerge="1"/>
                <a:tc hMerge="1"/>
                <a:tc hMerge="1"/>
              </a:tr>
              <a:tr h="640075">
                <a:tc rowSpan="2">
                  <a:txBody>
                    <a:bodyPr/>
                    <a:lstStyle/>
                    <a:p>
                      <a:pPr indent="0" lvl="0" marL="0" marR="0" rtl="0" algn="ctr">
                        <a:spcBef>
                          <a:spcPts val="0"/>
                        </a:spcBef>
                        <a:spcAft>
                          <a:spcPts val="0"/>
                        </a:spcAft>
                        <a:buNone/>
                      </a:pPr>
                      <a:r>
                        <a:rPr lang="tr-TR" sz="1600"/>
                        <a:t>Puan Türü</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Türkçe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Sosyal Bilimler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Temel Matematik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Fen</a:t>
                      </a:r>
                      <a:r>
                        <a:rPr lang="tr-TR" sz="1600"/>
                        <a:t> Bilimleri</a:t>
                      </a:r>
                      <a:endParaRPr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Türk Dili ve Edebiyatı- Sosyal Bilimler-1 	</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4">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Sosyal Bilimler-2 	</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594350">
                <a:tc vMerge="1"/>
                <a:tc vMerge="1"/>
                <a:tc vMerge="1"/>
                <a:tc vMerge="1"/>
                <a:tc vMerge="1"/>
                <a:tc>
                  <a:txBody>
                    <a:bodyPr/>
                    <a:lstStyle/>
                    <a:p>
                      <a:pPr indent="0" lvl="0" marL="0" marR="0" rtl="0" algn="ctr">
                        <a:lnSpc>
                          <a:spcPct val="100000"/>
                        </a:lnSpc>
                        <a:spcBef>
                          <a:spcPts val="0"/>
                        </a:spcBef>
                        <a:spcAft>
                          <a:spcPts val="0"/>
                        </a:spcAft>
                        <a:buClr>
                          <a:schemeClr val="dk1"/>
                        </a:buClr>
                        <a:buSzPts val="1600"/>
                        <a:buFont typeface="Calibri"/>
                        <a:buNone/>
                      </a:pPr>
                      <a:r>
                        <a:rPr lang="tr-TR" sz="1600" u="none" strike="noStrike"/>
                        <a:t>Türk Dili ve Edebiyatı </a:t>
                      </a:r>
                      <a:endParaRPr b="0" i="0" sz="16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Calibri"/>
                        <a:buNone/>
                      </a:pPr>
                      <a:r>
                        <a:rPr lang="tr-TR" sz="1600"/>
                        <a:t>Tarih-1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Calibri"/>
                        <a:buNone/>
                      </a:pPr>
                      <a:r>
                        <a:rPr lang="tr-TR" sz="1600"/>
                        <a:t>Coğrafya-1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Tarih-2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Coğrafya-2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Felsefe Grubu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DİKAB</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3400">
                <a:tc>
                  <a:txBody>
                    <a:bodyPr/>
                    <a:lstStyle/>
                    <a:p>
                      <a:pPr indent="0" lvl="0" marL="0" marR="0" rtl="0" algn="ctr">
                        <a:spcBef>
                          <a:spcPts val="0"/>
                        </a:spcBef>
                        <a:spcAft>
                          <a:spcPts val="0"/>
                        </a:spcAft>
                        <a:buNone/>
                      </a:pPr>
                      <a:r>
                        <a:rPr lang="tr-TR" sz="2000"/>
                        <a:t>SÖZ</a:t>
                      </a:r>
                      <a:endParaRPr b="1" sz="20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6"/>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56" name="Google Shape;256;p16"/>
          <p:cNvSpPr txBox="1"/>
          <p:nvPr/>
        </p:nvSpPr>
        <p:spPr>
          <a:xfrm>
            <a:off x="0" y="313898"/>
            <a:ext cx="9906000" cy="4617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rgbClr val="D40000"/>
                </a:solidFill>
                <a:latin typeface="Calibri"/>
                <a:ea typeface="Calibri"/>
                <a:cs typeface="Calibri"/>
                <a:sym typeface="Calibri"/>
              </a:rPr>
              <a:t>PUAN TÜRLERİNE GÖRE TESTLERİN AĞIRLIKLARI</a:t>
            </a:r>
            <a:endParaRPr/>
          </a:p>
        </p:txBody>
      </p:sp>
      <p:sp>
        <p:nvSpPr>
          <p:cNvPr id="257" name="Google Shape;257;p16"/>
          <p:cNvSpPr txBox="1"/>
          <p:nvPr/>
        </p:nvSpPr>
        <p:spPr>
          <a:xfrm>
            <a:off x="210408" y="922451"/>
            <a:ext cx="2368790" cy="461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1">
                <a:solidFill>
                  <a:srgbClr val="BF9000"/>
                </a:solidFill>
                <a:latin typeface="Calibri"/>
                <a:ea typeface="Calibri"/>
                <a:cs typeface="Calibri"/>
                <a:sym typeface="Calibri"/>
              </a:rPr>
              <a:t>Sayısal Puan İçin;</a:t>
            </a:r>
            <a:endParaRPr/>
          </a:p>
        </p:txBody>
      </p:sp>
      <p:graphicFrame>
        <p:nvGraphicFramePr>
          <p:cNvPr id="258" name="Google Shape;258;p16"/>
          <p:cNvGraphicFramePr/>
          <p:nvPr/>
        </p:nvGraphicFramePr>
        <p:xfrm>
          <a:off x="210409" y="1621724"/>
          <a:ext cx="3000000" cy="3000000"/>
        </p:xfrm>
        <a:graphic>
          <a:graphicData uri="http://schemas.openxmlformats.org/drawingml/2006/table">
            <a:tbl>
              <a:tblPr bandRow="1" firstRow="1">
                <a:noFill/>
                <a:tableStyleId>{EACA3047-5522-4566-8759-1814EC1F0A1E}</a:tableStyleId>
              </a:tblPr>
              <a:tblGrid>
                <a:gridCol w="888500"/>
                <a:gridCol w="703400"/>
                <a:gridCol w="925525"/>
                <a:gridCol w="758950"/>
                <a:gridCol w="1110650"/>
                <a:gridCol w="1702975"/>
                <a:gridCol w="1115275"/>
                <a:gridCol w="1072075"/>
                <a:gridCol w="1052025"/>
              </a:tblGrid>
              <a:tr h="835150">
                <a:tc gridSpan="9">
                  <a:txBody>
                    <a:bodyPr/>
                    <a:lstStyle/>
                    <a:p>
                      <a:pPr indent="0" lvl="0" marL="0" marR="0" rtl="0" algn="ctr">
                        <a:spcBef>
                          <a:spcPts val="0"/>
                        </a:spcBef>
                        <a:spcAft>
                          <a:spcPts val="0"/>
                        </a:spcAft>
                        <a:buNone/>
                      </a:pPr>
                      <a:r>
                        <a:rPr lang="tr-TR" sz="2500"/>
                        <a:t>LİSANS YERLEŞTİRME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r>
              <a:tr h="835150">
                <a:tc gridSpan="9">
                  <a:txBody>
                    <a:bodyPr/>
                    <a:lstStyle/>
                    <a:p>
                      <a:pPr indent="0" lvl="0" marL="0" marR="0" rtl="0" algn="ctr">
                        <a:spcBef>
                          <a:spcPts val="0"/>
                        </a:spcBef>
                        <a:spcAft>
                          <a:spcPts val="0"/>
                        </a:spcAft>
                        <a:buNone/>
                      </a:pPr>
                      <a:r>
                        <a:rPr lang="tr-TR" sz="1300"/>
                        <a:t>TESTLERİN AĞIRLIKLARI (%)</a:t>
                      </a:r>
                      <a:endParaRPr b="1"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r>
              <a:tr h="835150">
                <a:tc gridSpan="5">
                  <a:txBody>
                    <a:bodyPr/>
                    <a:lstStyle/>
                    <a:p>
                      <a:pPr indent="0" lvl="0" marL="0" marR="0" rtl="0" algn="ctr">
                        <a:spcBef>
                          <a:spcPts val="0"/>
                        </a:spcBef>
                        <a:spcAft>
                          <a:spcPts val="0"/>
                        </a:spcAft>
                        <a:buNone/>
                      </a:pPr>
                      <a:r>
                        <a:rPr lang="tr-TR" sz="1300"/>
                        <a:t>TYT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gridSpan="4">
                  <a:txBody>
                    <a:bodyPr/>
                    <a:lstStyle/>
                    <a:p>
                      <a:pPr indent="0" lvl="0" marL="0" marR="0" rtl="0" algn="ctr">
                        <a:spcBef>
                          <a:spcPts val="0"/>
                        </a:spcBef>
                        <a:spcAft>
                          <a:spcPts val="0"/>
                        </a:spcAft>
                        <a:buNone/>
                      </a:pPr>
                      <a:r>
                        <a:rPr lang="tr-TR" sz="1300"/>
                        <a:t>AYT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594350">
                <a:tc rowSpan="2">
                  <a:txBody>
                    <a:bodyPr/>
                    <a:lstStyle/>
                    <a:p>
                      <a:pPr indent="0" lvl="0" marL="0" marR="0" rtl="0" algn="ctr">
                        <a:spcBef>
                          <a:spcPts val="0"/>
                        </a:spcBef>
                        <a:spcAft>
                          <a:spcPts val="0"/>
                        </a:spcAft>
                        <a:buNone/>
                      </a:pPr>
                      <a:r>
                        <a:rPr lang="tr-TR" sz="1600"/>
                        <a:t>Puan Türü</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Türkçe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Sosyal Bilimler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Temel Matematik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Fen</a:t>
                      </a:r>
                      <a:r>
                        <a:rPr lang="tr-TR" sz="1600"/>
                        <a:t> Bilimleri</a:t>
                      </a:r>
                      <a:endParaRPr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Matematik</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Fen Bilimleri</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594350">
                <a:tc vMerge="1"/>
                <a:tc vMerge="1"/>
                <a:tc vMerge="1"/>
                <a:tc vMerge="1"/>
                <a:tc vMerge="1"/>
                <a:tc>
                  <a:txBody>
                    <a:bodyPr/>
                    <a:lstStyle/>
                    <a:p>
                      <a:pPr indent="0" lvl="0" marL="0" marR="0" rtl="0" algn="ctr">
                        <a:lnSpc>
                          <a:spcPct val="100000"/>
                        </a:lnSpc>
                        <a:spcBef>
                          <a:spcPts val="0"/>
                        </a:spcBef>
                        <a:spcAft>
                          <a:spcPts val="0"/>
                        </a:spcAft>
                        <a:buClr>
                          <a:schemeClr val="dk1"/>
                        </a:buClr>
                        <a:buSzPts val="1600"/>
                        <a:buFont typeface="Calibri"/>
                        <a:buNone/>
                      </a:pPr>
                      <a:r>
                        <a:rPr lang="tr-TR" sz="1600" u="none" strike="noStrike"/>
                        <a:t>Matematik</a:t>
                      </a:r>
                      <a:endParaRPr b="0" i="0" sz="16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Fizik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Kimya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Biyoloji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3400">
                <a:tc>
                  <a:txBody>
                    <a:bodyPr/>
                    <a:lstStyle/>
                    <a:p>
                      <a:pPr indent="0" lvl="0" marL="0" marR="0" rtl="0" algn="ctr">
                        <a:spcBef>
                          <a:spcPts val="0"/>
                        </a:spcBef>
                        <a:spcAft>
                          <a:spcPts val="0"/>
                        </a:spcAft>
                        <a:buNone/>
                      </a:pPr>
                      <a:r>
                        <a:rPr b="1" lang="tr-TR" sz="1300"/>
                        <a:t>SAY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30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300"/>
                        <a:t>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64" name="Google Shape;264;p17"/>
          <p:cNvSpPr txBox="1"/>
          <p:nvPr/>
        </p:nvSpPr>
        <p:spPr>
          <a:xfrm>
            <a:off x="0" y="313898"/>
            <a:ext cx="9906000" cy="4617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rgbClr val="D40000"/>
                </a:solidFill>
                <a:latin typeface="Calibri"/>
                <a:ea typeface="Calibri"/>
                <a:cs typeface="Calibri"/>
                <a:sym typeface="Calibri"/>
              </a:rPr>
              <a:t>PUAN TÜRLERİNE GÖRE TESTLERİN AĞIRLIKLARI</a:t>
            </a:r>
            <a:endParaRPr/>
          </a:p>
        </p:txBody>
      </p:sp>
      <p:sp>
        <p:nvSpPr>
          <p:cNvPr id="265" name="Google Shape;265;p17"/>
          <p:cNvSpPr txBox="1"/>
          <p:nvPr/>
        </p:nvSpPr>
        <p:spPr>
          <a:xfrm>
            <a:off x="210409" y="922451"/>
            <a:ext cx="2919389" cy="461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1">
                <a:solidFill>
                  <a:srgbClr val="2F5496"/>
                </a:solidFill>
                <a:latin typeface="Calibri"/>
                <a:ea typeface="Calibri"/>
                <a:cs typeface="Calibri"/>
                <a:sym typeface="Calibri"/>
              </a:rPr>
              <a:t>Eşit Ağırlık Puanı İçin;</a:t>
            </a:r>
            <a:endParaRPr/>
          </a:p>
        </p:txBody>
      </p:sp>
      <p:graphicFrame>
        <p:nvGraphicFramePr>
          <p:cNvPr id="266" name="Google Shape;266;p17"/>
          <p:cNvGraphicFramePr/>
          <p:nvPr/>
        </p:nvGraphicFramePr>
        <p:xfrm>
          <a:off x="210407" y="1621726"/>
          <a:ext cx="3000000" cy="3000000"/>
        </p:xfrm>
        <a:graphic>
          <a:graphicData uri="http://schemas.openxmlformats.org/drawingml/2006/table">
            <a:tbl>
              <a:tblPr bandRow="1" firstRow="1">
                <a:noFill/>
                <a:tableStyleId>{69E3A22F-E9AF-4DDC-8142-ACE27921211C}</a:tableStyleId>
              </a:tblPr>
              <a:tblGrid>
                <a:gridCol w="904100"/>
                <a:gridCol w="715750"/>
                <a:gridCol w="941775"/>
                <a:gridCol w="772275"/>
                <a:gridCol w="1130150"/>
                <a:gridCol w="1732875"/>
                <a:gridCol w="1134850"/>
                <a:gridCol w="933100"/>
                <a:gridCol w="1228300"/>
              </a:tblGrid>
              <a:tr h="835150">
                <a:tc gridSpan="9">
                  <a:txBody>
                    <a:bodyPr/>
                    <a:lstStyle/>
                    <a:p>
                      <a:pPr indent="0" lvl="0" marL="0" marR="0" rtl="0" algn="ctr">
                        <a:spcBef>
                          <a:spcPts val="0"/>
                        </a:spcBef>
                        <a:spcAft>
                          <a:spcPts val="0"/>
                        </a:spcAft>
                        <a:buNone/>
                      </a:pPr>
                      <a:r>
                        <a:rPr lang="tr-TR" sz="2500"/>
                        <a:t>LİSANS YERLEŞTİRME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r>
              <a:tr h="835150">
                <a:tc gridSpan="9">
                  <a:txBody>
                    <a:bodyPr/>
                    <a:lstStyle/>
                    <a:p>
                      <a:pPr indent="0" lvl="0" marL="0" marR="0" rtl="0" algn="ctr">
                        <a:spcBef>
                          <a:spcPts val="0"/>
                        </a:spcBef>
                        <a:spcAft>
                          <a:spcPts val="0"/>
                        </a:spcAft>
                        <a:buNone/>
                      </a:pPr>
                      <a:r>
                        <a:rPr lang="tr-TR" sz="1300"/>
                        <a:t>TESTLERİN AĞIRLIKLARI (%)</a:t>
                      </a:r>
                      <a:endParaRPr b="1"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r>
              <a:tr h="835150">
                <a:tc gridSpan="5">
                  <a:txBody>
                    <a:bodyPr/>
                    <a:lstStyle/>
                    <a:p>
                      <a:pPr indent="0" lvl="0" marL="0" marR="0" rtl="0" algn="ctr">
                        <a:spcBef>
                          <a:spcPts val="0"/>
                        </a:spcBef>
                        <a:spcAft>
                          <a:spcPts val="0"/>
                        </a:spcAft>
                        <a:buNone/>
                      </a:pPr>
                      <a:r>
                        <a:rPr lang="tr-TR" sz="1300"/>
                        <a:t>TYT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hMerge="1"/>
                <a:tc hMerge="1"/>
                <a:tc hMerge="1"/>
                <a:tc hMerge="1"/>
                <a:tc gridSpan="4">
                  <a:txBody>
                    <a:bodyPr/>
                    <a:lstStyle/>
                    <a:p>
                      <a:pPr indent="0" lvl="0" marL="0" marR="0" rtl="0" algn="ctr">
                        <a:spcBef>
                          <a:spcPts val="0"/>
                        </a:spcBef>
                        <a:spcAft>
                          <a:spcPts val="0"/>
                        </a:spcAft>
                        <a:buNone/>
                      </a:pPr>
                      <a:r>
                        <a:rPr lang="tr-TR" sz="1300"/>
                        <a:t>AYT</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hMerge="1"/>
                <a:tc hMerge="1"/>
                <a:tc hMerge="1"/>
              </a:tr>
              <a:tr h="640075">
                <a:tc rowSpan="2">
                  <a:txBody>
                    <a:bodyPr/>
                    <a:lstStyle/>
                    <a:p>
                      <a:pPr indent="0" lvl="0" marL="0" marR="0" rtl="0" algn="ctr">
                        <a:spcBef>
                          <a:spcPts val="0"/>
                        </a:spcBef>
                        <a:spcAft>
                          <a:spcPts val="0"/>
                        </a:spcAft>
                        <a:buNone/>
                      </a:pPr>
                      <a:r>
                        <a:rPr lang="tr-TR" sz="1600"/>
                        <a:t>Puan Türü</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Türkçe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Sosyal Bilimler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Temel Matematik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tr-TR" sz="1600"/>
                        <a:t>Fen</a:t>
                      </a:r>
                      <a:r>
                        <a:rPr lang="tr-TR" sz="1600"/>
                        <a:t> Bilimleri</a:t>
                      </a:r>
                      <a:endParaRPr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Matematik</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chemeClr val="dk1"/>
                        </a:buClr>
                        <a:buSzPts val="1700"/>
                        <a:buFont typeface="Calibri"/>
                        <a:buNone/>
                      </a:pPr>
                      <a:r>
                        <a:rPr lang="tr-TR" sz="1700" u="none" strike="noStrike"/>
                        <a:t>Türk Dili ve Edebiyatı</a:t>
                      </a:r>
                      <a:endParaRPr/>
                    </a:p>
                    <a:p>
                      <a:pPr indent="0" lvl="0" marL="0" marR="0" rtl="0" algn="ctr">
                        <a:lnSpc>
                          <a:spcPct val="100000"/>
                        </a:lnSpc>
                        <a:spcBef>
                          <a:spcPts val="0"/>
                        </a:spcBef>
                        <a:spcAft>
                          <a:spcPts val="0"/>
                        </a:spcAft>
                        <a:buClr>
                          <a:schemeClr val="dk1"/>
                        </a:buClr>
                        <a:buSzPts val="1700"/>
                        <a:buFont typeface="Calibri"/>
                        <a:buNone/>
                      </a:pPr>
                      <a:r>
                        <a:rPr lang="tr-TR" sz="1700" u="none" strike="noStrike"/>
                        <a:t>Sosyal Bilimler-1</a:t>
                      </a:r>
                      <a:endParaRPr b="0" i="0" sz="17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594350">
                <a:tc vMerge="1"/>
                <a:tc vMerge="1"/>
                <a:tc vMerge="1"/>
                <a:tc vMerge="1"/>
                <a:tc vMerge="1"/>
                <a:tc>
                  <a:txBody>
                    <a:bodyPr/>
                    <a:lstStyle/>
                    <a:p>
                      <a:pPr indent="0" lvl="0" marL="0" marR="0" rtl="0" algn="ctr">
                        <a:lnSpc>
                          <a:spcPct val="100000"/>
                        </a:lnSpc>
                        <a:spcBef>
                          <a:spcPts val="0"/>
                        </a:spcBef>
                        <a:spcAft>
                          <a:spcPts val="0"/>
                        </a:spcAft>
                        <a:buClr>
                          <a:schemeClr val="dk1"/>
                        </a:buClr>
                        <a:buSzPts val="1600"/>
                        <a:buFont typeface="Calibri"/>
                        <a:buNone/>
                      </a:pPr>
                      <a:r>
                        <a:rPr lang="tr-TR" sz="1600" u="none" strike="noStrike"/>
                        <a:t>Matematik</a:t>
                      </a:r>
                      <a:endParaRPr b="0" i="0" sz="1600" u="none" strike="noStrike">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Türk Dili ve Edebiyatı</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Tarih -1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600"/>
                        <a:t>Coğrafya -1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3400">
                <a:tc>
                  <a:txBody>
                    <a:bodyPr/>
                    <a:lstStyle/>
                    <a:p>
                      <a:pPr indent="0" lvl="0" marL="0" marR="0" rtl="0" algn="ctr">
                        <a:spcBef>
                          <a:spcPts val="0"/>
                        </a:spcBef>
                        <a:spcAft>
                          <a:spcPts val="0"/>
                        </a:spcAft>
                        <a:buNone/>
                      </a:pPr>
                      <a:r>
                        <a:rPr lang="tr-TR" sz="1300"/>
                        <a:t>EA</a:t>
                      </a:r>
                      <a:endParaRPr b="1"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30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8"/>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72" name="Google Shape;272;p18"/>
          <p:cNvSpPr txBox="1"/>
          <p:nvPr/>
        </p:nvSpPr>
        <p:spPr>
          <a:xfrm>
            <a:off x="0" y="313898"/>
            <a:ext cx="9906000" cy="4617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rgbClr val="D40000"/>
                </a:solidFill>
                <a:latin typeface="Calibri"/>
                <a:ea typeface="Calibri"/>
                <a:cs typeface="Calibri"/>
                <a:sym typeface="Calibri"/>
              </a:rPr>
              <a:t>PUAN TÜRLERİNE GÖRE TESTLERİN AĞIRLIKLARI</a:t>
            </a:r>
            <a:endParaRPr/>
          </a:p>
        </p:txBody>
      </p:sp>
      <p:sp>
        <p:nvSpPr>
          <p:cNvPr id="273" name="Google Shape;273;p18"/>
          <p:cNvSpPr txBox="1"/>
          <p:nvPr/>
        </p:nvSpPr>
        <p:spPr>
          <a:xfrm>
            <a:off x="225157" y="1527137"/>
            <a:ext cx="1923925" cy="461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1">
                <a:solidFill>
                  <a:srgbClr val="385623"/>
                </a:solidFill>
                <a:latin typeface="Calibri"/>
                <a:ea typeface="Calibri"/>
                <a:cs typeface="Calibri"/>
                <a:sym typeface="Calibri"/>
              </a:rPr>
              <a:t>Dil Puanı İçin;</a:t>
            </a:r>
            <a:endParaRPr/>
          </a:p>
        </p:txBody>
      </p:sp>
      <p:graphicFrame>
        <p:nvGraphicFramePr>
          <p:cNvPr id="274" name="Google Shape;274;p18"/>
          <p:cNvGraphicFramePr/>
          <p:nvPr/>
        </p:nvGraphicFramePr>
        <p:xfrm>
          <a:off x="532263" y="2093670"/>
          <a:ext cx="3000000" cy="3000000"/>
        </p:xfrm>
        <a:graphic>
          <a:graphicData uri="http://schemas.openxmlformats.org/drawingml/2006/table">
            <a:tbl>
              <a:tblPr bandRow="1" firstRow="1">
                <a:noFill/>
                <a:tableStyleId>{08BA4A04-DBD1-4F8F-A7CA-BE714ACEC4B6}</a:tableStyleId>
              </a:tblPr>
              <a:tblGrid>
                <a:gridCol w="844850"/>
                <a:gridCol w="997600"/>
                <a:gridCol w="1665025"/>
                <a:gridCol w="1583150"/>
                <a:gridCol w="1514900"/>
                <a:gridCol w="2265525"/>
              </a:tblGrid>
              <a:tr h="616500">
                <a:tc gridSpan="6">
                  <a:txBody>
                    <a:bodyPr/>
                    <a:lstStyle/>
                    <a:p>
                      <a:pPr indent="0" lvl="0" marL="0" marR="0" rtl="0" algn="ctr">
                        <a:spcBef>
                          <a:spcPts val="0"/>
                        </a:spcBef>
                        <a:spcAft>
                          <a:spcPts val="0"/>
                        </a:spcAft>
                        <a:buNone/>
                      </a:pPr>
                      <a:r>
                        <a:rPr lang="tr-TR" sz="2500"/>
                        <a:t>LİSANS YERLEŞTİRME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48135"/>
                    </a:solidFill>
                  </a:tcPr>
                </a:tc>
                <a:tc hMerge="1"/>
                <a:tc hMerge="1"/>
                <a:tc hMerge="1"/>
                <a:tc hMerge="1"/>
                <a:tc hMerge="1"/>
              </a:tr>
              <a:tr h="655100">
                <a:tc gridSpan="6">
                  <a:txBody>
                    <a:bodyPr/>
                    <a:lstStyle/>
                    <a:p>
                      <a:pPr indent="0" lvl="0" marL="0" marR="0" rtl="0" algn="ctr">
                        <a:spcBef>
                          <a:spcPts val="0"/>
                        </a:spcBef>
                        <a:spcAft>
                          <a:spcPts val="0"/>
                        </a:spcAft>
                        <a:buNone/>
                      </a:pPr>
                      <a:r>
                        <a:rPr b="1" lang="tr-TR" sz="1300"/>
                        <a:t>TESTLERİN AĞIRLIKLARI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r>
              <a:tr h="627800">
                <a:tc gridSpan="5">
                  <a:txBody>
                    <a:bodyPr/>
                    <a:lstStyle/>
                    <a:p>
                      <a:pPr indent="0" lvl="0" marL="0" marR="0" rtl="0" algn="ctr">
                        <a:spcBef>
                          <a:spcPts val="0"/>
                        </a:spcBef>
                        <a:spcAft>
                          <a:spcPts val="0"/>
                        </a:spcAft>
                        <a:buNone/>
                      </a:pPr>
                      <a:r>
                        <a:rPr b="1" lang="tr-TR" sz="1300">
                          <a:solidFill>
                            <a:schemeClr val="lt1"/>
                          </a:solidFill>
                        </a:rPr>
                        <a:t>TYT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B7B7B"/>
                    </a:solidFill>
                  </a:tcPr>
                </a:tc>
                <a:tc hMerge="1"/>
                <a:tc hMerge="1"/>
                <a:tc hMerge="1"/>
                <a:tc hMerge="1"/>
                <a:tc>
                  <a:txBody>
                    <a:bodyPr/>
                    <a:lstStyle/>
                    <a:p>
                      <a:pPr indent="0" lvl="0" marL="0" marR="0" rtl="0" algn="ctr">
                        <a:spcBef>
                          <a:spcPts val="0"/>
                        </a:spcBef>
                        <a:spcAft>
                          <a:spcPts val="0"/>
                        </a:spcAft>
                        <a:buNone/>
                      </a:pPr>
                      <a:r>
                        <a:rPr b="1" lang="tr-TR" sz="1300">
                          <a:solidFill>
                            <a:schemeClr val="lt1"/>
                          </a:solidFill>
                        </a:rPr>
                        <a:t>YABANCI</a:t>
                      </a:r>
                      <a:r>
                        <a:rPr b="1" lang="tr-TR" sz="1300">
                          <a:solidFill>
                            <a:schemeClr val="lt1"/>
                          </a:solidFill>
                        </a:rPr>
                        <a:t> DİL</a:t>
                      </a:r>
                      <a:endParaRPr b="1" sz="1300">
                        <a:solidFill>
                          <a:schemeClr val="l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B7B7B"/>
                    </a:solidFill>
                  </a:tcPr>
                </a:tc>
              </a:tr>
              <a:tr h="750625">
                <a:tc>
                  <a:txBody>
                    <a:bodyPr/>
                    <a:lstStyle/>
                    <a:p>
                      <a:pPr indent="0" lvl="0" marL="0" marR="0" rtl="0" algn="ctr">
                        <a:spcBef>
                          <a:spcPts val="0"/>
                        </a:spcBef>
                        <a:spcAft>
                          <a:spcPts val="0"/>
                        </a:spcAft>
                        <a:buNone/>
                      </a:pPr>
                      <a:r>
                        <a:rPr b="1" lang="tr-TR" sz="1600"/>
                        <a:t>Puan Türü</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600"/>
                        <a:t>Türkçe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600"/>
                        <a:t>Sosyal Bilimler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600"/>
                        <a:t>Temel Matematik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tr-TR" sz="1600"/>
                        <a:t>Fen</a:t>
                      </a:r>
                      <a:r>
                        <a:rPr b="1" lang="tr-TR" sz="1600"/>
                        <a:t> Bilimleri</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Calibri"/>
                        <a:buNone/>
                      </a:pPr>
                      <a:r>
                        <a:rPr b="1" lang="tr-TR" sz="1600"/>
                        <a:t>Yabancı</a:t>
                      </a:r>
                      <a:r>
                        <a:rPr b="1" lang="tr-TR" sz="1600"/>
                        <a:t> Dil</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2DEEF"/>
                    </a:solidFill>
                  </a:tcPr>
                </a:tc>
              </a:tr>
              <a:tr h="655100">
                <a:tc>
                  <a:txBody>
                    <a:bodyPr/>
                    <a:lstStyle/>
                    <a:p>
                      <a:pPr indent="0" lvl="0" marL="0" marR="0" rtl="0" algn="ctr">
                        <a:spcBef>
                          <a:spcPts val="0"/>
                        </a:spcBef>
                        <a:spcAft>
                          <a:spcPts val="0"/>
                        </a:spcAft>
                        <a:buNone/>
                      </a:pPr>
                      <a:r>
                        <a:rPr b="1" lang="tr-TR" sz="2000"/>
                        <a:t>DİL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60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19"/>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80" name="Google Shape;280;p19"/>
          <p:cNvSpPr/>
          <p:nvPr/>
        </p:nvSpPr>
        <p:spPr>
          <a:xfrm>
            <a:off x="809293" y="2300689"/>
            <a:ext cx="8523194"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tr-TR" sz="1600" u="sng" strike="noStrike">
                <a:solidFill>
                  <a:schemeClr val="dk1"/>
                </a:solidFill>
                <a:latin typeface="Times"/>
                <a:ea typeface="Times"/>
                <a:cs typeface="Times"/>
                <a:sym typeface="Times"/>
              </a:rPr>
              <a:t>*</a:t>
            </a:r>
            <a:r>
              <a:rPr b="1" i="0" lang="tr-TR" sz="1600" u="none" strike="noStrike">
                <a:solidFill>
                  <a:schemeClr val="dk1"/>
                </a:solidFill>
                <a:latin typeface="Times"/>
                <a:ea typeface="Times"/>
                <a:cs typeface="Times"/>
                <a:sym typeface="Times"/>
              </a:rPr>
              <a:t>Ortaöğretimde zorunlu Din Kültürü ve Ahlak Bilgisi dersi aldım</a:t>
            </a:r>
            <a:r>
              <a:rPr b="0" i="0" lang="tr-TR" sz="1600" u="none" strike="noStrike">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b="0" i="0" lang="tr-TR" sz="1600" u="none" strike="noStrike">
                <a:solidFill>
                  <a:schemeClr val="dk1"/>
                </a:solidFill>
                <a:latin typeface="Times New Roman"/>
                <a:ea typeface="Times New Roman"/>
                <a:cs typeface="Times New Roman"/>
                <a:sym typeface="Times New Roman"/>
              </a:rPr>
              <a:t>Ortaöğretimde, Din Kültürü ve Ahlak Bilgisi dersini almak zorunda olan tüm adaylar (İmam Hatip Okulları öğrencileri/mezunları dâhil), bu seçeneği ve (1) kodunu yazacaklardır. Bu seçeneği yazan adaylar, sınavda sadece Din Kültürü ve Ahlak Bilgisi sorularını </a:t>
            </a:r>
            <a:r>
              <a:rPr b="1" i="0" lang="tr-TR" sz="1600" u="none" strike="noStrike">
                <a:solidFill>
                  <a:schemeClr val="dk1"/>
                </a:solidFill>
                <a:latin typeface="Times New Roman"/>
                <a:ea typeface="Times New Roman"/>
                <a:cs typeface="Times New Roman"/>
                <a:sym typeface="Times New Roman"/>
              </a:rPr>
              <a:t>cevaplayacak</a:t>
            </a:r>
            <a:r>
              <a:rPr b="0" i="0" lang="tr-TR" sz="1600" u="none" strike="noStrike">
                <a:solidFill>
                  <a:schemeClr val="dk1"/>
                </a:solidFill>
                <a:latin typeface="Times New Roman"/>
                <a:ea typeface="Times New Roman"/>
                <a:cs typeface="Times New Roman"/>
                <a:sym typeface="Times New Roman"/>
              </a:rPr>
              <a:t>, ilave Felsefe/Felsefe Grubu sorularını </a:t>
            </a:r>
            <a:r>
              <a:rPr b="1" i="0" lang="tr-TR" sz="1600" u="none" strike="noStrike">
                <a:solidFill>
                  <a:schemeClr val="dk1"/>
                </a:solidFill>
                <a:latin typeface="Times New Roman"/>
                <a:ea typeface="Times New Roman"/>
                <a:cs typeface="Times New Roman"/>
                <a:sym typeface="Times New Roman"/>
              </a:rPr>
              <a:t>cevaplamayacaktır</a:t>
            </a:r>
            <a:r>
              <a:rPr b="0" i="0" lang="tr-TR" sz="1600" u="none" strike="noStrike">
                <a:solidFill>
                  <a:schemeClr val="dk1"/>
                </a:solidFill>
                <a:latin typeface="Times New Roman"/>
                <a:ea typeface="Times New Roman"/>
                <a:cs typeface="Times New Roman"/>
                <a:sym typeface="Times New Roman"/>
              </a:rPr>
              <a:t>. Bu durumdaki adaylar, ilave Felsefe/Felsefe Grubu sorularını cevaplasalar bile bu cevapları değerlendirmeye alınmayacaktır.</a:t>
            </a:r>
            <a:endParaRPr/>
          </a:p>
          <a:p>
            <a:pPr indent="0" lvl="0" marL="0" marR="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i="0" lang="tr-TR" sz="1600" u="none" strike="noStrike">
                <a:solidFill>
                  <a:schemeClr val="dk1"/>
                </a:solidFill>
                <a:latin typeface="Times New Roman"/>
                <a:ea typeface="Times New Roman"/>
                <a:cs typeface="Times New Roman"/>
                <a:sym typeface="Times New Roman"/>
              </a:rPr>
              <a:t>*Ortaöğretimde zorunlu Din Kültürü ve Ahlak Bilgisi dersi almadım</a:t>
            </a:r>
            <a:r>
              <a:rPr b="0" i="0" lang="tr-TR" sz="1600" u="none" strike="noStrike">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b="0" i="0" lang="tr-TR" sz="1600" u="none" strike="noStrike">
                <a:solidFill>
                  <a:schemeClr val="dk1"/>
                </a:solidFill>
                <a:latin typeface="Times New Roman"/>
                <a:ea typeface="Times New Roman"/>
                <a:cs typeface="Times New Roman"/>
                <a:sym typeface="Times New Roman"/>
              </a:rPr>
              <a:t>Ortaöğretimde, Din Kültürü ve Ahlak Bilgisi dersini almak zorunda olmayan veya farklı müfredatla alan tüm adaylar (İmam Hatip Okulları öğrencileri/mezunları hariç), bu seçeneği ve (2) kodunu yazacaklardır. Bu seçeneği yazan adaylar, sınavda sadece ilave Felsefe/Felsefe Grubu sorularını </a:t>
            </a:r>
            <a:r>
              <a:rPr b="1" i="0" lang="tr-TR" sz="1600" u="none" strike="noStrike">
                <a:solidFill>
                  <a:schemeClr val="dk1"/>
                </a:solidFill>
                <a:latin typeface="Times New Roman"/>
                <a:ea typeface="Times New Roman"/>
                <a:cs typeface="Times New Roman"/>
                <a:sym typeface="Times New Roman"/>
              </a:rPr>
              <a:t>cevaplayacak</a:t>
            </a:r>
            <a:r>
              <a:rPr b="0" i="0" lang="tr-TR" sz="1600" u="none" strike="noStrike">
                <a:solidFill>
                  <a:schemeClr val="dk1"/>
                </a:solidFill>
                <a:latin typeface="Times New Roman"/>
                <a:ea typeface="Times New Roman"/>
                <a:cs typeface="Times New Roman"/>
                <a:sym typeface="Times New Roman"/>
              </a:rPr>
              <a:t>, Din Kültürü ve Ahlak Bilgisi sorularını </a:t>
            </a:r>
            <a:r>
              <a:rPr b="1" i="0" lang="tr-TR" sz="1600" u="none" strike="noStrike">
                <a:solidFill>
                  <a:schemeClr val="dk1"/>
                </a:solidFill>
                <a:latin typeface="Times New Roman"/>
                <a:ea typeface="Times New Roman"/>
                <a:cs typeface="Times New Roman"/>
                <a:sym typeface="Times New Roman"/>
              </a:rPr>
              <a:t>cevaplamayacaktır</a:t>
            </a:r>
            <a:r>
              <a:rPr b="0" i="0" lang="tr-TR" sz="1600" u="none" strike="noStrike">
                <a:solidFill>
                  <a:schemeClr val="dk1"/>
                </a:solidFill>
                <a:latin typeface="Times New Roman"/>
                <a:ea typeface="Times New Roman"/>
                <a:cs typeface="Times New Roman"/>
                <a:sym typeface="Times New Roman"/>
              </a:rPr>
              <a:t>. Bu durumdaki adaylar, Din Kültürü ve Ahlak Bilgisi sorularını cevaplasalar bile bu cevapları değerlendirmeye alınmayacaktır.</a:t>
            </a:r>
            <a:endParaRPr sz="1600">
              <a:solidFill>
                <a:schemeClr val="dk1"/>
              </a:solidFill>
              <a:latin typeface="Calibri"/>
              <a:ea typeface="Calibri"/>
              <a:cs typeface="Calibri"/>
              <a:sym typeface="Calibri"/>
            </a:endParaRPr>
          </a:p>
        </p:txBody>
      </p:sp>
      <p:pic>
        <p:nvPicPr>
          <p:cNvPr id="281" name="Google Shape;281;p19"/>
          <p:cNvPicPr preferRelativeResize="0"/>
          <p:nvPr/>
        </p:nvPicPr>
        <p:blipFill rotWithShape="1">
          <a:blip r:embed="rId4">
            <a:alphaModFix/>
          </a:blip>
          <a:srcRect b="0" l="0" r="0" t="0"/>
          <a:stretch/>
        </p:blipFill>
        <p:spPr>
          <a:xfrm>
            <a:off x="580465" y="114394"/>
            <a:ext cx="2553750" cy="1957500"/>
          </a:xfrm>
          <a:prstGeom prst="rect">
            <a:avLst/>
          </a:prstGeom>
          <a:noFill/>
          <a:ln>
            <a:noFill/>
          </a:ln>
        </p:spPr>
      </p:pic>
      <p:sp>
        <p:nvSpPr>
          <p:cNvPr id="282" name="Google Shape;282;p19"/>
          <p:cNvSpPr txBox="1"/>
          <p:nvPr/>
        </p:nvSpPr>
        <p:spPr>
          <a:xfrm>
            <a:off x="2974795" y="899534"/>
            <a:ext cx="209609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chemeClr val="dk1"/>
                </a:solidFill>
                <a:latin typeface="Calibri"/>
                <a:ea typeface="Calibri"/>
                <a:cs typeface="Calibri"/>
                <a:sym typeface="Calibri"/>
              </a:rPr>
              <a:t>Din Kültürü ve Ahlak Bilgisi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3533053" y="310139"/>
            <a:ext cx="4549422" cy="1343378"/>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a:off x="3533053" y="1837759"/>
            <a:ext cx="5094111" cy="1332088"/>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3533054" y="3508942"/>
            <a:ext cx="5557938" cy="1343378"/>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3533054" y="5191417"/>
            <a:ext cx="6194042" cy="1343378"/>
          </a:xfrm>
          <a:prstGeom prst="rect">
            <a:avLst/>
          </a:prstGeom>
          <a:noFill/>
          <a:ln>
            <a:noFill/>
          </a:ln>
        </p:spPr>
      </p:pic>
      <p:pic>
        <p:nvPicPr>
          <p:cNvPr id="102" name="Google Shape;102;p2"/>
          <p:cNvPicPr preferRelativeResize="0"/>
          <p:nvPr/>
        </p:nvPicPr>
        <p:blipFill rotWithShape="1">
          <a:blip r:embed="rId7">
            <a:alphaModFix/>
          </a:blip>
          <a:srcRect b="39709" l="20720" r="24245" t="40701"/>
          <a:stretch/>
        </p:blipFill>
        <p:spPr>
          <a:xfrm>
            <a:off x="226608" y="2810707"/>
            <a:ext cx="3109012" cy="1564869"/>
          </a:xfrm>
          <a:prstGeom prst="rect">
            <a:avLst/>
          </a:prstGeom>
          <a:noFill/>
          <a:ln>
            <a:noFill/>
          </a:ln>
        </p:spPr>
      </p:pic>
      <p:sp>
        <p:nvSpPr>
          <p:cNvPr id="103" name="Google Shape;103;p2"/>
          <p:cNvSpPr txBox="1"/>
          <p:nvPr/>
        </p:nvSpPr>
        <p:spPr>
          <a:xfrm>
            <a:off x="3728830" y="702509"/>
            <a:ext cx="980661" cy="584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199">
                <a:solidFill>
                  <a:schemeClr val="dk1"/>
                </a:solidFill>
                <a:latin typeface="Comic Sans MS"/>
                <a:ea typeface="Comic Sans MS"/>
                <a:cs typeface="Comic Sans MS"/>
                <a:sym typeface="Comic Sans MS"/>
              </a:rPr>
              <a:t>YKS</a:t>
            </a:r>
            <a:endParaRPr/>
          </a:p>
        </p:txBody>
      </p:sp>
      <p:sp>
        <p:nvSpPr>
          <p:cNvPr id="104" name="Google Shape;104;p2"/>
          <p:cNvSpPr txBox="1"/>
          <p:nvPr/>
        </p:nvSpPr>
        <p:spPr>
          <a:xfrm>
            <a:off x="3597964" y="2211414"/>
            <a:ext cx="1152940" cy="584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199">
                <a:solidFill>
                  <a:schemeClr val="dk1"/>
                </a:solidFill>
                <a:latin typeface="Comic Sans MS"/>
                <a:ea typeface="Comic Sans MS"/>
                <a:cs typeface="Comic Sans MS"/>
                <a:sym typeface="Comic Sans MS"/>
              </a:rPr>
              <a:t>TYT</a:t>
            </a:r>
            <a:endParaRPr/>
          </a:p>
        </p:txBody>
      </p:sp>
      <p:sp>
        <p:nvSpPr>
          <p:cNvPr id="105" name="Google Shape;105;p2"/>
          <p:cNvSpPr txBox="1"/>
          <p:nvPr/>
        </p:nvSpPr>
        <p:spPr>
          <a:xfrm>
            <a:off x="3684105" y="3888243"/>
            <a:ext cx="1268895" cy="584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199">
                <a:solidFill>
                  <a:schemeClr val="dk1"/>
                </a:solidFill>
                <a:latin typeface="Comic Sans MS"/>
                <a:ea typeface="Comic Sans MS"/>
                <a:cs typeface="Comic Sans MS"/>
                <a:sym typeface="Comic Sans MS"/>
              </a:rPr>
              <a:t>AYT</a:t>
            </a:r>
            <a:endParaRPr/>
          </a:p>
        </p:txBody>
      </p:sp>
      <p:sp>
        <p:nvSpPr>
          <p:cNvPr id="106" name="Google Shape;106;p2"/>
          <p:cNvSpPr txBox="1"/>
          <p:nvPr/>
        </p:nvSpPr>
        <p:spPr>
          <a:xfrm>
            <a:off x="3684105" y="5570718"/>
            <a:ext cx="1268895" cy="584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199">
                <a:solidFill>
                  <a:schemeClr val="dk1"/>
                </a:solidFill>
                <a:latin typeface="Comic Sans MS"/>
                <a:ea typeface="Comic Sans MS"/>
                <a:cs typeface="Comic Sans MS"/>
                <a:sym typeface="Comic Sans MS"/>
              </a:rPr>
              <a:t>YDT</a:t>
            </a:r>
            <a:endParaRPr/>
          </a:p>
        </p:txBody>
      </p:sp>
      <p:sp>
        <p:nvSpPr>
          <p:cNvPr id="107" name="Google Shape;107;p2"/>
          <p:cNvSpPr txBox="1"/>
          <p:nvPr/>
        </p:nvSpPr>
        <p:spPr>
          <a:xfrm>
            <a:off x="4953000" y="354382"/>
            <a:ext cx="293204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rgbClr val="000000"/>
                </a:solidFill>
                <a:latin typeface="Comic Sans MS"/>
                <a:ea typeface="Comic Sans MS"/>
                <a:cs typeface="Comic Sans MS"/>
                <a:sym typeface="Comic Sans MS"/>
              </a:rPr>
              <a:t>Yükseköğretim Kurumları Sınavı (YKS) Başvuru Tarihleri</a:t>
            </a:r>
            <a:r>
              <a:rPr b="1" lang="tr-TR" sz="1800">
                <a:solidFill>
                  <a:srgbClr val="000000"/>
                </a:solidFill>
                <a:latin typeface="Comic Sans MS"/>
                <a:ea typeface="Comic Sans MS"/>
                <a:cs typeface="Comic Sans MS"/>
                <a:sym typeface="Comic Sans MS"/>
              </a:rPr>
              <a:t>:</a:t>
            </a:r>
            <a:endParaRPr/>
          </a:p>
          <a:p>
            <a:pPr indent="0" lvl="0" marL="0" marR="0" rtl="0" algn="ctr">
              <a:spcBef>
                <a:spcPts val="0"/>
              </a:spcBef>
              <a:spcAft>
                <a:spcPts val="0"/>
              </a:spcAft>
              <a:buNone/>
            </a:pPr>
            <a:r>
              <a:rPr b="1" lang="tr-TR" sz="1800">
                <a:solidFill>
                  <a:srgbClr val="000000"/>
                </a:solidFill>
                <a:latin typeface="Comic Sans MS"/>
                <a:ea typeface="Comic Sans MS"/>
                <a:cs typeface="Comic Sans MS"/>
                <a:sym typeface="Comic Sans MS"/>
              </a:rPr>
              <a:t>1-26 şubat 2024</a:t>
            </a:r>
            <a:endParaRPr/>
          </a:p>
        </p:txBody>
      </p:sp>
      <p:sp>
        <p:nvSpPr>
          <p:cNvPr id="108" name="Google Shape;108;p2"/>
          <p:cNvSpPr txBox="1"/>
          <p:nvPr/>
        </p:nvSpPr>
        <p:spPr>
          <a:xfrm>
            <a:off x="5274367" y="1903635"/>
            <a:ext cx="316726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dk1"/>
                </a:solidFill>
                <a:latin typeface="Comic Sans MS"/>
                <a:ea typeface="Comic Sans MS"/>
                <a:cs typeface="Comic Sans MS"/>
                <a:sym typeface="Comic Sans MS"/>
              </a:rPr>
              <a:t>YKS 1. Oturum Temel Yeterlilik Testi (TYT) Tarihi:</a:t>
            </a:r>
            <a:endParaRPr/>
          </a:p>
          <a:p>
            <a:pPr indent="0" lvl="0" marL="0" marR="0" rtl="0" algn="ctr">
              <a:spcBef>
                <a:spcPts val="0"/>
              </a:spcBef>
              <a:spcAft>
                <a:spcPts val="0"/>
              </a:spcAft>
              <a:buNone/>
            </a:pPr>
            <a:r>
              <a:rPr b="1" lang="tr-TR" sz="1800">
                <a:solidFill>
                  <a:schemeClr val="dk1"/>
                </a:solidFill>
                <a:latin typeface="Comic Sans MS"/>
                <a:ea typeface="Comic Sans MS"/>
                <a:cs typeface="Comic Sans MS"/>
                <a:sym typeface="Comic Sans MS"/>
              </a:rPr>
              <a:t> 8 Haziran 2024</a:t>
            </a:r>
            <a:endParaRPr/>
          </a:p>
        </p:txBody>
      </p:sp>
      <p:sp>
        <p:nvSpPr>
          <p:cNvPr id="109" name="Google Shape;109;p2"/>
          <p:cNvSpPr txBox="1"/>
          <p:nvPr/>
        </p:nvSpPr>
        <p:spPr>
          <a:xfrm>
            <a:off x="5380383" y="3718966"/>
            <a:ext cx="3578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dk1"/>
                </a:solidFill>
                <a:latin typeface="Comic Sans MS"/>
                <a:ea typeface="Comic Sans MS"/>
                <a:cs typeface="Comic Sans MS"/>
                <a:sym typeface="Comic Sans MS"/>
              </a:rPr>
              <a:t>YKS 2. Oturum Alan Yeterlilik Testleri (AYT) Tarihi: </a:t>
            </a:r>
            <a:endParaRPr/>
          </a:p>
          <a:p>
            <a:pPr indent="0" lvl="0" marL="0" marR="0" rtl="0" algn="ctr">
              <a:spcBef>
                <a:spcPts val="0"/>
              </a:spcBef>
              <a:spcAft>
                <a:spcPts val="0"/>
              </a:spcAft>
              <a:buNone/>
            </a:pPr>
            <a:r>
              <a:rPr b="1" lang="tr-TR" sz="1800">
                <a:solidFill>
                  <a:schemeClr val="dk1"/>
                </a:solidFill>
                <a:latin typeface="Comic Sans MS"/>
                <a:ea typeface="Comic Sans MS"/>
                <a:cs typeface="Comic Sans MS"/>
                <a:sym typeface="Comic Sans MS"/>
              </a:rPr>
              <a:t>9 Haziran 2024</a:t>
            </a:r>
            <a:endParaRPr/>
          </a:p>
        </p:txBody>
      </p:sp>
      <p:sp>
        <p:nvSpPr>
          <p:cNvPr id="110" name="Google Shape;110;p2"/>
          <p:cNvSpPr txBox="1"/>
          <p:nvPr/>
        </p:nvSpPr>
        <p:spPr>
          <a:xfrm>
            <a:off x="5459895" y="5401439"/>
            <a:ext cx="401540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dk1"/>
                </a:solidFill>
                <a:latin typeface="Comic Sans MS"/>
                <a:ea typeface="Comic Sans MS"/>
                <a:cs typeface="Comic Sans MS"/>
                <a:sym typeface="Comic Sans MS"/>
              </a:rPr>
              <a:t>YKS 3. Oturum Yabancı Dil Testi (YDT) Tarihi: </a:t>
            </a:r>
            <a:endParaRPr/>
          </a:p>
          <a:p>
            <a:pPr indent="0" lvl="0" marL="0" marR="0" rtl="0" algn="ctr">
              <a:spcBef>
                <a:spcPts val="0"/>
              </a:spcBef>
              <a:spcAft>
                <a:spcPts val="0"/>
              </a:spcAft>
              <a:buNone/>
            </a:pPr>
            <a:r>
              <a:rPr b="1" lang="tr-TR" sz="1800">
                <a:solidFill>
                  <a:schemeClr val="dk1"/>
                </a:solidFill>
                <a:latin typeface="Comic Sans MS"/>
                <a:ea typeface="Comic Sans MS"/>
                <a:cs typeface="Comic Sans MS"/>
                <a:sym typeface="Comic Sans MS"/>
              </a:rPr>
              <a:t>9 Haziran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p20"/>
          <p:cNvGraphicFramePr/>
          <p:nvPr/>
        </p:nvGraphicFramePr>
        <p:xfrm>
          <a:off x="953305" y="1060048"/>
          <a:ext cx="3000000" cy="3000000"/>
        </p:xfrm>
        <a:graphic>
          <a:graphicData uri="http://schemas.openxmlformats.org/drawingml/2006/table">
            <a:tbl>
              <a:tblPr bandRow="1" firstRow="1">
                <a:noFill/>
                <a:tableStyleId>{08BA4A04-DBD1-4F8F-A7CA-BE714ACEC4B6}</a:tableStyleId>
              </a:tblPr>
              <a:tblGrid>
                <a:gridCol w="2783425"/>
                <a:gridCol w="2783425"/>
                <a:gridCol w="2783425"/>
              </a:tblGrid>
              <a:tr h="541525">
                <a:tc>
                  <a:txBody>
                    <a:bodyPr/>
                    <a:lstStyle/>
                    <a:p>
                      <a:pPr indent="0" lvl="0" marL="0" marR="0" rtl="0" algn="ctr">
                        <a:spcBef>
                          <a:spcPts val="0"/>
                        </a:spcBef>
                        <a:spcAft>
                          <a:spcPts val="0"/>
                        </a:spcAft>
                        <a:buNone/>
                      </a:pPr>
                      <a:r>
                        <a:rPr lang="tr-TR" sz="1300"/>
                        <a:t>Program</a:t>
                      </a:r>
                      <a:r>
                        <a:rPr lang="tr-TR" sz="1300"/>
                        <a:t> Türü</a:t>
                      </a:r>
                      <a:endParaRPr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3A65"/>
                    </a:solidFill>
                  </a:tcPr>
                </a:tc>
                <a:tc>
                  <a:txBody>
                    <a:bodyPr/>
                    <a:lstStyle/>
                    <a:p>
                      <a:pPr indent="0" lvl="0" marL="0" marR="0" rtl="0" algn="ctr">
                        <a:spcBef>
                          <a:spcPts val="0"/>
                        </a:spcBef>
                        <a:spcAft>
                          <a:spcPts val="0"/>
                        </a:spcAft>
                        <a:buNone/>
                      </a:pPr>
                      <a:r>
                        <a:rPr lang="tr-TR" sz="1300"/>
                        <a:t>İlgili Puan Türü</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3A65"/>
                    </a:solidFill>
                  </a:tcPr>
                </a:tc>
                <a:tc>
                  <a:txBody>
                    <a:bodyPr/>
                    <a:lstStyle/>
                    <a:p>
                      <a:pPr indent="0" lvl="0" marL="0" marR="0" rtl="0" algn="ctr">
                        <a:spcBef>
                          <a:spcPts val="0"/>
                        </a:spcBef>
                        <a:spcAft>
                          <a:spcPts val="0"/>
                        </a:spcAft>
                        <a:buNone/>
                      </a:pPr>
                      <a:r>
                        <a:rPr lang="tr-TR" sz="1300"/>
                        <a:t>Başarı Sırası</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3A65"/>
                    </a:solidFill>
                  </a:tcPr>
                </a:tc>
              </a:tr>
              <a:tr h="541525">
                <a:tc>
                  <a:txBody>
                    <a:bodyPr/>
                    <a:lstStyle/>
                    <a:p>
                      <a:pPr indent="0" lvl="0" marL="0" marR="0" rtl="0" algn="l">
                        <a:spcBef>
                          <a:spcPts val="0"/>
                        </a:spcBef>
                        <a:spcAft>
                          <a:spcPts val="0"/>
                        </a:spcAft>
                        <a:buNone/>
                      </a:pPr>
                      <a:r>
                        <a:rPr b="1" lang="tr-TR" sz="1600"/>
                        <a:t>Tıp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Sayısal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En Düşük 50 bininci </a:t>
                      </a:r>
                      <a:r>
                        <a:rPr b="1" lang="tr-TR" sz="1600"/>
                        <a:t>(50.000)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Eczacılık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Sayısal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lang="tr-TR" sz="1600"/>
                        <a:t>En Düşük 100 bininci </a:t>
                      </a:r>
                      <a:r>
                        <a:rPr b="1" lang="tr-TR" sz="1600"/>
                        <a:t>(100.000)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Diş Hekimliği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Sayısal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lang="tr-TR" sz="1600"/>
                        <a:t>En Düşük 80 bininci </a:t>
                      </a:r>
                      <a:r>
                        <a:rPr b="1" lang="tr-TR" sz="1600"/>
                        <a:t>(80.000)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Hukuk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Eşit Ağırlık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En Düşük 125 bininci</a:t>
                      </a:r>
                      <a:r>
                        <a:rPr lang="tr-TR" sz="1600"/>
                        <a:t> </a:t>
                      </a:r>
                      <a:r>
                        <a:rPr b="1" lang="tr-TR" sz="1600"/>
                        <a:t>(125.000)</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Mühendislik***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Sayısal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En Düşük 300 bininci </a:t>
                      </a:r>
                      <a:r>
                        <a:rPr b="1" lang="tr-TR" sz="1600"/>
                        <a:t>(300.000)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Mimarlık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Sayısal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En Düşük 250 bininci </a:t>
                      </a:r>
                      <a:r>
                        <a:rPr b="1" lang="tr-TR" sz="1600"/>
                        <a:t>(250.000)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41525">
                <a:tc>
                  <a:txBody>
                    <a:bodyPr/>
                    <a:lstStyle/>
                    <a:p>
                      <a:pPr indent="0" lvl="0" marL="0" marR="0" rtl="0" algn="l">
                        <a:spcBef>
                          <a:spcPts val="0"/>
                        </a:spcBef>
                        <a:spcAft>
                          <a:spcPts val="0"/>
                        </a:spcAft>
                        <a:buNone/>
                      </a:pPr>
                      <a:r>
                        <a:rPr b="1" lang="tr-TR" sz="1600"/>
                        <a:t>Öğretmenlik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İlgili Puan Türünde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lang="tr-TR" sz="1600"/>
                        <a:t>En Düşük 300 bininci </a:t>
                      </a:r>
                      <a:r>
                        <a:rPr b="1" lang="tr-TR" sz="1600"/>
                        <a:t>(300.000)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
        <p:nvSpPr>
          <p:cNvPr id="288" name="Google Shape;288;p20"/>
          <p:cNvSpPr/>
          <p:nvPr/>
        </p:nvSpPr>
        <p:spPr>
          <a:xfrm>
            <a:off x="275515" y="5557931"/>
            <a:ext cx="935497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tr-TR" sz="1600">
                <a:solidFill>
                  <a:srgbClr val="000000"/>
                </a:solidFill>
                <a:latin typeface="Times New Roman"/>
                <a:ea typeface="Times New Roman"/>
                <a:cs typeface="Times New Roman"/>
                <a:sym typeface="Times New Roman"/>
              </a:rPr>
              <a:t>**</a:t>
            </a:r>
            <a:r>
              <a:rPr b="1" lang="tr-TR" sz="1400">
                <a:solidFill>
                  <a:srgbClr val="000000"/>
                </a:solidFill>
                <a:latin typeface="Times New Roman"/>
                <a:ea typeface="Times New Roman"/>
                <a:cs typeface="Times New Roman"/>
                <a:sym typeface="Times New Roman"/>
              </a:rPr>
              <a:t>Vakıf Yükseköğretim Kurumları, ilgili programlar için belirlenen asgari başarı sırası şartının daha üzerinde bir başarı sırası şartı belirleyebilecektir. </a:t>
            </a:r>
            <a:endParaRPr b="1" sz="1400">
              <a:solidFill>
                <a:schemeClr val="dk1"/>
              </a:solidFill>
              <a:latin typeface="Calibri"/>
              <a:ea typeface="Calibri"/>
              <a:cs typeface="Calibri"/>
              <a:sym typeface="Calibri"/>
            </a:endParaRPr>
          </a:p>
        </p:txBody>
      </p:sp>
      <p:sp>
        <p:nvSpPr>
          <p:cNvPr id="289" name="Google Shape;289;p20"/>
          <p:cNvSpPr/>
          <p:nvPr/>
        </p:nvSpPr>
        <p:spPr>
          <a:xfrm>
            <a:off x="361939" y="6069671"/>
            <a:ext cx="950348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400">
                <a:solidFill>
                  <a:schemeClr val="dk1"/>
                </a:solidFill>
                <a:latin typeface="Calibri"/>
                <a:ea typeface="Calibri"/>
                <a:cs typeface="Calibri"/>
                <a:sym typeface="Calibri"/>
              </a:rPr>
              <a:t>***Mühendislik programlarına </a:t>
            </a:r>
            <a:r>
              <a:rPr lang="tr-TR" sz="1400">
                <a:solidFill>
                  <a:schemeClr val="dk1"/>
                </a:solidFill>
                <a:latin typeface="Calibri"/>
                <a:ea typeface="Calibri"/>
                <a:cs typeface="Calibri"/>
                <a:sym typeface="Calibri"/>
              </a:rPr>
              <a:t>yerleştirme işlemlerinde (Orman, Ziraat, Tarım Bilimleri ve Teknolojileri, Su Ürünleri/Su Bilimleri Fakülteleri programları ile Ağaç İşleri Endüstri Mühendisliği programları, Biyosistem Mühendisliği, Balıkçılık Teknolojisi Mühendisliği, Su Ürünleri Mühendisliği programları hariç; Ziraat Fakültelerinin Gıda Mühendisliği programları dâhil)</a:t>
            </a:r>
            <a:endParaRPr/>
          </a:p>
        </p:txBody>
      </p:sp>
      <p:sp>
        <p:nvSpPr>
          <p:cNvPr id="290" name="Google Shape;290;p20"/>
          <p:cNvSpPr txBox="1"/>
          <p:nvPr/>
        </p:nvSpPr>
        <p:spPr>
          <a:xfrm>
            <a:off x="779929" y="353258"/>
            <a:ext cx="3079376" cy="4617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chemeClr val="dk1"/>
                </a:solidFill>
                <a:latin typeface="Calibri"/>
                <a:ea typeface="Calibri"/>
                <a:cs typeface="Calibri"/>
                <a:sym typeface="Calibri"/>
              </a:rPr>
              <a:t>Başarı Sıralama Şartı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1"/>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296" name="Google Shape;296;p21"/>
          <p:cNvSpPr/>
          <p:nvPr/>
        </p:nvSpPr>
        <p:spPr>
          <a:xfrm>
            <a:off x="2587157" y="1133847"/>
            <a:ext cx="4953000" cy="1200329"/>
          </a:xfrm>
          <a:prstGeom prst="rect">
            <a:avLst/>
          </a:prstGeom>
          <a:noFill/>
          <a:ln>
            <a:noFill/>
          </a:ln>
        </p:spPr>
        <p:txBody>
          <a:bodyPr anchorCtr="0" anchor="t" bIns="45700" lIns="91425" spcFirstLastPara="1" rIns="91425" wrap="square" tIns="45700">
            <a:spAutoFit/>
          </a:bodyPr>
          <a:lstStyle/>
          <a:p>
            <a:pPr indent="-285738" lvl="0" marL="285738" marR="0" rtl="0" algn="just">
              <a:spcBef>
                <a:spcPts val="0"/>
              </a:spcBef>
              <a:spcAft>
                <a:spcPts val="0"/>
              </a:spcAft>
              <a:buClr>
                <a:srgbClr val="D40000"/>
              </a:buClr>
              <a:buSzPts val="1800"/>
              <a:buFont typeface="Arial"/>
              <a:buChar char="•"/>
            </a:pPr>
            <a:r>
              <a:rPr lang="tr-TR" sz="1800">
                <a:solidFill>
                  <a:srgbClr val="D40000"/>
                </a:solidFill>
                <a:latin typeface="Calibri"/>
                <a:ea typeface="Calibri"/>
                <a:cs typeface="Calibri"/>
                <a:sym typeface="Calibri"/>
              </a:rPr>
              <a:t>Puanlar 100-500 puan aralığında hesaplanacaktır. Adayların bu puanlarına Ortaöğretim Başarı Puanı (OBP) hesaplanarak eklenecektir. </a:t>
            </a:r>
            <a:endParaRPr/>
          </a:p>
        </p:txBody>
      </p:sp>
      <p:sp>
        <p:nvSpPr>
          <p:cNvPr id="297" name="Google Shape;297;p21"/>
          <p:cNvSpPr/>
          <p:nvPr/>
        </p:nvSpPr>
        <p:spPr>
          <a:xfrm>
            <a:off x="497960" y="2743488"/>
            <a:ext cx="9131394" cy="1608389"/>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lang="tr-TR" sz="1600">
                <a:solidFill>
                  <a:schemeClr val="dk1"/>
                </a:solidFill>
                <a:latin typeface="Calibri"/>
                <a:ea typeface="Calibri"/>
                <a:cs typeface="Calibri"/>
                <a:sym typeface="Calibri"/>
              </a:rPr>
              <a:t>Ortaöğretim 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 </a:t>
            </a:r>
            <a:endParaRPr/>
          </a:p>
        </p:txBody>
      </p:sp>
      <p:sp>
        <p:nvSpPr>
          <p:cNvPr id="298" name="Google Shape;298;p21"/>
          <p:cNvSpPr/>
          <p:nvPr/>
        </p:nvSpPr>
        <p:spPr>
          <a:xfrm>
            <a:off x="2084660" y="355203"/>
            <a:ext cx="6326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ORTAÖĞRETİM BAŞARI PUANI (OBP) NASIL HESAPLANACAKTIR? </a:t>
            </a:r>
            <a:endParaRPr/>
          </a:p>
        </p:txBody>
      </p:sp>
      <p:sp>
        <p:nvSpPr>
          <p:cNvPr id="299" name="Google Shape;299;p21"/>
          <p:cNvSpPr/>
          <p:nvPr/>
        </p:nvSpPr>
        <p:spPr>
          <a:xfrm>
            <a:off x="497961" y="4680046"/>
            <a:ext cx="9372598"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tr-TR" sz="1600">
                <a:solidFill>
                  <a:schemeClr val="dk1"/>
                </a:solidFill>
                <a:latin typeface="Calibri"/>
                <a:ea typeface="Calibri"/>
                <a:cs typeface="Calibri"/>
                <a:sym typeface="Calibri"/>
              </a:rPr>
              <a:t>Her aday için hesaplanmış olan OBP; </a:t>
            </a:r>
            <a:r>
              <a:rPr b="1" lang="tr-TR" sz="1600">
                <a:solidFill>
                  <a:srgbClr val="C00000"/>
                </a:solidFill>
                <a:latin typeface="Calibri"/>
                <a:ea typeface="Calibri"/>
                <a:cs typeface="Calibri"/>
                <a:sym typeface="Calibri"/>
              </a:rPr>
              <a:t>0,12 </a:t>
            </a:r>
            <a:r>
              <a:rPr lang="tr-TR" sz="1600">
                <a:solidFill>
                  <a:schemeClr val="dk1"/>
                </a:solidFill>
                <a:latin typeface="Calibri"/>
                <a:ea typeface="Calibri"/>
                <a:cs typeface="Calibri"/>
                <a:sym typeface="Calibri"/>
              </a:rPr>
              <a:t>katsayısı ile çarpılarak sınav puanlarına eklenecek ve böylece adayların yerleştirme puanları hesaplanacaktır. </a:t>
            </a:r>
            <a:endParaRPr/>
          </a:p>
        </p:txBody>
      </p:sp>
      <p:pic>
        <p:nvPicPr>
          <p:cNvPr id="300" name="Google Shape;300;p21"/>
          <p:cNvPicPr preferRelativeResize="0"/>
          <p:nvPr/>
        </p:nvPicPr>
        <p:blipFill rotWithShape="1">
          <a:blip r:embed="rId4">
            <a:alphaModFix/>
          </a:blip>
          <a:srcRect b="2037" l="40258" r="39433" t="77654"/>
          <a:stretch/>
        </p:blipFill>
        <p:spPr>
          <a:xfrm>
            <a:off x="715640" y="1054189"/>
            <a:ext cx="1392702" cy="1392702"/>
          </a:xfrm>
          <a:prstGeom prst="rect">
            <a:avLst/>
          </a:prstGeom>
          <a:noFill/>
          <a:ln>
            <a:noFill/>
          </a:ln>
        </p:spPr>
      </p:pic>
      <p:pic>
        <p:nvPicPr>
          <p:cNvPr id="301" name="Google Shape;301;p21"/>
          <p:cNvPicPr preferRelativeResize="0"/>
          <p:nvPr/>
        </p:nvPicPr>
        <p:blipFill rotWithShape="1">
          <a:blip r:embed="rId4">
            <a:alphaModFix/>
          </a:blip>
          <a:srcRect b="21808" l="0" r="79104" t="59525"/>
          <a:stretch/>
        </p:blipFill>
        <p:spPr>
          <a:xfrm>
            <a:off x="4347132" y="5570163"/>
            <a:ext cx="1433048" cy="1280161"/>
          </a:xfrm>
          <a:prstGeom prst="rect">
            <a:avLst/>
          </a:prstGeom>
          <a:noFill/>
          <a:ln>
            <a:noFill/>
          </a:ln>
        </p:spPr>
      </p:pic>
      <p:pic>
        <p:nvPicPr>
          <p:cNvPr id="302" name="Google Shape;302;p21"/>
          <p:cNvPicPr preferRelativeResize="0"/>
          <p:nvPr/>
        </p:nvPicPr>
        <p:blipFill rotWithShape="1">
          <a:blip r:embed="rId4">
            <a:alphaModFix/>
          </a:blip>
          <a:srcRect b="60083" l="0" r="79466" t="21454"/>
          <a:stretch/>
        </p:blipFill>
        <p:spPr>
          <a:xfrm>
            <a:off x="8018973" y="1017435"/>
            <a:ext cx="1408213" cy="12660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2"/>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308" name="Google Shape;308;p22"/>
          <p:cNvSpPr txBox="1"/>
          <p:nvPr/>
        </p:nvSpPr>
        <p:spPr>
          <a:xfrm>
            <a:off x="2371784" y="1018404"/>
            <a:ext cx="1505540" cy="523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799">
                <a:solidFill>
                  <a:schemeClr val="dk1"/>
                </a:solidFill>
                <a:latin typeface="Calibri"/>
                <a:ea typeface="Calibri"/>
                <a:cs typeface="Calibri"/>
                <a:sym typeface="Calibri"/>
              </a:rPr>
              <a:t>EK PUAN</a:t>
            </a:r>
            <a:endParaRPr/>
          </a:p>
        </p:txBody>
      </p:sp>
      <p:sp>
        <p:nvSpPr>
          <p:cNvPr id="309" name="Google Shape;309;p22"/>
          <p:cNvSpPr/>
          <p:nvPr/>
        </p:nvSpPr>
        <p:spPr>
          <a:xfrm>
            <a:off x="447675" y="2405876"/>
            <a:ext cx="9010650" cy="1031308"/>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lang="tr-TR" sz="1600">
                <a:solidFill>
                  <a:schemeClr val="dk1"/>
                </a:solidFill>
                <a:latin typeface="Calibri"/>
                <a:ea typeface="Calibri"/>
                <a:cs typeface="Calibri"/>
                <a:sym typeface="Calibri"/>
              </a:rPr>
              <a:t>Bir mesleğe yönelik program uygulayan ortaöğretim kurumları (meslek liseleri) mezunları, kendi alanlarıyla ilişkili </a:t>
            </a:r>
            <a:r>
              <a:rPr b="1" lang="tr-TR" sz="1800">
                <a:solidFill>
                  <a:schemeClr val="dk1"/>
                </a:solidFill>
                <a:latin typeface="Calibri"/>
                <a:ea typeface="Calibri"/>
                <a:cs typeface="Calibri"/>
                <a:sym typeface="Calibri"/>
              </a:rPr>
              <a:t>ön lisans programlarını </a:t>
            </a:r>
            <a:r>
              <a:rPr lang="tr-TR" sz="1600">
                <a:solidFill>
                  <a:schemeClr val="dk1"/>
                </a:solidFill>
                <a:latin typeface="Calibri"/>
                <a:ea typeface="Calibri"/>
                <a:cs typeface="Calibri"/>
                <a:sym typeface="Calibri"/>
              </a:rPr>
              <a:t>tercih ettiklerinde OBP’nin </a:t>
            </a:r>
            <a:r>
              <a:rPr b="1" lang="tr-TR" sz="1600">
                <a:solidFill>
                  <a:schemeClr val="dk1"/>
                </a:solidFill>
                <a:latin typeface="Calibri"/>
                <a:ea typeface="Calibri"/>
                <a:cs typeface="Calibri"/>
                <a:sym typeface="Calibri"/>
              </a:rPr>
              <a:t>0,06</a:t>
            </a:r>
            <a:r>
              <a:rPr lang="tr-TR" sz="1600">
                <a:solidFill>
                  <a:schemeClr val="dk1"/>
                </a:solidFill>
                <a:latin typeface="Calibri"/>
                <a:ea typeface="Calibri"/>
                <a:cs typeface="Calibri"/>
                <a:sym typeface="Calibri"/>
              </a:rPr>
              <a:t> katsayısı ile çarpımından elde edilecek ek puanları da yerleştirme puanlarına eklenecektir. </a:t>
            </a:r>
            <a:endParaRPr/>
          </a:p>
        </p:txBody>
      </p:sp>
      <p:sp>
        <p:nvSpPr>
          <p:cNvPr id="310" name="Google Shape;310;p22"/>
          <p:cNvSpPr/>
          <p:nvPr/>
        </p:nvSpPr>
        <p:spPr>
          <a:xfrm>
            <a:off x="447675" y="3981835"/>
            <a:ext cx="9010650" cy="130061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lang="tr-TR" sz="1600">
                <a:solidFill>
                  <a:schemeClr val="dk1"/>
                </a:solidFill>
                <a:latin typeface="Calibri"/>
                <a:ea typeface="Calibri"/>
                <a:cs typeface="Calibri"/>
                <a:sym typeface="Calibri"/>
              </a:rPr>
              <a:t>Bir mesleğe yönelik program uygulayan  ortaöğretim kurumuna (meslek liselerine) 30.03.2012 tarihinden önce kayıt olan adaylar için; kendi alanlarıyla ilişkili lisans programlarını tercih ettiklerinde OBP’nin 0,06 katsayısı ile çarpımından elde edilecek ek puanları da yerleştirme puanlarına eklenecektir.  </a:t>
            </a:r>
            <a:r>
              <a:rPr b="1" lang="tr-TR" sz="1600">
                <a:solidFill>
                  <a:schemeClr val="dk1"/>
                </a:solidFill>
                <a:latin typeface="Calibri"/>
                <a:ea typeface="Calibri"/>
                <a:cs typeface="Calibri"/>
                <a:sym typeface="Calibri"/>
              </a:rPr>
              <a:t>30.03.2012 tarihinden sonra kayıt olan adaylar lisans tercihlerinde ek puan almayacaklardır.</a:t>
            </a:r>
            <a:endParaRPr/>
          </a:p>
        </p:txBody>
      </p:sp>
      <p:pic>
        <p:nvPicPr>
          <p:cNvPr id="311" name="Google Shape;311;p22"/>
          <p:cNvPicPr preferRelativeResize="0"/>
          <p:nvPr/>
        </p:nvPicPr>
        <p:blipFill rotWithShape="1">
          <a:blip r:embed="rId4">
            <a:alphaModFix/>
          </a:blip>
          <a:srcRect b="0" l="0" r="0" t="0"/>
          <a:stretch/>
        </p:blipFill>
        <p:spPr>
          <a:xfrm>
            <a:off x="317021" y="204012"/>
            <a:ext cx="2069520" cy="19787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3"/>
          <p:cNvPicPr preferRelativeResize="0"/>
          <p:nvPr/>
        </p:nvPicPr>
        <p:blipFill rotWithShape="1">
          <a:blip r:embed="rId3">
            <a:alphaModFix/>
          </a:blip>
          <a:srcRect b="0" l="0" r="0" t="0"/>
          <a:stretch/>
        </p:blipFill>
        <p:spPr>
          <a:xfrm>
            <a:off x="5036833" y="931682"/>
            <a:ext cx="4880340" cy="4880340"/>
          </a:xfrm>
          <a:prstGeom prst="rect">
            <a:avLst/>
          </a:prstGeom>
          <a:noFill/>
          <a:ln>
            <a:noFill/>
          </a:ln>
        </p:spPr>
      </p:pic>
      <p:sp>
        <p:nvSpPr>
          <p:cNvPr id="317" name="Google Shape;317;p23"/>
          <p:cNvSpPr/>
          <p:nvPr/>
        </p:nvSpPr>
        <p:spPr>
          <a:xfrm>
            <a:off x="137595" y="3144689"/>
            <a:ext cx="5617745" cy="2494786"/>
          </a:xfrm>
          <a:prstGeom prst="rect">
            <a:avLst/>
          </a:prstGeom>
          <a:noFill/>
          <a:ln>
            <a:noFill/>
          </a:ln>
        </p:spPr>
        <p:txBody>
          <a:bodyPr anchorCtr="0" anchor="t" bIns="45700" lIns="91425" spcFirstLastPara="1" rIns="91425" wrap="square" tIns="45700">
            <a:spAutoFit/>
          </a:bodyPr>
          <a:lstStyle/>
          <a:p>
            <a:pPr indent="0" lvl="0" marL="10319" marR="4128" rtl="0" algn="ctr">
              <a:lnSpc>
                <a:spcPct val="125000"/>
              </a:lnSpc>
              <a:spcBef>
                <a:spcPts val="0"/>
              </a:spcBef>
              <a:spcAft>
                <a:spcPts val="0"/>
              </a:spcAft>
              <a:buNone/>
            </a:pPr>
            <a:r>
              <a:rPr b="1" lang="tr-TR" sz="1463">
                <a:solidFill>
                  <a:schemeClr val="dk1"/>
                </a:solidFill>
                <a:latin typeface="Times New Roman"/>
                <a:ea typeface="Times New Roman"/>
                <a:cs typeface="Times New Roman"/>
                <a:sym typeface="Times New Roman"/>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a:t>
            </a:r>
            <a:endParaRPr b="1" sz="1463">
              <a:solidFill>
                <a:schemeClr val="dk1"/>
              </a:solidFill>
              <a:latin typeface="Times New Roman"/>
              <a:ea typeface="Times New Roman"/>
              <a:cs typeface="Times New Roman"/>
              <a:sym typeface="Times New Roman"/>
            </a:endParaRPr>
          </a:p>
          <a:p>
            <a:pPr indent="0" lvl="0" marL="10319" marR="0" rtl="0" algn="ctr">
              <a:lnSpc>
                <a:spcPct val="150000"/>
              </a:lnSpc>
              <a:spcBef>
                <a:spcPts val="293"/>
              </a:spcBef>
              <a:spcAft>
                <a:spcPts val="0"/>
              </a:spcAft>
              <a:buNone/>
            </a:pPr>
            <a:r>
              <a:rPr b="1" lang="tr-TR" sz="1463">
                <a:solidFill>
                  <a:srgbClr val="2F5496"/>
                </a:solidFill>
                <a:latin typeface="Times New Roman"/>
                <a:ea typeface="Times New Roman"/>
                <a:cs typeface="Times New Roman"/>
                <a:sym typeface="Times New Roman"/>
              </a:rPr>
              <a:t>2023-2024  öğretim  yılı  okul  birincileri  bu  kontenjanlardan,  2024-YKS'ye  girmek  koşuluyla, sadece 2024-YKS'de yararlanırlar.</a:t>
            </a:r>
            <a:endParaRPr b="1" sz="1463">
              <a:solidFill>
                <a:srgbClr val="2F5496"/>
              </a:solidFill>
              <a:latin typeface="Times New Roman"/>
              <a:ea typeface="Times New Roman"/>
              <a:cs typeface="Times New Roman"/>
              <a:sym typeface="Times New Roman"/>
            </a:endParaRPr>
          </a:p>
        </p:txBody>
      </p:sp>
      <p:sp>
        <p:nvSpPr>
          <p:cNvPr id="318" name="Google Shape;318;p23"/>
          <p:cNvSpPr/>
          <p:nvPr/>
        </p:nvSpPr>
        <p:spPr>
          <a:xfrm>
            <a:off x="340156" y="1578013"/>
            <a:ext cx="5212622" cy="12007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tr-TR" sz="2401">
                <a:solidFill>
                  <a:srgbClr val="C00000"/>
                </a:solidFill>
                <a:latin typeface="Calibri"/>
                <a:ea typeface="Calibri"/>
                <a:cs typeface="Calibri"/>
                <a:sym typeface="Calibri"/>
              </a:rPr>
              <a:t>Adaylar, okul birinciliği kontenjanından yalnızca </a:t>
            </a:r>
            <a:r>
              <a:rPr b="1" lang="tr-TR" sz="2401" u="sng">
                <a:solidFill>
                  <a:srgbClr val="C00000"/>
                </a:solidFill>
                <a:latin typeface="Calibri"/>
                <a:ea typeface="Calibri"/>
                <a:cs typeface="Calibri"/>
                <a:sym typeface="Calibri"/>
              </a:rPr>
              <a:t>mezun oldukları yıl </a:t>
            </a:r>
            <a:r>
              <a:rPr b="1" lang="tr-TR" sz="2401">
                <a:solidFill>
                  <a:srgbClr val="C00000"/>
                </a:solidFill>
                <a:latin typeface="Calibri"/>
                <a:ea typeface="Calibri"/>
                <a:cs typeface="Calibri"/>
                <a:sym typeface="Calibri"/>
              </a:rPr>
              <a:t>yararlanabilirler.</a:t>
            </a:r>
            <a:endParaRPr sz="2401">
              <a:solidFill>
                <a:srgbClr val="C00000"/>
              </a:solidFill>
              <a:latin typeface="Calibri"/>
              <a:ea typeface="Calibri"/>
              <a:cs typeface="Calibri"/>
              <a:sym typeface="Calibri"/>
            </a:endParaRPr>
          </a:p>
        </p:txBody>
      </p:sp>
      <p:sp>
        <p:nvSpPr>
          <p:cNvPr id="319" name="Google Shape;319;p23"/>
          <p:cNvSpPr txBox="1"/>
          <p:nvPr/>
        </p:nvSpPr>
        <p:spPr>
          <a:xfrm>
            <a:off x="1307421" y="304142"/>
            <a:ext cx="7458827" cy="12000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599">
                <a:solidFill>
                  <a:srgbClr val="2F5496"/>
                </a:solidFill>
                <a:latin typeface="Shadows Into Light"/>
                <a:ea typeface="Shadows Into Light"/>
                <a:cs typeface="Shadows Into Light"/>
                <a:sym typeface="Shadows Into Light"/>
              </a:rPr>
              <a:t>OKUL BİRİNCİLERİNİN DİKKATİNE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4"/>
          <p:cNvPicPr preferRelativeResize="0"/>
          <p:nvPr/>
        </p:nvPicPr>
        <p:blipFill rotWithShape="1">
          <a:blip r:embed="rId3">
            <a:alphaModFix/>
          </a:blip>
          <a:srcRect b="0" l="0" r="0" t="0"/>
          <a:stretch/>
        </p:blipFill>
        <p:spPr>
          <a:xfrm>
            <a:off x="0" y="-11594"/>
            <a:ext cx="9906000" cy="6869594"/>
          </a:xfrm>
          <a:prstGeom prst="rect">
            <a:avLst/>
          </a:prstGeom>
          <a:noFill/>
          <a:ln>
            <a:noFill/>
          </a:ln>
        </p:spPr>
      </p:pic>
      <p:sp>
        <p:nvSpPr>
          <p:cNvPr id="325" name="Google Shape;325;p24"/>
          <p:cNvSpPr/>
          <p:nvPr/>
        </p:nvSpPr>
        <p:spPr>
          <a:xfrm>
            <a:off x="2283759" y="1134579"/>
            <a:ext cx="410189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chemeClr val="dk1"/>
                </a:solidFill>
                <a:latin typeface="Calibri"/>
                <a:ea typeface="Calibri"/>
                <a:cs typeface="Calibri"/>
                <a:sym typeface="Calibri"/>
              </a:rPr>
              <a:t>Mesleki ve Teknik Ortaöğretim Kurumları</a:t>
            </a:r>
            <a:endParaRPr/>
          </a:p>
          <a:p>
            <a:pPr indent="0" lvl="0" marL="0" marR="0" rtl="0" algn="ctr">
              <a:spcBef>
                <a:spcPts val="0"/>
              </a:spcBef>
              <a:spcAft>
                <a:spcPts val="0"/>
              </a:spcAft>
              <a:buNone/>
            </a:pPr>
            <a:r>
              <a:rPr b="1" lang="tr-TR" sz="1800">
                <a:solidFill>
                  <a:schemeClr val="dk1"/>
                </a:solidFill>
                <a:latin typeface="Calibri"/>
                <a:ea typeface="Calibri"/>
                <a:cs typeface="Calibri"/>
                <a:sym typeface="Calibri"/>
              </a:rPr>
              <a:t>M.T.O.K</a:t>
            </a:r>
            <a:endParaRPr/>
          </a:p>
        </p:txBody>
      </p:sp>
      <p:sp>
        <p:nvSpPr>
          <p:cNvPr id="326" name="Google Shape;326;p24"/>
          <p:cNvSpPr txBox="1"/>
          <p:nvPr/>
        </p:nvSpPr>
        <p:spPr>
          <a:xfrm>
            <a:off x="481852" y="2385696"/>
            <a:ext cx="8942296" cy="263944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tr-TR" sz="1600">
                <a:solidFill>
                  <a:schemeClr val="dk1"/>
                </a:solidFill>
                <a:latin typeface="Calibri"/>
                <a:ea typeface="Calibri"/>
                <a:cs typeface="Calibri"/>
                <a:sym typeface="Calibri"/>
              </a:rPr>
              <a:t>Teknoloji Fakültelerinin/ Sanat ve Tasarım Fakültelerinin/ Turizm Fakültelerinde yer alan programlarının mesleki ve teknik ortaöğretim kurumlarının mezunları için ayrılan kontenjanlarına (M.T.O.K), mesleki ve teknik ortaöğretim kurumlarının kılavuzda belirtilen alan/dallarından mezun olan adaylar </a:t>
            </a:r>
            <a:r>
              <a:rPr b="1" lang="tr-TR" sz="1600" u="sng">
                <a:solidFill>
                  <a:srgbClr val="FF0000"/>
                </a:solidFill>
                <a:latin typeface="Calibri"/>
                <a:ea typeface="Calibri"/>
                <a:cs typeface="Calibri"/>
                <a:sym typeface="Calibri"/>
              </a:rPr>
              <a:t>öncelikli </a:t>
            </a:r>
            <a:r>
              <a:rPr b="1" lang="tr-TR" sz="1600">
                <a:solidFill>
                  <a:schemeClr val="dk1"/>
                </a:solidFill>
                <a:latin typeface="Calibri"/>
                <a:ea typeface="Calibri"/>
                <a:cs typeface="Calibri"/>
                <a:sym typeface="Calibri"/>
              </a:rPr>
              <a:t>olarak yerleştirilecektir. </a:t>
            </a:r>
            <a:endParaRPr/>
          </a:p>
          <a:p>
            <a:pPr indent="0" lvl="0" marL="0" marR="0" rtl="0" algn="just">
              <a:lnSpc>
                <a:spcPct val="150000"/>
              </a:lnSpc>
              <a:spcBef>
                <a:spcPts val="0"/>
              </a:spcBef>
              <a:spcAft>
                <a:spcPts val="0"/>
              </a:spcAft>
              <a:buNone/>
            </a:pPr>
            <a:r>
              <a:rPr b="1" lang="tr-TR" sz="1600">
                <a:solidFill>
                  <a:schemeClr val="dk1"/>
                </a:solidFill>
                <a:latin typeface="Calibri"/>
                <a:ea typeface="Calibri"/>
                <a:cs typeface="Calibri"/>
                <a:sym typeface="Calibri"/>
              </a:rPr>
              <a:t>Kontenjanların boş olması durumunda diğer ortaöğretim kurumlarının diğer alan/dallarından mezun olan adaylarda tercih ettikleri takdirde yerleştirilecektir.</a:t>
            </a:r>
            <a:endParaRPr/>
          </a:p>
          <a:p>
            <a:pPr indent="0" lvl="0" marL="0" marR="0" rtl="0" algn="just">
              <a:lnSpc>
                <a:spcPct val="150000"/>
              </a:lnSpc>
              <a:spcBef>
                <a:spcPts val="0"/>
              </a:spcBef>
              <a:spcAft>
                <a:spcPts val="0"/>
              </a:spcAft>
              <a:buNone/>
            </a:pPr>
            <a:r>
              <a:t/>
            </a:r>
            <a:endParaRPr b="1" sz="1600">
              <a:solidFill>
                <a:schemeClr val="dk1"/>
              </a:solidFill>
              <a:latin typeface="Calibri"/>
              <a:ea typeface="Calibri"/>
              <a:cs typeface="Calibri"/>
              <a:sym typeface="Calibri"/>
            </a:endParaRPr>
          </a:p>
        </p:txBody>
      </p:sp>
      <p:pic>
        <p:nvPicPr>
          <p:cNvPr id="327" name="Google Shape;327;p24"/>
          <p:cNvPicPr preferRelativeResize="0"/>
          <p:nvPr/>
        </p:nvPicPr>
        <p:blipFill rotWithShape="1">
          <a:blip r:embed="rId4">
            <a:alphaModFix/>
          </a:blip>
          <a:srcRect b="0" l="0" r="0" t="0"/>
          <a:stretch/>
        </p:blipFill>
        <p:spPr>
          <a:xfrm>
            <a:off x="481853" y="529789"/>
            <a:ext cx="1801905" cy="1474287"/>
          </a:xfrm>
          <a:prstGeom prst="rect">
            <a:avLst/>
          </a:prstGeom>
          <a:noFill/>
          <a:ln>
            <a:noFill/>
          </a:ln>
        </p:spPr>
      </p:pic>
      <p:sp>
        <p:nvSpPr>
          <p:cNvPr id="328" name="Google Shape;328;p24"/>
          <p:cNvSpPr txBox="1"/>
          <p:nvPr/>
        </p:nvSpPr>
        <p:spPr>
          <a:xfrm>
            <a:off x="481853" y="1066878"/>
            <a:ext cx="180190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chemeClr val="dk1"/>
                </a:solidFill>
                <a:latin typeface="Calibri"/>
                <a:ea typeface="Calibri"/>
                <a:cs typeface="Calibri"/>
                <a:sym typeface="Calibri"/>
              </a:rPr>
              <a:t>M.T.O.K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25"/>
          <p:cNvPicPr preferRelativeResize="0"/>
          <p:nvPr/>
        </p:nvPicPr>
        <p:blipFill rotWithShape="1">
          <a:blip r:embed="rId3">
            <a:alphaModFix/>
          </a:blip>
          <a:srcRect b="0" l="0" r="0" t="0"/>
          <a:stretch/>
        </p:blipFill>
        <p:spPr>
          <a:xfrm>
            <a:off x="-8874" y="0"/>
            <a:ext cx="9906000" cy="6869594"/>
          </a:xfrm>
          <a:prstGeom prst="rect">
            <a:avLst/>
          </a:prstGeom>
          <a:noFill/>
          <a:ln>
            <a:noFill/>
          </a:ln>
        </p:spPr>
      </p:pic>
      <p:sp>
        <p:nvSpPr>
          <p:cNvPr id="334" name="Google Shape;334;p25"/>
          <p:cNvSpPr/>
          <p:nvPr/>
        </p:nvSpPr>
        <p:spPr>
          <a:xfrm>
            <a:off x="635463" y="1820447"/>
            <a:ext cx="8617324" cy="1162113"/>
          </a:xfrm>
          <a:prstGeom prst="rect">
            <a:avLst/>
          </a:prstGeom>
          <a:noFill/>
          <a:ln>
            <a:noFill/>
          </a:ln>
        </p:spPr>
        <p:txBody>
          <a:bodyPr anchorCtr="0" anchor="t" bIns="45700" lIns="91425" spcFirstLastPara="1" rIns="91425" wrap="square" tIns="45700">
            <a:spAutoFit/>
          </a:bodyPr>
          <a:lstStyle/>
          <a:p>
            <a:pPr indent="-285738" lvl="0" marL="285738" marR="0" rtl="0" algn="just">
              <a:lnSpc>
                <a:spcPct val="150000"/>
              </a:lnSpc>
              <a:spcBef>
                <a:spcPts val="0"/>
              </a:spcBef>
              <a:spcAft>
                <a:spcPts val="0"/>
              </a:spcAft>
              <a:buClr>
                <a:schemeClr val="dk1"/>
              </a:buClr>
              <a:buSzPts val="1600"/>
              <a:buFont typeface="Noto Sans Symbols"/>
              <a:buChar char="❖"/>
            </a:pPr>
            <a:r>
              <a:rPr b="1" lang="tr-TR" sz="1600">
                <a:solidFill>
                  <a:schemeClr val="dk1"/>
                </a:solidFill>
                <a:latin typeface="Calibri"/>
                <a:ea typeface="Calibri"/>
                <a:cs typeface="Calibri"/>
                <a:sym typeface="Calibri"/>
              </a:rPr>
              <a:t>Özel yetenek sınavıyla öğrenci alan yükseköğretim programlarına başvurabilmek için  TYT puanının hesaplanmış (Engelli öğrencilerde 100 ve üzeri puan için Bakınız 6. madde.) olması gerekmektedir. </a:t>
            </a:r>
            <a:endParaRPr/>
          </a:p>
        </p:txBody>
      </p:sp>
      <p:sp>
        <p:nvSpPr>
          <p:cNvPr id="335" name="Google Shape;335;p25"/>
          <p:cNvSpPr/>
          <p:nvPr/>
        </p:nvSpPr>
        <p:spPr>
          <a:xfrm>
            <a:off x="635464" y="3167087"/>
            <a:ext cx="8617323" cy="792781"/>
          </a:xfrm>
          <a:prstGeom prst="rect">
            <a:avLst/>
          </a:prstGeom>
          <a:noFill/>
          <a:ln>
            <a:noFill/>
          </a:ln>
        </p:spPr>
        <p:txBody>
          <a:bodyPr anchorCtr="0" anchor="t" bIns="45700" lIns="91425" spcFirstLastPara="1" rIns="91425" wrap="square" tIns="45700">
            <a:spAutoFit/>
          </a:bodyPr>
          <a:lstStyle/>
          <a:p>
            <a:pPr indent="-285738" lvl="0" marL="285738" marR="0" rtl="0" algn="just">
              <a:lnSpc>
                <a:spcPct val="150000"/>
              </a:lnSpc>
              <a:spcBef>
                <a:spcPts val="0"/>
              </a:spcBef>
              <a:spcAft>
                <a:spcPts val="0"/>
              </a:spcAft>
              <a:buClr>
                <a:schemeClr val="dk1"/>
              </a:buClr>
              <a:buSzPts val="1600"/>
              <a:buFont typeface="Noto Sans Symbols"/>
              <a:buChar char="❖"/>
            </a:pPr>
            <a:r>
              <a:rPr b="1" lang="tr-TR" sz="1600">
                <a:solidFill>
                  <a:schemeClr val="dk1"/>
                </a:solidFill>
                <a:latin typeface="Calibri"/>
                <a:ea typeface="Calibri"/>
                <a:cs typeface="Calibri"/>
                <a:sym typeface="Calibri"/>
              </a:rPr>
              <a:t>Adayların, 2024-YKS’de özel yetenek sınavıyla öğrenci alan öğretmenlik programlarına başvuru yapabilmeleri için TYT'de en düşük 800.000 inci başarı sırasına sahip olmaları gerekmektedir. </a:t>
            </a:r>
            <a:endParaRPr/>
          </a:p>
        </p:txBody>
      </p:sp>
      <p:pic>
        <p:nvPicPr>
          <p:cNvPr id="336" name="Google Shape;336;p25"/>
          <p:cNvPicPr preferRelativeResize="0"/>
          <p:nvPr/>
        </p:nvPicPr>
        <p:blipFill rotWithShape="1">
          <a:blip r:embed="rId4">
            <a:alphaModFix/>
          </a:blip>
          <a:srcRect b="0" l="0" r="0" t="0"/>
          <a:stretch/>
        </p:blipFill>
        <p:spPr>
          <a:xfrm>
            <a:off x="0" y="3978002"/>
            <a:ext cx="4073804" cy="2879998"/>
          </a:xfrm>
          <a:prstGeom prst="rect">
            <a:avLst/>
          </a:prstGeom>
          <a:noFill/>
          <a:ln>
            <a:noFill/>
          </a:ln>
        </p:spPr>
      </p:pic>
      <p:sp>
        <p:nvSpPr>
          <p:cNvPr id="337" name="Google Shape;337;p25"/>
          <p:cNvSpPr txBox="1"/>
          <p:nvPr/>
        </p:nvSpPr>
        <p:spPr>
          <a:xfrm>
            <a:off x="2297090" y="885859"/>
            <a:ext cx="3375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chemeClr val="dk1"/>
                </a:solidFill>
                <a:latin typeface="Calibri"/>
                <a:ea typeface="Calibri"/>
                <a:cs typeface="Calibri"/>
                <a:sym typeface="Calibri"/>
              </a:rPr>
              <a:t>Özel Yetenek</a:t>
            </a:r>
            <a:endParaRPr/>
          </a:p>
        </p:txBody>
      </p:sp>
      <p:pic>
        <p:nvPicPr>
          <p:cNvPr id="338" name="Google Shape;338;p25"/>
          <p:cNvPicPr preferRelativeResize="0"/>
          <p:nvPr/>
        </p:nvPicPr>
        <p:blipFill rotWithShape="1">
          <a:blip r:embed="rId5">
            <a:alphaModFix/>
          </a:blip>
          <a:srcRect b="0" l="0" r="0" t="0"/>
          <a:stretch/>
        </p:blipFill>
        <p:spPr>
          <a:xfrm>
            <a:off x="430953" y="47902"/>
            <a:ext cx="1660866" cy="15880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6"/>
          <p:cNvPicPr preferRelativeResize="0"/>
          <p:nvPr/>
        </p:nvPicPr>
        <p:blipFill rotWithShape="1">
          <a:blip r:embed="rId3">
            <a:alphaModFix/>
          </a:blip>
          <a:srcRect b="0" l="0" r="0" t="0"/>
          <a:stretch/>
        </p:blipFill>
        <p:spPr>
          <a:xfrm>
            <a:off x="-8874" y="0"/>
            <a:ext cx="9906000" cy="6869594"/>
          </a:xfrm>
          <a:prstGeom prst="rect">
            <a:avLst/>
          </a:prstGeom>
          <a:noFill/>
          <a:ln>
            <a:noFill/>
          </a:ln>
        </p:spPr>
      </p:pic>
      <p:sp>
        <p:nvSpPr>
          <p:cNvPr id="344" name="Google Shape;344;p26"/>
          <p:cNvSpPr/>
          <p:nvPr/>
        </p:nvSpPr>
        <p:spPr>
          <a:xfrm>
            <a:off x="480824" y="2002950"/>
            <a:ext cx="8926605" cy="39369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tr-TR" sz="1400">
                <a:solidFill>
                  <a:srgbClr val="FF0000"/>
                </a:solidFill>
                <a:latin typeface="Calibri"/>
                <a:ea typeface="Calibri"/>
                <a:cs typeface="Calibri"/>
                <a:sym typeface="Calibri"/>
              </a:rPr>
              <a:t>SINAVA GİRİŞ BELGESİ</a:t>
            </a:r>
            <a:r>
              <a:rPr lang="tr-TR" sz="1400">
                <a:solidFill>
                  <a:schemeClr val="dk1"/>
                </a:solidFill>
                <a:latin typeface="Calibri"/>
                <a:ea typeface="Calibri"/>
                <a:cs typeface="Calibri"/>
                <a:sym typeface="Calibri"/>
              </a:rPr>
              <a:t>: Adaylar, Sınava Giriş Belgelerini, T.C. Kimlik Numaraları ve şifreleri ile ÖSYM’nin https://ais.osym.gov.tr internet adresinden sınav tarihinin yaklaşık 10 gün öncesinden başlamak üzere edinebileceklerdir. Belgenin üzerinde adayın sınava gireceği merkez, bina, salon bilgileri ile fotoğrafı yer alacaktır. </a:t>
            </a:r>
            <a:endParaRPr/>
          </a:p>
          <a:p>
            <a:pPr indent="0" lvl="0" marL="0" marR="0" rtl="0" algn="l">
              <a:lnSpc>
                <a:spcPct val="150000"/>
              </a:lnSpc>
              <a:spcBef>
                <a:spcPts val="0"/>
              </a:spcBef>
              <a:spcAft>
                <a:spcPts val="0"/>
              </a:spcAft>
              <a:buNone/>
            </a:pPr>
            <a:r>
              <a:rPr lang="tr-TR" sz="1400">
                <a:solidFill>
                  <a:schemeClr val="dk1"/>
                </a:solidFill>
                <a:latin typeface="Calibri"/>
                <a:ea typeface="Calibri"/>
                <a:cs typeface="Calibri"/>
                <a:sym typeface="Calibri"/>
              </a:rPr>
              <a:t>Adaylar, sınavın ilgili oturumuna ait Sınava Giriş Belgelerinin renkli veya siyah beyaz çıktılarını sınavda yanlarında bulundurmak zorundadır. Sınavın ilgili oturumuna ait Sınava Giriş Belgesini yanlarında bulundurmayan adaylar, sınav binasına alınmayacaklardır.</a:t>
            </a:r>
            <a:endParaRPr/>
          </a:p>
          <a:p>
            <a:pPr indent="0" lvl="0" marL="0" marR="0" rtl="0" algn="l">
              <a:lnSpc>
                <a:spcPct val="150000"/>
              </a:lnSpc>
              <a:spcBef>
                <a:spcPts val="0"/>
              </a:spcBef>
              <a:spcAft>
                <a:spcPts val="0"/>
              </a:spcAft>
              <a:buNone/>
            </a:pPr>
            <a:r>
              <a:rPr lang="tr-TR" sz="1400">
                <a:solidFill>
                  <a:schemeClr val="dk1"/>
                </a:solidFill>
                <a:latin typeface="Calibri"/>
                <a:ea typeface="Calibri"/>
                <a:cs typeface="Calibri"/>
                <a:sym typeface="Calibri"/>
              </a:rPr>
              <a:t>Adayların sınava girebilmeleri için 2022-YKS’nin ilgili oturumuna ait Sınava Giriş Belgesinden başka, </a:t>
            </a:r>
            <a:r>
              <a:rPr b="1" lang="tr-TR" sz="1400">
                <a:solidFill>
                  <a:srgbClr val="FF0000"/>
                </a:solidFill>
                <a:latin typeface="Calibri"/>
                <a:ea typeface="Calibri"/>
                <a:cs typeface="Calibri"/>
                <a:sym typeface="Calibri"/>
              </a:rPr>
              <a:t>nüfus cüzdanı veya T.C. Kimlik Kartı veya geçerlilik süresi dolmamış pasaportunun aslını yanlarında bulundurmaları zorunludur.</a:t>
            </a:r>
            <a:endParaRPr/>
          </a:p>
          <a:p>
            <a:pPr indent="0" lvl="0" marL="0" marR="0" rtl="0" algn="l">
              <a:lnSpc>
                <a:spcPct val="150000"/>
              </a:lnSpc>
              <a:spcBef>
                <a:spcPts val="0"/>
              </a:spcBef>
              <a:spcAft>
                <a:spcPts val="0"/>
              </a:spcAft>
              <a:buNone/>
            </a:pPr>
            <a:r>
              <a:rPr b="1" lang="tr-TR" sz="1400">
                <a:solidFill>
                  <a:schemeClr val="dk1"/>
                </a:solidFill>
                <a:latin typeface="Calibri"/>
                <a:ea typeface="Calibri"/>
                <a:cs typeface="Calibri"/>
                <a:sym typeface="Calibri"/>
              </a:rPr>
              <a:t>Sınav binalarında hiçbir eşya emanete alınmayacağından adaylar, sınav binalarına bu belgeler dışında herhangi bir eşya, araç gereç vb. getirmemelidir. Sınavın yapıldığı her bir salona en az bir adet duvar saati, adayların sınavda kullanacakları gereçler (kalem, silgi, kalemtıraş), şeker ve peçete ÖSYM tarafından sağlanacaktır. Adaylar sınava şeffaf pet şişe içinde su getirebileceklerdir. </a:t>
            </a:r>
            <a:endParaRPr b="1" sz="1400">
              <a:solidFill>
                <a:srgbClr val="FF0000"/>
              </a:solidFill>
              <a:latin typeface="Calibri"/>
              <a:ea typeface="Calibri"/>
              <a:cs typeface="Calibri"/>
              <a:sym typeface="Calibri"/>
            </a:endParaRPr>
          </a:p>
        </p:txBody>
      </p:sp>
      <p:pic>
        <p:nvPicPr>
          <p:cNvPr id="345" name="Google Shape;345;p26"/>
          <p:cNvPicPr preferRelativeResize="0"/>
          <p:nvPr/>
        </p:nvPicPr>
        <p:blipFill rotWithShape="1">
          <a:blip r:embed="rId4">
            <a:alphaModFix/>
          </a:blip>
          <a:srcRect b="50845" l="0" r="50540" t="17512"/>
          <a:stretch/>
        </p:blipFill>
        <p:spPr>
          <a:xfrm>
            <a:off x="56597" y="136477"/>
            <a:ext cx="2754842" cy="2169995"/>
          </a:xfrm>
          <a:prstGeom prst="rect">
            <a:avLst/>
          </a:prstGeom>
          <a:noFill/>
          <a:ln>
            <a:noFill/>
          </a:ln>
        </p:spPr>
      </p:pic>
      <p:sp>
        <p:nvSpPr>
          <p:cNvPr id="346" name="Google Shape;346;p26"/>
          <p:cNvSpPr txBox="1"/>
          <p:nvPr/>
        </p:nvSpPr>
        <p:spPr>
          <a:xfrm>
            <a:off x="600502" y="903252"/>
            <a:ext cx="18612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000">
                <a:solidFill>
                  <a:schemeClr val="dk1"/>
                </a:solidFill>
                <a:latin typeface="Calibri"/>
                <a:ea typeface="Calibri"/>
                <a:cs typeface="Calibri"/>
                <a:sym typeface="Calibri"/>
              </a:rPr>
              <a:t>GENEL BİLGİLER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27"/>
          <p:cNvPicPr preferRelativeResize="0"/>
          <p:nvPr/>
        </p:nvPicPr>
        <p:blipFill rotWithShape="1">
          <a:blip r:embed="rId3">
            <a:alphaModFix/>
          </a:blip>
          <a:srcRect b="0" l="0" r="0" t="0"/>
          <a:stretch/>
        </p:blipFill>
        <p:spPr>
          <a:xfrm>
            <a:off x="0" y="1"/>
            <a:ext cx="9906000" cy="6869594"/>
          </a:xfrm>
          <a:prstGeom prst="rect">
            <a:avLst/>
          </a:prstGeom>
          <a:noFill/>
          <a:ln>
            <a:noFill/>
          </a:ln>
        </p:spPr>
      </p:pic>
      <p:sp>
        <p:nvSpPr>
          <p:cNvPr id="352" name="Google Shape;352;p27"/>
          <p:cNvSpPr/>
          <p:nvPr/>
        </p:nvSpPr>
        <p:spPr>
          <a:xfrm>
            <a:off x="600502" y="1896309"/>
            <a:ext cx="9114998" cy="3787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tr-TR" sz="1800">
                <a:solidFill>
                  <a:schemeClr val="dk1"/>
                </a:solidFill>
                <a:latin typeface="Times"/>
                <a:ea typeface="Times"/>
                <a:cs typeface="Times"/>
                <a:sym typeface="Times"/>
              </a:rPr>
              <a:t>Sınav evrakı dağıtıldıktan sonra adayların;</a:t>
            </a:r>
            <a:endParaRPr/>
          </a:p>
          <a:p>
            <a:pPr indent="0" lvl="0" marL="0" marR="0" rtl="0" algn="l">
              <a:lnSpc>
                <a:spcPct val="150000"/>
              </a:lnSpc>
              <a:spcBef>
                <a:spcPts val="0"/>
              </a:spcBef>
              <a:spcAft>
                <a:spcPts val="0"/>
              </a:spcAft>
              <a:buNone/>
            </a:pPr>
            <a:r>
              <a:rPr lang="tr-TR" sz="1800">
                <a:solidFill>
                  <a:srgbClr val="7030A0"/>
                </a:solidFill>
                <a:latin typeface="Times"/>
                <a:ea typeface="Times"/>
                <a:cs typeface="Times"/>
                <a:sym typeface="Times"/>
              </a:rPr>
              <a:t>TYT’de</a:t>
            </a:r>
            <a:r>
              <a:rPr lang="tr-TR" sz="1800">
                <a:solidFill>
                  <a:schemeClr val="dk1"/>
                </a:solidFill>
                <a:latin typeface="Times"/>
                <a:ea typeface="Times"/>
                <a:cs typeface="Times"/>
                <a:sym typeface="Times"/>
              </a:rPr>
              <a:t> sınav süresinin </a:t>
            </a:r>
            <a:r>
              <a:rPr lang="tr-TR" sz="1800">
                <a:solidFill>
                  <a:srgbClr val="7030A0"/>
                </a:solidFill>
                <a:latin typeface="Times"/>
                <a:ea typeface="Times"/>
                <a:cs typeface="Times"/>
                <a:sym typeface="Times"/>
              </a:rPr>
              <a:t>ilk 120 dakikası</a:t>
            </a:r>
            <a:r>
              <a:rPr lang="tr-TR" sz="1800">
                <a:solidFill>
                  <a:schemeClr val="dk1"/>
                </a:solidFill>
                <a:latin typeface="Times"/>
                <a:ea typeface="Times"/>
                <a:cs typeface="Times"/>
                <a:sym typeface="Times"/>
              </a:rPr>
              <a:t>,</a:t>
            </a:r>
            <a:endParaRPr/>
          </a:p>
          <a:p>
            <a:pPr indent="0" lvl="0" marL="0" marR="0" rtl="0" algn="l">
              <a:lnSpc>
                <a:spcPct val="150000"/>
              </a:lnSpc>
              <a:spcBef>
                <a:spcPts val="0"/>
              </a:spcBef>
              <a:spcAft>
                <a:spcPts val="0"/>
              </a:spcAft>
              <a:buNone/>
            </a:pPr>
            <a:r>
              <a:rPr lang="tr-TR" sz="1800">
                <a:solidFill>
                  <a:srgbClr val="385623"/>
                </a:solidFill>
                <a:latin typeface="Times"/>
                <a:ea typeface="Times"/>
                <a:cs typeface="Times"/>
                <a:sym typeface="Times"/>
              </a:rPr>
              <a:t>AYT’de</a:t>
            </a:r>
            <a:r>
              <a:rPr lang="tr-TR" sz="1800">
                <a:solidFill>
                  <a:schemeClr val="dk1"/>
                </a:solidFill>
                <a:latin typeface="Times"/>
                <a:ea typeface="Times"/>
                <a:cs typeface="Times"/>
                <a:sym typeface="Times"/>
              </a:rPr>
              <a:t> sınav süresinin </a:t>
            </a:r>
            <a:r>
              <a:rPr lang="tr-TR" sz="1800">
                <a:solidFill>
                  <a:srgbClr val="385623"/>
                </a:solidFill>
                <a:latin typeface="Times"/>
                <a:ea typeface="Times"/>
                <a:cs typeface="Times"/>
                <a:sym typeface="Times"/>
              </a:rPr>
              <a:t>ilk 135 dakikası</a:t>
            </a:r>
            <a:r>
              <a:rPr lang="tr-TR" sz="1800">
                <a:solidFill>
                  <a:schemeClr val="dk1"/>
                </a:solidFill>
                <a:latin typeface="Times"/>
                <a:ea typeface="Times"/>
                <a:cs typeface="Times"/>
                <a:sym typeface="Times"/>
              </a:rPr>
              <a:t>,</a:t>
            </a:r>
            <a:endParaRPr/>
          </a:p>
          <a:p>
            <a:pPr indent="0" lvl="0" marL="0" marR="0" rtl="0" algn="l">
              <a:lnSpc>
                <a:spcPct val="150000"/>
              </a:lnSpc>
              <a:spcBef>
                <a:spcPts val="0"/>
              </a:spcBef>
              <a:spcAft>
                <a:spcPts val="0"/>
              </a:spcAft>
              <a:buNone/>
            </a:pPr>
            <a:r>
              <a:rPr lang="tr-TR" sz="1800">
                <a:solidFill>
                  <a:srgbClr val="833C0B"/>
                </a:solidFill>
                <a:latin typeface="Times"/>
                <a:ea typeface="Times"/>
                <a:cs typeface="Times"/>
                <a:sym typeface="Times"/>
              </a:rPr>
              <a:t>YDT’de</a:t>
            </a:r>
            <a:r>
              <a:rPr lang="tr-TR" sz="1800">
                <a:solidFill>
                  <a:schemeClr val="dk1"/>
                </a:solidFill>
                <a:latin typeface="Times"/>
                <a:ea typeface="Times"/>
                <a:cs typeface="Times"/>
                <a:sym typeface="Times"/>
              </a:rPr>
              <a:t> sınav süresinin </a:t>
            </a:r>
            <a:r>
              <a:rPr lang="tr-TR" sz="1800">
                <a:solidFill>
                  <a:srgbClr val="833C0B"/>
                </a:solidFill>
                <a:latin typeface="Times"/>
                <a:ea typeface="Times"/>
                <a:cs typeface="Times"/>
                <a:sym typeface="Times"/>
              </a:rPr>
              <a:t>ilk 90 dakikası</a:t>
            </a:r>
            <a:endParaRPr/>
          </a:p>
          <a:p>
            <a:pPr indent="0" lvl="0" marL="0" marR="0" rtl="0" algn="l">
              <a:lnSpc>
                <a:spcPct val="150000"/>
              </a:lnSpc>
              <a:spcBef>
                <a:spcPts val="0"/>
              </a:spcBef>
              <a:spcAft>
                <a:spcPts val="0"/>
              </a:spcAft>
              <a:buNone/>
            </a:pPr>
            <a:r>
              <a:rPr lang="tr-TR" sz="1800">
                <a:solidFill>
                  <a:schemeClr val="dk1"/>
                </a:solidFill>
                <a:latin typeface="Times"/>
                <a:ea typeface="Times"/>
                <a:cs typeface="Times"/>
                <a:sym typeface="Times"/>
              </a:rPr>
              <a:t>tamamlanmadan ve </a:t>
            </a:r>
            <a:r>
              <a:rPr lang="tr-TR" sz="1800">
                <a:solidFill>
                  <a:srgbClr val="C00000"/>
                </a:solidFill>
                <a:latin typeface="Times"/>
                <a:ea typeface="Times"/>
                <a:cs typeface="Times"/>
                <a:sym typeface="Times"/>
              </a:rPr>
              <a:t>sınavın son 15 dakikası </a:t>
            </a:r>
            <a:r>
              <a:rPr lang="tr-TR" sz="1800">
                <a:solidFill>
                  <a:schemeClr val="dk1"/>
                </a:solidFill>
                <a:latin typeface="Times"/>
                <a:ea typeface="Times"/>
                <a:cs typeface="Times"/>
                <a:sym typeface="Times"/>
              </a:rPr>
              <a:t>içinde </a:t>
            </a:r>
            <a:r>
              <a:rPr lang="tr-TR" sz="1800">
                <a:solidFill>
                  <a:srgbClr val="C00000"/>
                </a:solidFill>
                <a:latin typeface="Times"/>
                <a:ea typeface="Times"/>
                <a:cs typeface="Times"/>
                <a:sym typeface="Times"/>
              </a:rPr>
              <a:t>sınav salonunu terk etmeleri</a:t>
            </a:r>
            <a:r>
              <a:rPr lang="tr-TR" sz="1800">
                <a:solidFill>
                  <a:schemeClr val="dk1"/>
                </a:solidFill>
                <a:latin typeface="Times"/>
                <a:ea typeface="Times"/>
                <a:cs typeface="Times"/>
                <a:sym typeface="Times"/>
              </a:rPr>
              <a:t>, sınav sırasında kısa bir süre için bile olsa (tuvalete gitmek dâhil) sınav salonundan çıkmaları </a:t>
            </a:r>
            <a:r>
              <a:rPr lang="tr-TR" sz="1800">
                <a:solidFill>
                  <a:srgbClr val="C00000"/>
                </a:solidFill>
                <a:latin typeface="Times"/>
                <a:ea typeface="Times"/>
                <a:cs typeface="Times"/>
                <a:sym typeface="Times"/>
              </a:rPr>
              <a:t>yasaktır.</a:t>
            </a:r>
            <a:r>
              <a:rPr lang="tr-TR" sz="1800">
                <a:solidFill>
                  <a:schemeClr val="dk1"/>
                </a:solidFill>
                <a:latin typeface="Times"/>
                <a:ea typeface="Times"/>
                <a:cs typeface="Times"/>
                <a:sym typeface="Times"/>
              </a:rPr>
              <a:t> Bu durumdaki adaylara kesinlikle izin verilmeyecektir. Sınav evrakı dağıtıldıktan sonra sınav salonundan her ne sebeple olursa olsun çıkan aday tekrar sınav salonuna alınmayacak ve yukarıda belirtilen süreler tamamlanıncaya kadar sınav binasında bekletilecektir.</a:t>
            </a:r>
            <a:endParaRPr sz="1800">
              <a:solidFill>
                <a:schemeClr val="dk1"/>
              </a:solidFill>
              <a:latin typeface="Calibri"/>
              <a:ea typeface="Calibri"/>
              <a:cs typeface="Calibri"/>
              <a:sym typeface="Calibri"/>
            </a:endParaRPr>
          </a:p>
        </p:txBody>
      </p:sp>
      <p:pic>
        <p:nvPicPr>
          <p:cNvPr id="353" name="Google Shape;353;p27"/>
          <p:cNvPicPr preferRelativeResize="0"/>
          <p:nvPr/>
        </p:nvPicPr>
        <p:blipFill rotWithShape="1">
          <a:blip r:embed="rId4">
            <a:alphaModFix/>
          </a:blip>
          <a:srcRect b="50845" l="0" r="50540" t="17512"/>
          <a:stretch/>
        </p:blipFill>
        <p:spPr>
          <a:xfrm>
            <a:off x="56597" y="136477"/>
            <a:ext cx="2754842" cy="2169995"/>
          </a:xfrm>
          <a:prstGeom prst="rect">
            <a:avLst/>
          </a:prstGeom>
          <a:noFill/>
          <a:ln>
            <a:noFill/>
          </a:ln>
        </p:spPr>
      </p:pic>
      <p:sp>
        <p:nvSpPr>
          <p:cNvPr id="354" name="Google Shape;354;p27"/>
          <p:cNvSpPr txBox="1"/>
          <p:nvPr/>
        </p:nvSpPr>
        <p:spPr>
          <a:xfrm>
            <a:off x="600502" y="903252"/>
            <a:ext cx="18612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000">
                <a:solidFill>
                  <a:schemeClr val="dk1"/>
                </a:solidFill>
                <a:latin typeface="Calibri"/>
                <a:ea typeface="Calibri"/>
                <a:cs typeface="Calibri"/>
                <a:sym typeface="Calibri"/>
              </a:rPr>
              <a:t>GENEL BİLGİLER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6493565" y="0"/>
            <a:ext cx="3412435" cy="6897760"/>
          </a:xfrm>
          <a:prstGeom prst="rect">
            <a:avLst/>
          </a:prstGeom>
          <a:solidFill>
            <a:schemeClr val="lt2"/>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txBox="1"/>
          <p:nvPr/>
        </p:nvSpPr>
        <p:spPr>
          <a:xfrm>
            <a:off x="6664251" y="746852"/>
            <a:ext cx="3082095" cy="51090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rgbClr val="FF0000"/>
                </a:solidFill>
                <a:latin typeface="Comic Sans MS"/>
                <a:ea typeface="Comic Sans MS"/>
                <a:cs typeface="Comic Sans MS"/>
                <a:sym typeface="Comic Sans MS"/>
              </a:rPr>
              <a:t>BAŞVURU İŞLEMLERİ</a:t>
            </a:r>
            <a:endParaRPr/>
          </a:p>
          <a:p>
            <a:pPr indent="0" lvl="0" marL="0" marR="0" rtl="0" algn="just">
              <a:spcBef>
                <a:spcPts val="0"/>
              </a:spcBef>
              <a:spcAft>
                <a:spcPts val="0"/>
              </a:spcAft>
              <a:buNone/>
            </a:pPr>
            <a:r>
              <a:t/>
            </a:r>
            <a:endParaRPr b="1" sz="1600">
              <a:solidFill>
                <a:schemeClr val="dk1"/>
              </a:solidFill>
              <a:latin typeface="Comic Sans MS"/>
              <a:ea typeface="Comic Sans MS"/>
              <a:cs typeface="Comic Sans MS"/>
              <a:sym typeface="Comic Sans MS"/>
            </a:endParaRPr>
          </a:p>
          <a:p>
            <a:pPr indent="-285738" lvl="0" marL="285738" marR="0" rtl="0" algn="just">
              <a:spcBef>
                <a:spcPts val="0"/>
              </a:spcBef>
              <a:spcAft>
                <a:spcPts val="0"/>
              </a:spcAft>
              <a:buClr>
                <a:srgbClr val="000000"/>
              </a:buClr>
              <a:buSzPts val="1400"/>
              <a:buFont typeface="Arial"/>
              <a:buChar char="•"/>
            </a:pPr>
            <a:r>
              <a:rPr b="1" lang="tr-TR" sz="1400">
                <a:solidFill>
                  <a:srgbClr val="000000"/>
                </a:solidFill>
                <a:latin typeface="Comic Sans MS"/>
                <a:ea typeface="Comic Sans MS"/>
                <a:cs typeface="Comic Sans MS"/>
                <a:sym typeface="Comic Sans MS"/>
              </a:rPr>
              <a:t>Sınav başvuru bilgilerinizi</a:t>
            </a:r>
            <a:endParaRPr/>
          </a:p>
          <a:p>
            <a:pPr indent="0" lvl="0" marL="0" marR="0" rtl="0" algn="just">
              <a:spcBef>
                <a:spcPts val="0"/>
              </a:spcBef>
              <a:spcAft>
                <a:spcPts val="0"/>
              </a:spcAft>
              <a:buNone/>
            </a:pPr>
            <a:r>
              <a:rPr b="1" lang="tr-TR" sz="1400">
                <a:solidFill>
                  <a:srgbClr val="000000"/>
                </a:solidFill>
                <a:latin typeface="Comic Sans MS"/>
                <a:ea typeface="Comic Sans MS"/>
                <a:cs typeface="Comic Sans MS"/>
                <a:sym typeface="Comic Sans MS"/>
              </a:rPr>
              <a:t>      sisteme kaydediniz.</a:t>
            </a:r>
            <a:endParaRPr/>
          </a:p>
          <a:p>
            <a:pPr indent="-285738" lvl="0" marL="285738" marR="0" rtl="0" algn="just">
              <a:spcBef>
                <a:spcPts val="0"/>
              </a:spcBef>
              <a:spcAft>
                <a:spcPts val="0"/>
              </a:spcAft>
              <a:buClr>
                <a:srgbClr val="000000"/>
              </a:buClr>
              <a:buSzPts val="1400"/>
              <a:buFont typeface="Arial"/>
              <a:buChar char="•"/>
            </a:pPr>
            <a:r>
              <a:rPr b="1" lang="tr-TR" sz="1400">
                <a:solidFill>
                  <a:srgbClr val="000000"/>
                </a:solidFill>
                <a:latin typeface="Comic Sans MS"/>
                <a:ea typeface="Comic Sans MS"/>
                <a:cs typeface="Comic Sans MS"/>
                <a:sym typeface="Comic Sans MS"/>
              </a:rPr>
              <a:t>Okul bilginizi kontrol ediniz.</a:t>
            </a:r>
            <a:endParaRPr/>
          </a:p>
          <a:p>
            <a:pPr indent="-285738" lvl="0" marL="285738" marR="0" rtl="0" algn="just">
              <a:spcBef>
                <a:spcPts val="0"/>
              </a:spcBef>
              <a:spcAft>
                <a:spcPts val="0"/>
              </a:spcAft>
              <a:buClr>
                <a:srgbClr val="000000"/>
              </a:buClr>
              <a:buSzPts val="1400"/>
              <a:buFont typeface="Arial"/>
              <a:buChar char="•"/>
            </a:pPr>
            <a:r>
              <a:rPr b="1" lang="tr-TR" sz="1400">
                <a:solidFill>
                  <a:srgbClr val="000000"/>
                </a:solidFill>
                <a:latin typeface="Comic Sans MS"/>
                <a:ea typeface="Comic Sans MS"/>
                <a:cs typeface="Comic Sans MS"/>
                <a:sym typeface="Comic Sans MS"/>
              </a:rPr>
              <a:t>Sınav ücretini yatırınız.**</a:t>
            </a:r>
            <a:endParaRPr/>
          </a:p>
          <a:p>
            <a:pPr indent="-285738" lvl="0" marL="285738" marR="0" rtl="0" algn="just">
              <a:spcBef>
                <a:spcPts val="0"/>
              </a:spcBef>
              <a:spcAft>
                <a:spcPts val="0"/>
              </a:spcAft>
              <a:buClr>
                <a:srgbClr val="000000"/>
              </a:buClr>
              <a:buSzPts val="1400"/>
              <a:buFont typeface="Arial"/>
              <a:buChar char="•"/>
            </a:pPr>
            <a:r>
              <a:rPr b="1" lang="tr-TR" sz="1400">
                <a:solidFill>
                  <a:srgbClr val="000000"/>
                </a:solidFill>
                <a:latin typeface="Comic Sans MS"/>
                <a:ea typeface="Comic Sans MS"/>
                <a:cs typeface="Comic Sans MS"/>
                <a:sym typeface="Comic Sans MS"/>
              </a:rPr>
              <a:t>Başvurunuz tamamlanmıştır.</a:t>
            </a:r>
            <a:endParaRPr/>
          </a:p>
          <a:p>
            <a:pPr indent="-196838" lvl="0" marL="285738" marR="0" rtl="0" algn="just">
              <a:spcBef>
                <a:spcPts val="0"/>
              </a:spcBef>
              <a:spcAft>
                <a:spcPts val="0"/>
              </a:spcAft>
              <a:buClr>
                <a:schemeClr val="dk1"/>
              </a:buClr>
              <a:buSzPts val="1400"/>
              <a:buFont typeface="Arial"/>
              <a:buNone/>
            </a:pPr>
            <a:r>
              <a:t/>
            </a:r>
            <a:endParaRPr b="1" sz="1400">
              <a:solidFill>
                <a:srgbClr val="000000"/>
              </a:solidFill>
              <a:latin typeface="Comic Sans MS"/>
              <a:ea typeface="Comic Sans MS"/>
              <a:cs typeface="Comic Sans MS"/>
              <a:sym typeface="Comic Sans MS"/>
            </a:endParaRPr>
          </a:p>
          <a:p>
            <a:pPr indent="0" lvl="0" marL="0" marR="0" rtl="0" algn="just">
              <a:spcBef>
                <a:spcPts val="0"/>
              </a:spcBef>
              <a:spcAft>
                <a:spcPts val="0"/>
              </a:spcAft>
              <a:buNone/>
            </a:pPr>
            <a:r>
              <a:t/>
            </a:r>
            <a:endParaRPr b="1" sz="1400">
              <a:solidFill>
                <a:schemeClr val="dk1"/>
              </a:solidFill>
              <a:latin typeface="Comic Sans MS"/>
              <a:ea typeface="Comic Sans MS"/>
              <a:cs typeface="Comic Sans MS"/>
              <a:sym typeface="Comic Sans MS"/>
            </a:endParaRPr>
          </a:p>
          <a:p>
            <a:pPr indent="0" lvl="0" marL="0" marR="0" rtl="0" algn="just">
              <a:spcBef>
                <a:spcPts val="0"/>
              </a:spcBef>
              <a:spcAft>
                <a:spcPts val="0"/>
              </a:spcAft>
              <a:buNone/>
            </a:pPr>
            <a:r>
              <a:rPr b="1" lang="tr-TR" sz="1400">
                <a:solidFill>
                  <a:schemeClr val="dk1"/>
                </a:solidFill>
                <a:latin typeface="Comic Sans MS"/>
                <a:ea typeface="Comic Sans MS"/>
                <a:cs typeface="Comic Sans MS"/>
                <a:sym typeface="Comic Sans MS"/>
              </a:rPr>
              <a:t>* Bir başvuru merkezinden başvuru yapacak adaylar başvurularını, ÖSYM</a:t>
            </a:r>
            <a:endParaRPr/>
          </a:p>
          <a:p>
            <a:pPr indent="0" lvl="0" marL="0" marR="0" rtl="0" algn="just">
              <a:spcBef>
                <a:spcPts val="0"/>
              </a:spcBef>
              <a:spcAft>
                <a:spcPts val="0"/>
              </a:spcAft>
              <a:buNone/>
            </a:pPr>
            <a:r>
              <a:rPr b="1" lang="tr-TR" sz="1400">
                <a:solidFill>
                  <a:schemeClr val="dk1"/>
                </a:solidFill>
                <a:latin typeface="Comic Sans MS"/>
                <a:ea typeface="Comic Sans MS"/>
                <a:cs typeface="Comic Sans MS"/>
                <a:sym typeface="Comic Sans MS"/>
              </a:rPr>
              <a:t>Sınav Koordinatörlüklerinden veya ÖSYM tarafından belirlenmiş olan başvuru merkezlerinden yapacaklardır. Kendi okulu başvuru merkezi olan</a:t>
            </a:r>
            <a:endParaRPr/>
          </a:p>
          <a:p>
            <a:pPr indent="0" lvl="0" marL="0" marR="0" rtl="0" algn="just">
              <a:spcBef>
                <a:spcPts val="0"/>
              </a:spcBef>
              <a:spcAft>
                <a:spcPts val="0"/>
              </a:spcAft>
              <a:buNone/>
            </a:pPr>
            <a:r>
              <a:rPr b="1" lang="tr-TR" sz="1400">
                <a:solidFill>
                  <a:schemeClr val="dk1"/>
                </a:solidFill>
                <a:latin typeface="Comic Sans MS"/>
                <a:ea typeface="Comic Sans MS"/>
                <a:cs typeface="Comic Sans MS"/>
                <a:sym typeface="Comic Sans MS"/>
              </a:rPr>
              <a:t>son sınıf öğrencileri ayrıca kendi okullarından da başvurularını</a:t>
            </a:r>
            <a:endParaRPr/>
          </a:p>
          <a:p>
            <a:pPr indent="0" lvl="0" marL="0" marR="0" rtl="0" algn="just">
              <a:spcBef>
                <a:spcPts val="0"/>
              </a:spcBef>
              <a:spcAft>
                <a:spcPts val="0"/>
              </a:spcAft>
              <a:buNone/>
            </a:pPr>
            <a:r>
              <a:rPr b="1" lang="tr-TR" sz="1400">
                <a:solidFill>
                  <a:schemeClr val="dk1"/>
                </a:solidFill>
                <a:latin typeface="Comic Sans MS"/>
                <a:ea typeface="Comic Sans MS"/>
                <a:cs typeface="Comic Sans MS"/>
                <a:sym typeface="Comic Sans MS"/>
              </a:rPr>
              <a:t>yapabileceklerdir.</a:t>
            </a:r>
            <a:endParaRPr/>
          </a:p>
          <a:p>
            <a:pPr indent="0" lvl="0" marL="0" marR="0" rtl="0" algn="just">
              <a:spcBef>
                <a:spcPts val="0"/>
              </a:spcBef>
              <a:spcAft>
                <a:spcPts val="0"/>
              </a:spcAft>
              <a:buNone/>
            </a:pPr>
            <a:r>
              <a:rPr b="1" lang="tr-TR" sz="1400">
                <a:solidFill>
                  <a:schemeClr val="dk1"/>
                </a:solidFill>
                <a:latin typeface="Comic Sans MS"/>
                <a:ea typeface="Comic Sans MS"/>
                <a:cs typeface="Comic Sans MS"/>
                <a:sym typeface="Comic Sans MS"/>
              </a:rPr>
              <a:t>*Sınav ücreti yatırılmadan başvurunuz tamamlanmış sayılmaz.</a:t>
            </a:r>
            <a:endParaRPr/>
          </a:p>
        </p:txBody>
      </p:sp>
      <p:pic>
        <p:nvPicPr>
          <p:cNvPr id="117" name="Google Shape;117;p3"/>
          <p:cNvPicPr preferRelativeResize="0"/>
          <p:nvPr/>
        </p:nvPicPr>
        <p:blipFill rotWithShape="1">
          <a:blip r:embed="rId3">
            <a:alphaModFix/>
          </a:blip>
          <a:srcRect b="10441" l="42942" r="22140" t="23886"/>
          <a:stretch/>
        </p:blipFill>
        <p:spPr>
          <a:xfrm>
            <a:off x="0" y="-1"/>
            <a:ext cx="6493565" cy="68667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4"/>
          <p:cNvGraphicFramePr/>
          <p:nvPr/>
        </p:nvGraphicFramePr>
        <p:xfrm>
          <a:off x="828552" y="258568"/>
          <a:ext cx="3000000" cy="3000000"/>
        </p:xfrm>
        <a:graphic>
          <a:graphicData uri="http://schemas.openxmlformats.org/drawingml/2006/table">
            <a:tbl>
              <a:tblPr bandRow="1" firstRow="1">
                <a:noFill/>
                <a:tableStyleId>{EACA3047-5522-4566-8759-1814EC1F0A1E}</a:tableStyleId>
              </a:tblPr>
              <a:tblGrid>
                <a:gridCol w="2852375"/>
                <a:gridCol w="2852375"/>
                <a:gridCol w="2852375"/>
              </a:tblGrid>
              <a:tr h="1751325">
                <a:tc rowSpan="3">
                  <a:txBody>
                    <a:bodyPr/>
                    <a:lstStyle/>
                    <a:p>
                      <a:pPr indent="0" lvl="0" marL="0" marR="0" rtl="0" algn="ctr">
                        <a:spcBef>
                          <a:spcPts val="0"/>
                        </a:spcBef>
                        <a:spcAft>
                          <a:spcPts val="0"/>
                        </a:spcAft>
                        <a:buNone/>
                      </a:pPr>
                      <a:r>
                        <a:t/>
                      </a:r>
                      <a:endParaRPr sz="2500" u="none" cap="none" strike="noStrike"/>
                    </a:p>
                    <a:p>
                      <a:pPr indent="0" lvl="0" marL="0" marR="0" rtl="0" algn="ctr">
                        <a:spcBef>
                          <a:spcPts val="0"/>
                        </a:spcBef>
                        <a:spcAft>
                          <a:spcPts val="0"/>
                        </a:spcAft>
                        <a:buNone/>
                      </a:pPr>
                      <a:r>
                        <a:t/>
                      </a:r>
                      <a:endParaRPr sz="2500" u="none" cap="none" strike="noStrike">
                        <a:latin typeface="Comic Sans MS"/>
                        <a:ea typeface="Comic Sans MS"/>
                        <a:cs typeface="Comic Sans MS"/>
                        <a:sym typeface="Comic Sans MS"/>
                      </a:endParaRPr>
                    </a:p>
                    <a:p>
                      <a:pPr indent="0" lvl="0" marL="0" marR="0" rtl="0" algn="ctr">
                        <a:spcBef>
                          <a:spcPts val="0"/>
                        </a:spcBef>
                        <a:spcAft>
                          <a:spcPts val="0"/>
                        </a:spcAft>
                        <a:buNone/>
                      </a:pPr>
                      <a:r>
                        <a:rPr lang="tr-TR" sz="6600" u="none" cap="none" strike="noStrike">
                          <a:latin typeface="Comic Sans MS"/>
                          <a:ea typeface="Comic Sans MS"/>
                          <a:cs typeface="Comic Sans MS"/>
                          <a:sym typeface="Comic Sans MS"/>
                        </a:rPr>
                        <a:t>YKS</a:t>
                      </a:r>
                      <a:r>
                        <a:rPr lang="tr-TR" sz="2500" u="none" cap="none" strike="noStrike">
                          <a:latin typeface="Comic Sans MS"/>
                          <a:ea typeface="Comic Sans MS"/>
                          <a:cs typeface="Comic Sans MS"/>
                          <a:sym typeface="Comic Sans MS"/>
                        </a:rPr>
                        <a:t>  </a:t>
                      </a:r>
                      <a:endParaRPr/>
                    </a:p>
                    <a:p>
                      <a:pPr indent="0" lvl="0" marL="0" marR="0" rtl="0" algn="ctr">
                        <a:spcBef>
                          <a:spcPts val="0"/>
                        </a:spcBef>
                        <a:spcAft>
                          <a:spcPts val="0"/>
                        </a:spcAft>
                        <a:buNone/>
                      </a:pPr>
                      <a:r>
                        <a:t/>
                      </a:r>
                      <a:endParaRPr sz="2500" u="none" cap="none" strike="noStrike"/>
                    </a:p>
                    <a:p>
                      <a:pPr indent="0" lvl="0" marL="0" marR="0" rtl="0" algn="ctr">
                        <a:spcBef>
                          <a:spcPts val="0"/>
                        </a:spcBef>
                        <a:spcAft>
                          <a:spcPts val="0"/>
                        </a:spcAft>
                        <a:buNone/>
                      </a:pPr>
                      <a:r>
                        <a:t/>
                      </a:r>
                      <a:endParaRPr sz="2500" u="none" cap="none" strike="noStrike"/>
                    </a:p>
                  </a:txBody>
                  <a:tcPr marT="45725" marB="45725" marR="91450" marL="91450"/>
                </a:tc>
                <a:tc>
                  <a:txBody>
                    <a:bodyPr/>
                    <a:lstStyle/>
                    <a:p>
                      <a:pPr indent="0" lvl="0" marL="0" marR="0" rtl="0" algn="l">
                        <a:spcBef>
                          <a:spcPts val="0"/>
                        </a:spcBef>
                        <a:spcAft>
                          <a:spcPts val="0"/>
                        </a:spcAft>
                        <a:buNone/>
                      </a:pPr>
                      <a:r>
                        <a:t/>
                      </a:r>
                      <a:endParaRPr sz="1300"/>
                    </a:p>
                    <a:p>
                      <a:pPr indent="0" lvl="0" marL="0" marR="0" rtl="0" algn="ctr">
                        <a:spcBef>
                          <a:spcPts val="0"/>
                        </a:spcBef>
                        <a:spcAft>
                          <a:spcPts val="0"/>
                        </a:spcAft>
                        <a:buNone/>
                      </a:pPr>
                      <a:r>
                        <a:rPr lang="tr-TR" sz="2500">
                          <a:latin typeface="Comic Sans MS"/>
                          <a:ea typeface="Comic Sans MS"/>
                          <a:cs typeface="Comic Sans MS"/>
                          <a:sym typeface="Comic Sans MS"/>
                        </a:rPr>
                        <a:t>BİRİNCİ</a:t>
                      </a:r>
                      <a:r>
                        <a:rPr lang="tr-TR" sz="2500">
                          <a:latin typeface="Comic Sans MS"/>
                          <a:ea typeface="Comic Sans MS"/>
                          <a:cs typeface="Comic Sans MS"/>
                          <a:sym typeface="Comic Sans MS"/>
                        </a:rPr>
                        <a:t> OTURUM</a:t>
                      </a:r>
                      <a:endParaRPr/>
                    </a:p>
                    <a:p>
                      <a:pPr indent="0" lvl="0" marL="0" marR="0" rtl="0" algn="ctr">
                        <a:spcBef>
                          <a:spcPts val="0"/>
                        </a:spcBef>
                        <a:spcAft>
                          <a:spcPts val="0"/>
                        </a:spcAft>
                        <a:buNone/>
                      </a:pPr>
                      <a:r>
                        <a:rPr lang="tr-TR" sz="2500">
                          <a:latin typeface="Comic Sans MS"/>
                          <a:ea typeface="Comic Sans MS"/>
                          <a:cs typeface="Comic Sans MS"/>
                          <a:sym typeface="Comic Sans MS"/>
                        </a:rPr>
                        <a:t>TYT</a:t>
                      </a:r>
                      <a:endParaRPr sz="2500">
                        <a:latin typeface="Comic Sans MS"/>
                        <a:ea typeface="Comic Sans MS"/>
                        <a:cs typeface="Comic Sans MS"/>
                        <a:sym typeface="Comic Sans MS"/>
                      </a:endParaRPr>
                    </a:p>
                  </a:txBody>
                  <a:tcPr marT="45725" marB="45725" marR="91450" marL="91450"/>
                </a:tc>
                <a:tc>
                  <a:txBody>
                    <a:bodyPr/>
                    <a:lstStyle/>
                    <a:p>
                      <a:pPr indent="0" lvl="0" marL="0" marR="0" rtl="0" algn="l">
                        <a:spcBef>
                          <a:spcPts val="0"/>
                        </a:spcBef>
                        <a:spcAft>
                          <a:spcPts val="0"/>
                        </a:spcAft>
                        <a:buNone/>
                      </a:pPr>
                      <a:r>
                        <a:t/>
                      </a:r>
                      <a:endParaRPr sz="1300"/>
                    </a:p>
                    <a:p>
                      <a:pPr indent="0" lvl="0" marL="0" marR="0" rtl="0" algn="ctr">
                        <a:spcBef>
                          <a:spcPts val="0"/>
                        </a:spcBef>
                        <a:spcAft>
                          <a:spcPts val="0"/>
                        </a:spcAft>
                        <a:buNone/>
                      </a:pPr>
                      <a:r>
                        <a:rPr lang="tr-TR" sz="2700">
                          <a:latin typeface="Comic Sans MS"/>
                          <a:ea typeface="Comic Sans MS"/>
                          <a:cs typeface="Comic Sans MS"/>
                          <a:sym typeface="Comic Sans MS"/>
                        </a:rPr>
                        <a:t>İKİNCİ</a:t>
                      </a:r>
                      <a:r>
                        <a:rPr lang="tr-TR" sz="2700">
                          <a:latin typeface="Comic Sans MS"/>
                          <a:ea typeface="Comic Sans MS"/>
                          <a:cs typeface="Comic Sans MS"/>
                          <a:sym typeface="Comic Sans MS"/>
                        </a:rPr>
                        <a:t> OTURUM </a:t>
                      </a:r>
                      <a:endParaRPr/>
                    </a:p>
                    <a:p>
                      <a:pPr indent="0" lvl="0" marL="0" marR="0" rtl="0" algn="ctr">
                        <a:spcBef>
                          <a:spcPts val="0"/>
                        </a:spcBef>
                        <a:spcAft>
                          <a:spcPts val="0"/>
                        </a:spcAft>
                        <a:buNone/>
                      </a:pPr>
                      <a:r>
                        <a:rPr lang="tr-TR" sz="2700">
                          <a:latin typeface="Comic Sans MS"/>
                          <a:ea typeface="Comic Sans MS"/>
                          <a:cs typeface="Comic Sans MS"/>
                          <a:sym typeface="Comic Sans MS"/>
                        </a:rPr>
                        <a:t>AYT</a:t>
                      </a:r>
                      <a:endParaRPr/>
                    </a:p>
                    <a:p>
                      <a:pPr indent="0" lvl="0" marL="0" marR="0" rtl="0" algn="l">
                        <a:spcBef>
                          <a:spcPts val="0"/>
                        </a:spcBef>
                        <a:spcAft>
                          <a:spcPts val="0"/>
                        </a:spcAft>
                        <a:buNone/>
                      </a:pPr>
                      <a:r>
                        <a:t/>
                      </a:r>
                      <a:endParaRPr sz="1300"/>
                    </a:p>
                  </a:txBody>
                  <a:tcPr marT="45725" marB="45725" marR="91450" marL="91450"/>
                </a:tc>
              </a:tr>
              <a:tr h="3108325">
                <a:tc vMerge="1"/>
                <a:tc>
                  <a:txBody>
                    <a:bodyPr/>
                    <a:lstStyle/>
                    <a:p>
                      <a:pPr indent="0" lvl="0" marL="0" marR="0" rtl="0" algn="l">
                        <a:spcBef>
                          <a:spcPts val="0"/>
                        </a:spcBef>
                        <a:spcAft>
                          <a:spcPts val="0"/>
                        </a:spcAft>
                        <a:buNone/>
                      </a:pPr>
                      <a:r>
                        <a:t/>
                      </a:r>
                      <a:endParaRPr sz="1300"/>
                    </a:p>
                  </a:txBody>
                  <a:tcPr marT="45725" marB="45725" marR="91450" marL="91450"/>
                </a:tc>
                <a:tc>
                  <a:txBody>
                    <a:bodyPr/>
                    <a:lstStyle/>
                    <a:p>
                      <a:pPr indent="0" lvl="0" marL="0" marR="0" rtl="0" algn="l">
                        <a:spcBef>
                          <a:spcPts val="0"/>
                        </a:spcBef>
                        <a:spcAft>
                          <a:spcPts val="0"/>
                        </a:spcAft>
                        <a:buNone/>
                      </a:pPr>
                      <a:r>
                        <a:t/>
                      </a:r>
                      <a:endParaRPr sz="1300"/>
                    </a:p>
                  </a:txBody>
                  <a:tcPr marT="45725" marB="45725" marR="91450" marL="91450"/>
                </a:tc>
              </a:tr>
              <a:tr h="1009925">
                <a:tc vMerge="1"/>
                <a:tc>
                  <a:txBody>
                    <a:bodyPr/>
                    <a:lstStyle/>
                    <a:p>
                      <a:pPr indent="0" lvl="0" marL="0" marR="0" rtl="0" algn="l">
                        <a:spcBef>
                          <a:spcPts val="0"/>
                        </a:spcBef>
                        <a:spcAft>
                          <a:spcPts val="0"/>
                        </a:spcAft>
                        <a:buNone/>
                      </a:pPr>
                      <a:r>
                        <a:t/>
                      </a:r>
                      <a:endParaRPr sz="1300"/>
                    </a:p>
                  </a:txBody>
                  <a:tcPr marT="45725" marB="45725" marR="91450" marL="91450"/>
                </a:tc>
                <a:tc>
                  <a:txBody>
                    <a:bodyPr/>
                    <a:lstStyle/>
                    <a:p>
                      <a:pPr indent="0" lvl="0" marL="0" marR="0" rtl="0" algn="l">
                        <a:spcBef>
                          <a:spcPts val="0"/>
                        </a:spcBef>
                        <a:spcAft>
                          <a:spcPts val="0"/>
                        </a:spcAft>
                        <a:buNone/>
                      </a:pPr>
                      <a:r>
                        <a:t/>
                      </a:r>
                      <a:endParaRPr sz="1300"/>
                    </a:p>
                  </a:txBody>
                  <a:tcPr marT="45725" marB="45725" marR="91450" marL="91450">
                    <a:solidFill>
                      <a:srgbClr val="FFC000"/>
                    </a:solidFill>
                  </a:tcPr>
                </a:tc>
              </a:tr>
            </a:tbl>
          </a:graphicData>
        </a:graphic>
      </p:graphicFrame>
      <p:sp>
        <p:nvSpPr>
          <p:cNvPr id="123" name="Google Shape;123;p4"/>
          <p:cNvSpPr txBox="1"/>
          <p:nvPr/>
        </p:nvSpPr>
        <p:spPr>
          <a:xfrm>
            <a:off x="1642814" y="5399086"/>
            <a:ext cx="19704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rgbClr val="000000"/>
                </a:solidFill>
                <a:latin typeface="Comic Sans MS"/>
                <a:ea typeface="Comic Sans MS"/>
                <a:cs typeface="Comic Sans MS"/>
                <a:sym typeface="Comic Sans MS"/>
              </a:rPr>
              <a:t>Yükseköğretim </a:t>
            </a:r>
            <a:endParaRPr/>
          </a:p>
          <a:p>
            <a:pPr indent="0" lvl="0" marL="0" marR="0" rtl="0" algn="ctr">
              <a:spcBef>
                <a:spcPts val="0"/>
              </a:spcBef>
              <a:spcAft>
                <a:spcPts val="0"/>
              </a:spcAft>
              <a:buNone/>
            </a:pPr>
            <a:r>
              <a:rPr b="1" lang="tr-TR" sz="1800">
                <a:solidFill>
                  <a:srgbClr val="000000"/>
                </a:solidFill>
                <a:latin typeface="Comic Sans MS"/>
                <a:ea typeface="Comic Sans MS"/>
                <a:cs typeface="Comic Sans MS"/>
                <a:sym typeface="Comic Sans MS"/>
              </a:rPr>
              <a:t>Kurumları Sınavı</a:t>
            </a:r>
            <a:endParaRPr/>
          </a:p>
        </p:txBody>
      </p:sp>
      <p:sp>
        <p:nvSpPr>
          <p:cNvPr id="124" name="Google Shape;124;p4"/>
          <p:cNvSpPr txBox="1"/>
          <p:nvPr/>
        </p:nvSpPr>
        <p:spPr>
          <a:xfrm>
            <a:off x="3997140" y="1686893"/>
            <a:ext cx="208903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400">
                <a:solidFill>
                  <a:srgbClr val="000000"/>
                </a:solidFill>
                <a:latin typeface="Comic Sans MS"/>
                <a:ea typeface="Comic Sans MS"/>
                <a:cs typeface="Comic Sans MS"/>
                <a:sym typeface="Comic Sans MS"/>
              </a:rPr>
              <a:t>Temel Yeterlilik Testi</a:t>
            </a:r>
            <a:endParaRPr/>
          </a:p>
        </p:txBody>
      </p:sp>
      <p:sp>
        <p:nvSpPr>
          <p:cNvPr id="125" name="Google Shape;125;p4"/>
          <p:cNvSpPr txBox="1"/>
          <p:nvPr/>
        </p:nvSpPr>
        <p:spPr>
          <a:xfrm>
            <a:off x="6959707" y="1746075"/>
            <a:ext cx="19479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400">
                <a:solidFill>
                  <a:srgbClr val="000000"/>
                </a:solidFill>
                <a:latin typeface="Comic Sans MS"/>
                <a:ea typeface="Comic Sans MS"/>
                <a:cs typeface="Comic Sans MS"/>
                <a:sym typeface="Comic Sans MS"/>
              </a:rPr>
              <a:t>Alan Yeterlilik Testi</a:t>
            </a:r>
            <a:endParaRPr/>
          </a:p>
        </p:txBody>
      </p:sp>
      <p:sp>
        <p:nvSpPr>
          <p:cNvPr id="126" name="Google Shape;126;p4"/>
          <p:cNvSpPr txBox="1"/>
          <p:nvPr/>
        </p:nvSpPr>
        <p:spPr>
          <a:xfrm>
            <a:off x="4010347" y="2365039"/>
            <a:ext cx="2194832" cy="2246769"/>
          </a:xfrm>
          <a:prstGeom prst="rect">
            <a:avLst/>
          </a:prstGeom>
          <a:noFill/>
          <a:ln>
            <a:noFill/>
          </a:ln>
        </p:spPr>
        <p:txBody>
          <a:bodyPr anchorCtr="0" anchor="t" bIns="45700" lIns="91425" spcFirstLastPara="1" rIns="91425" wrap="square" tIns="45700">
            <a:spAutoFit/>
          </a:bodyPr>
          <a:lstStyle/>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Türkçe</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Temel Matematik</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Fen Bilimleri</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Sosyal Bilimler</a:t>
            </a:r>
            <a:endParaRPr/>
          </a:p>
          <a:p>
            <a:pPr indent="-196838" lvl="0" marL="285738" marR="0" rtl="0" algn="l">
              <a:spcBef>
                <a:spcPts val="0"/>
              </a:spcBef>
              <a:spcAft>
                <a:spcPts val="0"/>
              </a:spcAft>
              <a:buClr>
                <a:schemeClr val="dk1"/>
              </a:buClr>
              <a:buSzPts val="1400"/>
              <a:buFont typeface="Noto Sans Symbols"/>
              <a:buNone/>
            </a:pPr>
            <a:r>
              <a:t/>
            </a:r>
            <a:endParaRPr sz="1400">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rPr lang="tr-TR" sz="1400">
                <a:solidFill>
                  <a:srgbClr val="000000"/>
                </a:solidFill>
                <a:latin typeface="Comic Sans MS"/>
                <a:ea typeface="Comic Sans MS"/>
                <a:cs typeface="Comic Sans MS"/>
                <a:sym typeface="Comic Sans MS"/>
              </a:rPr>
              <a:t>(Toplam 120 Soru)</a:t>
            </a:r>
            <a:endParaRPr/>
          </a:p>
          <a:p>
            <a:pPr indent="0" lvl="0" marL="0" marR="0" rtl="0" algn="l">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rPr b="1" lang="tr-TR" sz="1400">
                <a:solidFill>
                  <a:srgbClr val="000000"/>
                </a:solidFill>
                <a:latin typeface="Comic Sans MS"/>
                <a:ea typeface="Comic Sans MS"/>
                <a:cs typeface="Comic Sans MS"/>
                <a:sym typeface="Comic Sans MS"/>
              </a:rPr>
              <a:t>Toplam Süre : 165 dk.</a:t>
            </a:r>
            <a:endParaRPr/>
          </a:p>
        </p:txBody>
      </p:sp>
      <p:sp>
        <p:nvSpPr>
          <p:cNvPr id="127" name="Google Shape;127;p4"/>
          <p:cNvSpPr/>
          <p:nvPr/>
        </p:nvSpPr>
        <p:spPr>
          <a:xfrm>
            <a:off x="6469032" y="2359059"/>
            <a:ext cx="2811439" cy="2246769"/>
          </a:xfrm>
          <a:prstGeom prst="rect">
            <a:avLst/>
          </a:prstGeom>
          <a:noFill/>
          <a:ln>
            <a:noFill/>
          </a:ln>
        </p:spPr>
        <p:txBody>
          <a:bodyPr anchorCtr="0" anchor="t" bIns="45700" lIns="91425" spcFirstLastPara="1" rIns="91425" wrap="square" tIns="45700">
            <a:spAutoFit/>
          </a:bodyPr>
          <a:lstStyle/>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Türk Dili ve Edebiyatı - Sosyal</a:t>
            </a:r>
            <a:endParaRPr/>
          </a:p>
          <a:p>
            <a:pPr indent="0" lvl="0" marL="0" marR="0" rtl="0" algn="l">
              <a:spcBef>
                <a:spcPts val="0"/>
              </a:spcBef>
              <a:spcAft>
                <a:spcPts val="0"/>
              </a:spcAft>
              <a:buNone/>
            </a:pPr>
            <a:r>
              <a:rPr lang="tr-TR" sz="1400">
                <a:solidFill>
                  <a:srgbClr val="000000"/>
                </a:solidFill>
                <a:latin typeface="Comic Sans MS"/>
                <a:ea typeface="Comic Sans MS"/>
                <a:cs typeface="Comic Sans MS"/>
                <a:sym typeface="Comic Sans MS"/>
              </a:rPr>
              <a:t> Bilimler-1 (Tarih-1, Coğrafya-1)</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Matematik</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Sosyal Bilimler-2</a:t>
            </a:r>
            <a:endParaRPr/>
          </a:p>
          <a:p>
            <a:pPr indent="0" lvl="0" marL="0" marR="0" rtl="0" algn="l">
              <a:spcBef>
                <a:spcPts val="0"/>
              </a:spcBef>
              <a:spcAft>
                <a:spcPts val="0"/>
              </a:spcAft>
              <a:buNone/>
            </a:pPr>
            <a:r>
              <a:rPr lang="tr-TR" sz="1400">
                <a:solidFill>
                  <a:srgbClr val="000000"/>
                </a:solidFill>
                <a:latin typeface="Comic Sans MS"/>
                <a:ea typeface="Comic Sans MS"/>
                <a:cs typeface="Comic Sans MS"/>
                <a:sym typeface="Comic Sans MS"/>
              </a:rPr>
              <a:t> (Tarih-2, Coğrafya-2, Felsefe Grubu,</a:t>
            </a:r>
            <a:endParaRPr/>
          </a:p>
          <a:p>
            <a:pPr indent="0" lvl="0" marL="0" marR="0" rtl="0" algn="l">
              <a:spcBef>
                <a:spcPts val="0"/>
              </a:spcBef>
              <a:spcAft>
                <a:spcPts val="0"/>
              </a:spcAft>
              <a:buNone/>
            </a:pPr>
            <a:r>
              <a:rPr lang="tr-TR" sz="1400">
                <a:solidFill>
                  <a:srgbClr val="000000"/>
                </a:solidFill>
                <a:latin typeface="Comic Sans MS"/>
                <a:ea typeface="Comic Sans MS"/>
                <a:cs typeface="Comic Sans MS"/>
                <a:sym typeface="Comic Sans MS"/>
              </a:rPr>
              <a:t> Din Kültürü ve Ahlak Bilgisi)</a:t>
            </a:r>
            <a:endParaRPr/>
          </a:p>
          <a:p>
            <a:pPr indent="-285738" lvl="0" marL="285738" marR="0" rtl="0" algn="l">
              <a:spcBef>
                <a:spcPts val="0"/>
              </a:spcBef>
              <a:spcAft>
                <a:spcPts val="0"/>
              </a:spcAft>
              <a:buClr>
                <a:srgbClr val="000000"/>
              </a:buClr>
              <a:buSzPts val="1400"/>
              <a:buFont typeface="Noto Sans Symbols"/>
              <a:buChar char="✔"/>
            </a:pPr>
            <a:r>
              <a:rPr lang="tr-TR" sz="1400">
                <a:solidFill>
                  <a:srgbClr val="000000"/>
                </a:solidFill>
                <a:latin typeface="Comic Sans MS"/>
                <a:ea typeface="Comic Sans MS"/>
                <a:cs typeface="Comic Sans MS"/>
                <a:sym typeface="Comic Sans MS"/>
              </a:rPr>
              <a:t>Fen Bilimleri (Fizik, Kimya, Biyoloji)</a:t>
            </a:r>
            <a:endParaRPr/>
          </a:p>
        </p:txBody>
      </p:sp>
      <p:sp>
        <p:nvSpPr>
          <p:cNvPr id="128" name="Google Shape;128;p4"/>
          <p:cNvSpPr txBox="1"/>
          <p:nvPr/>
        </p:nvSpPr>
        <p:spPr>
          <a:xfrm>
            <a:off x="6574265" y="4441347"/>
            <a:ext cx="2811433"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400">
                <a:solidFill>
                  <a:srgbClr val="000000"/>
                </a:solidFill>
                <a:latin typeface="Comic Sans MS"/>
                <a:ea typeface="Comic Sans MS"/>
                <a:cs typeface="Comic Sans MS"/>
                <a:sym typeface="Comic Sans MS"/>
              </a:rPr>
              <a:t>(Toplam 160 Soru)</a:t>
            </a:r>
            <a:endParaRPr/>
          </a:p>
          <a:p>
            <a:pPr indent="0" lvl="0" marL="0" marR="0" rtl="0" algn="l">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rPr b="1" lang="tr-TR" sz="1400">
                <a:solidFill>
                  <a:srgbClr val="000000"/>
                </a:solidFill>
                <a:latin typeface="Comic Sans MS"/>
                <a:ea typeface="Comic Sans MS"/>
                <a:cs typeface="Comic Sans MS"/>
                <a:sym typeface="Comic Sans MS"/>
              </a:rPr>
              <a:t>Toplam Süre : 180 dk.</a:t>
            </a:r>
            <a:endParaRPr/>
          </a:p>
        </p:txBody>
      </p:sp>
      <p:sp>
        <p:nvSpPr>
          <p:cNvPr id="129" name="Google Shape;129;p4"/>
          <p:cNvSpPr txBox="1"/>
          <p:nvPr/>
        </p:nvSpPr>
        <p:spPr>
          <a:xfrm>
            <a:off x="6574265" y="5152863"/>
            <a:ext cx="283707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rgbClr val="000000"/>
                </a:solidFill>
                <a:latin typeface="Comic Sans MS"/>
                <a:ea typeface="Comic Sans MS"/>
                <a:cs typeface="Comic Sans MS"/>
                <a:sym typeface="Comic Sans MS"/>
              </a:rPr>
              <a:t>Yabancı Dil Oturumu (YDT)</a:t>
            </a:r>
            <a:endParaRPr sz="1400">
              <a:solidFill>
                <a:srgbClr val="000000"/>
              </a:solidFill>
              <a:latin typeface="Comic Sans MS"/>
              <a:ea typeface="Comic Sans MS"/>
              <a:cs typeface="Comic Sans MS"/>
              <a:sym typeface="Comic Sans MS"/>
            </a:endParaRPr>
          </a:p>
          <a:p>
            <a:pPr indent="0" lvl="0" marL="0" marR="0" rtl="0" algn="ctr">
              <a:spcBef>
                <a:spcPts val="0"/>
              </a:spcBef>
              <a:spcAft>
                <a:spcPts val="0"/>
              </a:spcAft>
              <a:buNone/>
            </a:pPr>
            <a:r>
              <a:rPr lang="tr-TR" sz="1400">
                <a:solidFill>
                  <a:srgbClr val="000000"/>
                </a:solidFill>
                <a:latin typeface="Comic Sans MS"/>
                <a:ea typeface="Comic Sans MS"/>
                <a:cs typeface="Comic Sans MS"/>
                <a:sym typeface="Comic Sans MS"/>
              </a:rPr>
              <a:t>80 Soru</a:t>
            </a:r>
            <a:endParaRPr/>
          </a:p>
          <a:p>
            <a:pPr indent="0" lvl="0" marL="0" marR="0" rtl="0" algn="ctr">
              <a:spcBef>
                <a:spcPts val="0"/>
              </a:spcBef>
              <a:spcAft>
                <a:spcPts val="0"/>
              </a:spcAft>
              <a:buNone/>
            </a:pPr>
            <a:r>
              <a:rPr b="1" lang="tr-TR" sz="1400">
                <a:solidFill>
                  <a:srgbClr val="000000"/>
                </a:solidFill>
                <a:latin typeface="Comic Sans MS"/>
                <a:ea typeface="Comic Sans MS"/>
                <a:cs typeface="Comic Sans MS"/>
                <a:sym typeface="Comic Sans MS"/>
              </a:rPr>
              <a:t>Toplam Süre : 120 dk.</a:t>
            </a:r>
            <a:endParaRPr/>
          </a:p>
        </p:txBody>
      </p:sp>
      <p:sp>
        <p:nvSpPr>
          <p:cNvPr id="130" name="Google Shape;130;p4"/>
          <p:cNvSpPr txBox="1"/>
          <p:nvPr/>
        </p:nvSpPr>
        <p:spPr>
          <a:xfrm>
            <a:off x="3997140" y="5605592"/>
            <a:ext cx="176202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rgbClr val="D40000"/>
                </a:solidFill>
                <a:latin typeface="Calibri"/>
                <a:ea typeface="Calibri"/>
                <a:cs typeface="Calibri"/>
                <a:sym typeface="Calibri"/>
              </a:rPr>
              <a:t>Her Bir Oturumun </a:t>
            </a:r>
            <a:endParaRPr/>
          </a:p>
          <a:p>
            <a:pPr indent="0" lvl="0" marL="0" marR="0" rtl="0" algn="ctr">
              <a:spcBef>
                <a:spcPts val="0"/>
              </a:spcBef>
              <a:spcAft>
                <a:spcPts val="0"/>
              </a:spcAft>
              <a:buNone/>
            </a:pPr>
            <a:r>
              <a:rPr b="1" lang="tr-TR" sz="1600">
                <a:solidFill>
                  <a:srgbClr val="D40000"/>
                </a:solidFill>
                <a:latin typeface="Calibri"/>
                <a:ea typeface="Calibri"/>
                <a:cs typeface="Calibri"/>
                <a:sym typeface="Calibri"/>
              </a:rPr>
              <a:t>Ücreti 295 TL’dir.</a:t>
            </a:r>
            <a:endParaRPr/>
          </a:p>
        </p:txBody>
      </p:sp>
      <p:cxnSp>
        <p:nvCxnSpPr>
          <p:cNvPr id="131" name="Google Shape;131;p4"/>
          <p:cNvCxnSpPr/>
          <p:nvPr/>
        </p:nvCxnSpPr>
        <p:spPr>
          <a:xfrm rot="10800000">
            <a:off x="5158854" y="4678055"/>
            <a:ext cx="0" cy="982640"/>
          </a:xfrm>
          <a:prstGeom prst="straightConnector1">
            <a:avLst/>
          </a:prstGeom>
          <a:noFill/>
          <a:ln cap="flat" cmpd="sng" w="9525">
            <a:solidFill>
              <a:schemeClr val="accent2"/>
            </a:solidFill>
            <a:prstDash val="solid"/>
            <a:miter lim="800000"/>
            <a:headEnd len="sm" w="sm" type="none"/>
            <a:tailEnd len="med" w="med" type="triangle"/>
          </a:ln>
        </p:spPr>
      </p:cxnSp>
      <p:cxnSp>
        <p:nvCxnSpPr>
          <p:cNvPr id="132" name="Google Shape;132;p4"/>
          <p:cNvCxnSpPr/>
          <p:nvPr/>
        </p:nvCxnSpPr>
        <p:spPr>
          <a:xfrm flipH="1" rot="10800000">
            <a:off x="5720492" y="5172630"/>
            <a:ext cx="748539" cy="604265"/>
          </a:xfrm>
          <a:prstGeom prst="straightConnector1">
            <a:avLst/>
          </a:prstGeom>
          <a:noFill/>
          <a:ln cap="flat" cmpd="sng" w="9525">
            <a:solidFill>
              <a:schemeClr val="accent2"/>
            </a:solidFill>
            <a:prstDash val="solid"/>
            <a:miter lim="800000"/>
            <a:headEnd len="sm" w="sm" type="none"/>
            <a:tailEnd len="med" w="med" type="triangle"/>
          </a:ln>
        </p:spPr>
      </p:cxnSp>
      <p:cxnSp>
        <p:nvCxnSpPr>
          <p:cNvPr id="133" name="Google Shape;133;p4"/>
          <p:cNvCxnSpPr/>
          <p:nvPr/>
        </p:nvCxnSpPr>
        <p:spPr>
          <a:xfrm flipH="1" rot="10800000">
            <a:off x="5759159" y="5897980"/>
            <a:ext cx="925773" cy="36201"/>
          </a:xfrm>
          <a:prstGeom prst="straightConnector1">
            <a:avLst/>
          </a:prstGeom>
          <a:noFill/>
          <a:ln cap="flat" cmpd="sng" w="9525">
            <a:solidFill>
              <a:schemeClr val="accent2"/>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b="0" l="0" r="0" t="0"/>
          <a:stretch/>
        </p:blipFill>
        <p:spPr>
          <a:xfrm>
            <a:off x="316936" y="0"/>
            <a:ext cx="9700752" cy="6858000"/>
          </a:xfrm>
          <a:prstGeom prst="rect">
            <a:avLst/>
          </a:prstGeom>
          <a:noFill/>
          <a:ln>
            <a:noFill/>
          </a:ln>
        </p:spPr>
      </p:pic>
      <p:pic>
        <p:nvPicPr>
          <p:cNvPr id="139" name="Google Shape;139;p5"/>
          <p:cNvPicPr preferRelativeResize="0"/>
          <p:nvPr/>
        </p:nvPicPr>
        <p:blipFill rotWithShape="1">
          <a:blip r:embed="rId4">
            <a:alphaModFix/>
          </a:blip>
          <a:srcRect b="0" l="0" r="0" t="0"/>
          <a:stretch/>
        </p:blipFill>
        <p:spPr>
          <a:xfrm>
            <a:off x="205249" y="95728"/>
            <a:ext cx="9700752" cy="6858000"/>
          </a:xfrm>
          <a:prstGeom prst="rect">
            <a:avLst/>
          </a:prstGeom>
          <a:noFill/>
          <a:ln>
            <a:noFill/>
          </a:ln>
        </p:spPr>
      </p:pic>
      <p:sp>
        <p:nvSpPr>
          <p:cNvPr id="140" name="Google Shape;140;p5"/>
          <p:cNvSpPr/>
          <p:nvPr/>
        </p:nvSpPr>
        <p:spPr>
          <a:xfrm>
            <a:off x="2763002" y="2293621"/>
            <a:ext cx="4585242" cy="2462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200">
                <a:solidFill>
                  <a:srgbClr val="C00000"/>
                </a:solidFill>
                <a:latin typeface="Calibri"/>
                <a:ea typeface="Calibri"/>
                <a:cs typeface="Calibri"/>
                <a:sym typeface="Calibri"/>
              </a:rPr>
              <a:t>DİKKAT: </a:t>
            </a:r>
            <a:r>
              <a:rPr b="1" lang="tr-TR" sz="2200">
                <a:solidFill>
                  <a:srgbClr val="000000"/>
                </a:solidFill>
                <a:latin typeface="Calibri"/>
                <a:ea typeface="Calibri"/>
                <a:cs typeface="Calibri"/>
                <a:sym typeface="Calibri"/>
              </a:rPr>
              <a:t>Adaylar, sınavın sabah oturumlarında saat </a:t>
            </a:r>
            <a:r>
              <a:rPr b="1" lang="tr-TR" sz="2200">
                <a:solidFill>
                  <a:srgbClr val="C00000"/>
                </a:solidFill>
                <a:latin typeface="Calibri"/>
                <a:ea typeface="Calibri"/>
                <a:cs typeface="Calibri"/>
                <a:sym typeface="Calibri"/>
              </a:rPr>
              <a:t>10.00’dan sonra</a:t>
            </a:r>
            <a:r>
              <a:rPr b="1" lang="tr-TR" sz="22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b="1" lang="tr-TR" sz="2200">
                <a:solidFill>
                  <a:srgbClr val="000000"/>
                </a:solidFill>
                <a:latin typeface="Calibri"/>
                <a:ea typeface="Calibri"/>
                <a:cs typeface="Calibri"/>
                <a:sym typeface="Calibri"/>
              </a:rPr>
              <a:t>öğleden sonra oturumunda ise saat </a:t>
            </a:r>
            <a:r>
              <a:rPr b="1" lang="tr-TR" sz="2200">
                <a:solidFill>
                  <a:srgbClr val="C00000"/>
                </a:solidFill>
                <a:latin typeface="Calibri"/>
                <a:ea typeface="Calibri"/>
                <a:cs typeface="Calibri"/>
                <a:sym typeface="Calibri"/>
              </a:rPr>
              <a:t>15.30’dan sonra </a:t>
            </a:r>
            <a:r>
              <a:rPr b="1" lang="tr-TR" sz="2200">
                <a:solidFill>
                  <a:srgbClr val="000000"/>
                </a:solidFill>
                <a:latin typeface="Calibri"/>
                <a:ea typeface="Calibri"/>
                <a:cs typeface="Calibri"/>
                <a:sym typeface="Calibri"/>
              </a:rPr>
              <a:t>sınav </a:t>
            </a:r>
            <a:r>
              <a:rPr b="1" lang="tr-TR" sz="2200">
                <a:solidFill>
                  <a:srgbClr val="C00000"/>
                </a:solidFill>
                <a:latin typeface="Calibri"/>
                <a:ea typeface="Calibri"/>
                <a:cs typeface="Calibri"/>
                <a:sym typeface="Calibri"/>
              </a:rPr>
              <a:t>binalarına</a:t>
            </a:r>
            <a:r>
              <a:rPr b="1" lang="tr-TR" sz="22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b="1" lang="tr-TR" sz="2200">
                <a:solidFill>
                  <a:srgbClr val="000000"/>
                </a:solidFill>
                <a:latin typeface="Calibri"/>
                <a:ea typeface="Calibri"/>
                <a:cs typeface="Calibri"/>
                <a:sym typeface="Calibri"/>
              </a:rPr>
              <a:t>sınavın cevaplama süresi </a:t>
            </a:r>
            <a:r>
              <a:rPr b="1" lang="tr-TR" sz="2200">
                <a:solidFill>
                  <a:srgbClr val="C00000"/>
                </a:solidFill>
                <a:latin typeface="Calibri"/>
                <a:ea typeface="Calibri"/>
                <a:cs typeface="Calibri"/>
                <a:sym typeface="Calibri"/>
              </a:rPr>
              <a:t>başladıktan sonra </a:t>
            </a:r>
            <a:r>
              <a:rPr b="1" lang="tr-TR" sz="2200">
                <a:solidFill>
                  <a:srgbClr val="000000"/>
                </a:solidFill>
                <a:latin typeface="Calibri"/>
                <a:ea typeface="Calibri"/>
                <a:cs typeface="Calibri"/>
                <a:sym typeface="Calibri"/>
              </a:rPr>
              <a:t>sınav </a:t>
            </a:r>
            <a:r>
              <a:rPr b="1" lang="tr-TR" sz="2200">
                <a:solidFill>
                  <a:srgbClr val="C00000"/>
                </a:solidFill>
                <a:latin typeface="Calibri"/>
                <a:ea typeface="Calibri"/>
                <a:cs typeface="Calibri"/>
                <a:sym typeface="Calibri"/>
              </a:rPr>
              <a:t>salonlarına alınmayacaklardır.</a:t>
            </a:r>
            <a:endParaRPr sz="2200">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0" l="0" r="0" t="0"/>
          <a:stretch/>
        </p:blipFill>
        <p:spPr>
          <a:xfrm>
            <a:off x="-8873" y="0"/>
            <a:ext cx="9906000" cy="6869594"/>
          </a:xfrm>
          <a:prstGeom prst="rect">
            <a:avLst/>
          </a:prstGeom>
          <a:noFill/>
          <a:ln>
            <a:noFill/>
          </a:ln>
        </p:spPr>
      </p:pic>
      <p:pic>
        <p:nvPicPr>
          <p:cNvPr id="146" name="Google Shape;146;p6"/>
          <p:cNvPicPr preferRelativeResize="0"/>
          <p:nvPr/>
        </p:nvPicPr>
        <p:blipFill rotWithShape="1">
          <a:blip r:embed="rId4">
            <a:alphaModFix/>
          </a:blip>
          <a:srcRect b="0" l="0" r="0" t="13727"/>
          <a:stretch/>
        </p:blipFill>
        <p:spPr>
          <a:xfrm>
            <a:off x="555900" y="15769"/>
            <a:ext cx="8749862" cy="6677173"/>
          </a:xfrm>
          <a:prstGeom prst="rect">
            <a:avLst/>
          </a:prstGeom>
          <a:noFill/>
          <a:ln>
            <a:noFill/>
          </a:ln>
        </p:spPr>
      </p:pic>
      <p:sp>
        <p:nvSpPr>
          <p:cNvPr id="147" name="Google Shape;147;p6"/>
          <p:cNvSpPr txBox="1"/>
          <p:nvPr/>
        </p:nvSpPr>
        <p:spPr>
          <a:xfrm>
            <a:off x="5810904" y="458212"/>
            <a:ext cx="4086225" cy="830997"/>
          </a:xfrm>
          <a:prstGeom prst="rect">
            <a:avLst/>
          </a:prstGeom>
          <a:noFill/>
          <a:ln>
            <a:noFill/>
          </a:ln>
        </p:spPr>
        <p:txBody>
          <a:bodyPr anchorCtr="0" anchor="t" bIns="45700" lIns="91425" spcFirstLastPara="1" rIns="91425" wrap="square" tIns="45700">
            <a:spAutoFit/>
          </a:bodyPr>
          <a:lstStyle/>
          <a:p>
            <a:pPr indent="-342886" lvl="0" marL="342886" marR="0" rtl="0" algn="ctr">
              <a:spcBef>
                <a:spcPts val="0"/>
              </a:spcBef>
              <a:spcAft>
                <a:spcPts val="0"/>
              </a:spcAft>
              <a:buClr>
                <a:srgbClr val="000000"/>
              </a:buClr>
              <a:buSzPts val="1600"/>
              <a:buFont typeface="Arial Black"/>
              <a:buAutoNum type="arabicPeriod"/>
            </a:pPr>
            <a:r>
              <a:rPr lang="tr-TR" sz="1600">
                <a:solidFill>
                  <a:srgbClr val="000000"/>
                </a:solidFill>
                <a:latin typeface="Arial Black"/>
                <a:ea typeface="Arial Black"/>
                <a:cs typeface="Arial Black"/>
                <a:sym typeface="Arial Black"/>
              </a:rPr>
              <a:t>OTURUM </a:t>
            </a:r>
            <a:endParaRPr/>
          </a:p>
          <a:p>
            <a:pPr indent="0" lvl="0" marL="0" marR="0" rtl="0" algn="ctr">
              <a:spcBef>
                <a:spcPts val="0"/>
              </a:spcBef>
              <a:spcAft>
                <a:spcPts val="0"/>
              </a:spcAft>
              <a:buNone/>
            </a:pPr>
            <a:r>
              <a:rPr lang="tr-TR" sz="1600">
                <a:solidFill>
                  <a:srgbClr val="000000"/>
                </a:solidFill>
                <a:latin typeface="Arial Black"/>
                <a:ea typeface="Arial Black"/>
                <a:cs typeface="Arial Black"/>
                <a:sym typeface="Arial Black"/>
              </a:rPr>
              <a:t>TEMEL YETERLİLİK TESTİ (TYT)</a:t>
            </a:r>
            <a:endParaRPr/>
          </a:p>
          <a:p>
            <a:pPr indent="0" lvl="0" marL="0" marR="0" rtl="0" algn="ctr">
              <a:spcBef>
                <a:spcPts val="0"/>
              </a:spcBef>
              <a:spcAft>
                <a:spcPts val="0"/>
              </a:spcAft>
              <a:buNone/>
            </a:pPr>
            <a:r>
              <a:rPr lang="tr-TR" sz="1600">
                <a:solidFill>
                  <a:srgbClr val="000000"/>
                </a:solidFill>
                <a:latin typeface="Arial Black"/>
                <a:ea typeface="Arial Black"/>
                <a:cs typeface="Arial Black"/>
                <a:sym typeface="Arial Black"/>
              </a:rPr>
              <a:t>İLE İLGİLİ BİLGİLER</a:t>
            </a:r>
            <a:endParaRPr/>
          </a:p>
        </p:txBody>
      </p:sp>
      <p:pic>
        <p:nvPicPr>
          <p:cNvPr id="148" name="Google Shape;148;p6"/>
          <p:cNvPicPr preferRelativeResize="0"/>
          <p:nvPr/>
        </p:nvPicPr>
        <p:blipFill rotWithShape="1">
          <a:blip r:embed="rId5">
            <a:alphaModFix/>
          </a:blip>
          <a:srcRect b="0" l="0" r="0" t="0"/>
          <a:stretch/>
        </p:blipFill>
        <p:spPr>
          <a:xfrm>
            <a:off x="384834" y="136052"/>
            <a:ext cx="2573129" cy="2573129"/>
          </a:xfrm>
          <a:prstGeom prst="rect">
            <a:avLst/>
          </a:prstGeom>
          <a:noFill/>
          <a:ln>
            <a:noFill/>
          </a:ln>
        </p:spPr>
      </p:pic>
      <p:sp>
        <p:nvSpPr>
          <p:cNvPr id="149" name="Google Shape;149;p6"/>
          <p:cNvSpPr txBox="1"/>
          <p:nvPr/>
        </p:nvSpPr>
        <p:spPr>
          <a:xfrm rot="-1801262">
            <a:off x="1189377" y="996712"/>
            <a:ext cx="107374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4000">
                <a:solidFill>
                  <a:srgbClr val="131313"/>
                </a:solidFill>
                <a:latin typeface="Calibri"/>
                <a:ea typeface="Calibri"/>
                <a:cs typeface="Calibri"/>
                <a:sym typeface="Calibri"/>
              </a:rPr>
              <a:t>TYT</a:t>
            </a:r>
            <a:endParaRPr/>
          </a:p>
        </p:txBody>
      </p:sp>
      <p:sp>
        <p:nvSpPr>
          <p:cNvPr id="150" name="Google Shape;150;p6"/>
          <p:cNvSpPr/>
          <p:nvPr/>
        </p:nvSpPr>
        <p:spPr>
          <a:xfrm>
            <a:off x="307598" y="3898569"/>
            <a:ext cx="286492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400">
                <a:solidFill>
                  <a:schemeClr val="dk1"/>
                </a:solidFill>
                <a:latin typeface="Calibri"/>
                <a:ea typeface="Calibri"/>
                <a:cs typeface="Calibri"/>
                <a:sym typeface="Calibri"/>
              </a:rPr>
              <a:t>Türkçe’yi doğru kullanma, </a:t>
            </a:r>
            <a:endParaRPr/>
          </a:p>
          <a:p>
            <a:pPr indent="0" lvl="0" marL="0" marR="0" rtl="0" algn="ctr">
              <a:spcBef>
                <a:spcPts val="0"/>
              </a:spcBef>
              <a:spcAft>
                <a:spcPts val="0"/>
              </a:spcAft>
              <a:buNone/>
            </a:pPr>
            <a:r>
              <a:rPr lang="tr-TR" sz="1400">
                <a:solidFill>
                  <a:schemeClr val="dk1"/>
                </a:solidFill>
                <a:latin typeface="Calibri"/>
                <a:ea typeface="Calibri"/>
                <a:cs typeface="Calibri"/>
                <a:sym typeface="Calibri"/>
              </a:rPr>
              <a:t> okuduğunu anlama ve yorumlama,</a:t>
            </a:r>
            <a:endParaRPr/>
          </a:p>
          <a:p>
            <a:pPr indent="0" lvl="0" marL="0" marR="0" rtl="0" algn="ctr">
              <a:spcBef>
                <a:spcPts val="0"/>
              </a:spcBef>
              <a:spcAft>
                <a:spcPts val="0"/>
              </a:spcAft>
              <a:buNone/>
            </a:pPr>
            <a:r>
              <a:rPr lang="tr-TR" sz="1400">
                <a:solidFill>
                  <a:schemeClr val="dk1"/>
                </a:solidFill>
                <a:latin typeface="Calibri"/>
                <a:ea typeface="Calibri"/>
                <a:cs typeface="Calibri"/>
                <a:sym typeface="Calibri"/>
              </a:rPr>
              <a:t> kelime hazinesi,  </a:t>
            </a:r>
            <a:endParaRPr/>
          </a:p>
          <a:p>
            <a:pPr indent="0" lvl="0" marL="0" marR="0" rtl="0" algn="ctr">
              <a:spcBef>
                <a:spcPts val="0"/>
              </a:spcBef>
              <a:spcAft>
                <a:spcPts val="0"/>
              </a:spcAft>
              <a:buNone/>
            </a:pPr>
            <a:r>
              <a:rPr lang="tr-TR" sz="1400">
                <a:solidFill>
                  <a:schemeClr val="dk1"/>
                </a:solidFill>
                <a:latin typeface="Calibri"/>
                <a:ea typeface="Calibri"/>
                <a:cs typeface="Calibri"/>
                <a:sym typeface="Calibri"/>
              </a:rPr>
              <a:t>temel cümle bilgisi, </a:t>
            </a:r>
            <a:endParaRPr/>
          </a:p>
          <a:p>
            <a:pPr indent="0" lvl="0" marL="0" marR="0" rtl="0" algn="ctr">
              <a:spcBef>
                <a:spcPts val="0"/>
              </a:spcBef>
              <a:spcAft>
                <a:spcPts val="0"/>
              </a:spcAft>
              <a:buNone/>
            </a:pPr>
            <a:r>
              <a:rPr lang="tr-TR" sz="1400">
                <a:solidFill>
                  <a:schemeClr val="dk1"/>
                </a:solidFill>
                <a:latin typeface="Calibri"/>
                <a:ea typeface="Calibri"/>
                <a:cs typeface="Calibri"/>
                <a:sym typeface="Calibri"/>
              </a:rPr>
              <a:t>imla kuralları</a:t>
            </a:r>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51" name="Google Shape;151;p6"/>
          <p:cNvSpPr txBox="1"/>
          <p:nvPr/>
        </p:nvSpPr>
        <p:spPr>
          <a:xfrm>
            <a:off x="744925" y="3352621"/>
            <a:ext cx="20820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chemeClr val="dk1"/>
                </a:solidFill>
                <a:latin typeface="Calibri"/>
                <a:ea typeface="Calibri"/>
                <a:cs typeface="Calibri"/>
                <a:sym typeface="Calibri"/>
              </a:rPr>
              <a:t>Türkçe ( 40 Soru)</a:t>
            </a:r>
            <a:endParaRPr/>
          </a:p>
        </p:txBody>
      </p:sp>
      <p:sp>
        <p:nvSpPr>
          <p:cNvPr id="152" name="Google Shape;152;p6"/>
          <p:cNvSpPr/>
          <p:nvPr/>
        </p:nvSpPr>
        <p:spPr>
          <a:xfrm>
            <a:off x="192256" y="5805257"/>
            <a:ext cx="2958283" cy="954107"/>
          </a:xfrm>
          <a:prstGeom prst="rect">
            <a:avLst/>
          </a:prstGeom>
          <a:noFill/>
          <a:ln>
            <a:noFill/>
          </a:ln>
        </p:spPr>
        <p:txBody>
          <a:bodyPr anchorCtr="0" anchor="t" bIns="45700" lIns="91425" spcFirstLastPara="1" rIns="91425" wrap="square" tIns="45700">
            <a:spAutoFit/>
          </a:bodyPr>
          <a:lstStyle/>
          <a:p>
            <a:pPr indent="271133" lvl="0" marL="12699" marR="5080" rtl="0" algn="ctr">
              <a:spcBef>
                <a:spcPts val="0"/>
              </a:spcBef>
              <a:spcAft>
                <a:spcPts val="0"/>
              </a:spcAft>
              <a:buNone/>
            </a:pPr>
            <a:r>
              <a:rPr lang="tr-TR" sz="1400">
                <a:solidFill>
                  <a:srgbClr val="000000"/>
                </a:solidFill>
                <a:latin typeface="Calibri"/>
                <a:ea typeface="Calibri"/>
                <a:cs typeface="Calibri"/>
                <a:sym typeface="Calibri"/>
              </a:rPr>
              <a:t>Temel matematik ve bilim  kavramlarını kullanma, işlem  yapma, soyut işlemler, temel  matematik bilgilerini gündelik hayatta  uygulama</a:t>
            </a:r>
            <a:endParaRPr sz="1400">
              <a:solidFill>
                <a:srgbClr val="000000"/>
              </a:solidFill>
              <a:latin typeface="Calibri"/>
              <a:ea typeface="Calibri"/>
              <a:cs typeface="Calibri"/>
              <a:sym typeface="Calibri"/>
            </a:endParaRPr>
          </a:p>
        </p:txBody>
      </p:sp>
      <p:sp>
        <p:nvSpPr>
          <p:cNvPr id="153" name="Google Shape;153;p6"/>
          <p:cNvSpPr txBox="1"/>
          <p:nvPr/>
        </p:nvSpPr>
        <p:spPr>
          <a:xfrm>
            <a:off x="498739" y="5372784"/>
            <a:ext cx="25743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chemeClr val="dk1"/>
                </a:solidFill>
                <a:latin typeface="Calibri"/>
                <a:ea typeface="Calibri"/>
                <a:cs typeface="Calibri"/>
                <a:sym typeface="Calibri"/>
              </a:rPr>
              <a:t>Matematik (40 Soru)</a:t>
            </a:r>
            <a:endParaRPr/>
          </a:p>
        </p:txBody>
      </p:sp>
      <p:sp>
        <p:nvSpPr>
          <p:cNvPr id="154" name="Google Shape;154;p6"/>
          <p:cNvSpPr/>
          <p:nvPr/>
        </p:nvSpPr>
        <p:spPr>
          <a:xfrm>
            <a:off x="7211692" y="2767846"/>
            <a:ext cx="2164933" cy="1169551"/>
          </a:xfrm>
          <a:prstGeom prst="rect">
            <a:avLst/>
          </a:prstGeom>
          <a:noFill/>
          <a:ln>
            <a:noFill/>
          </a:ln>
        </p:spPr>
        <p:txBody>
          <a:bodyPr anchorCtr="0" anchor="t" bIns="45700" lIns="91425" spcFirstLastPara="1" rIns="91425" wrap="square" tIns="45700">
            <a:spAutoFit/>
          </a:bodyPr>
          <a:lstStyle/>
          <a:p>
            <a:pPr indent="0" lvl="0" marL="132710" marR="125725" rtl="0" algn="ctr">
              <a:spcBef>
                <a:spcPts val="0"/>
              </a:spcBef>
              <a:spcAft>
                <a:spcPts val="0"/>
              </a:spcAft>
              <a:buNone/>
            </a:pPr>
            <a:r>
              <a:rPr lang="tr-TR" sz="1400">
                <a:solidFill>
                  <a:srgbClr val="000000"/>
                </a:solidFill>
                <a:latin typeface="Calibri"/>
                <a:ea typeface="Calibri"/>
                <a:cs typeface="Calibri"/>
                <a:sym typeface="Calibri"/>
              </a:rPr>
              <a:t>Biyoloji (6 Soru)</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     Fizik (7 Soru)</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      Kimya (7 Soru)</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Alanları ile ilgili bilgi</a:t>
            </a:r>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 esaslı yeterlilikler</a:t>
            </a:r>
            <a:endParaRPr/>
          </a:p>
        </p:txBody>
      </p:sp>
      <p:sp>
        <p:nvSpPr>
          <p:cNvPr id="155" name="Google Shape;155;p6"/>
          <p:cNvSpPr txBox="1"/>
          <p:nvPr/>
        </p:nvSpPr>
        <p:spPr>
          <a:xfrm>
            <a:off x="7315200" y="2363373"/>
            <a:ext cx="206142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600">
                <a:solidFill>
                  <a:schemeClr val="dk1"/>
                </a:solidFill>
                <a:latin typeface="Calibri"/>
                <a:ea typeface="Calibri"/>
                <a:cs typeface="Calibri"/>
                <a:sym typeface="Calibri"/>
              </a:rPr>
              <a:t>Fen Bilimleri (20 Soru)</a:t>
            </a:r>
            <a:endParaRPr/>
          </a:p>
        </p:txBody>
      </p:sp>
      <p:sp>
        <p:nvSpPr>
          <p:cNvPr id="156" name="Google Shape;156;p6"/>
          <p:cNvSpPr/>
          <p:nvPr/>
        </p:nvSpPr>
        <p:spPr>
          <a:xfrm>
            <a:off x="6633711" y="4980782"/>
            <a:ext cx="2870939" cy="1384995"/>
          </a:xfrm>
          <a:prstGeom prst="rect">
            <a:avLst/>
          </a:prstGeom>
          <a:noFill/>
          <a:ln>
            <a:noFill/>
          </a:ln>
        </p:spPr>
        <p:txBody>
          <a:bodyPr anchorCtr="0" anchor="t" bIns="45700" lIns="91425" spcFirstLastPara="1" rIns="91425" wrap="square" tIns="45700">
            <a:spAutoFit/>
          </a:bodyPr>
          <a:lstStyle/>
          <a:p>
            <a:pPr indent="0" lvl="0" marL="280658" marR="274309" rtl="0" algn="ctr">
              <a:spcBef>
                <a:spcPts val="0"/>
              </a:spcBef>
              <a:spcAft>
                <a:spcPts val="0"/>
              </a:spcAft>
              <a:buNone/>
            </a:pPr>
            <a:r>
              <a:rPr lang="tr-TR" sz="1400">
                <a:solidFill>
                  <a:srgbClr val="000000"/>
                </a:solidFill>
                <a:latin typeface="Calibri"/>
                <a:ea typeface="Calibri"/>
                <a:cs typeface="Calibri"/>
                <a:sym typeface="Calibri"/>
              </a:rPr>
              <a:t>Coğrafya (5 Soru)</a:t>
            </a:r>
            <a:endParaRPr sz="1400">
              <a:solidFill>
                <a:srgbClr val="000000"/>
              </a:solidFill>
              <a:latin typeface="Calibri"/>
              <a:ea typeface="Calibri"/>
              <a:cs typeface="Calibri"/>
              <a:sym typeface="Calibri"/>
            </a:endParaRPr>
          </a:p>
          <a:p>
            <a:pPr indent="0" lvl="0" marL="309867" marR="302882" rtl="0" algn="ctr">
              <a:spcBef>
                <a:spcPts val="0"/>
              </a:spcBef>
              <a:spcAft>
                <a:spcPts val="0"/>
              </a:spcAft>
              <a:buNone/>
            </a:pPr>
            <a:r>
              <a:rPr lang="tr-TR" sz="1400">
                <a:solidFill>
                  <a:srgbClr val="000000"/>
                </a:solidFill>
                <a:latin typeface="Calibri"/>
                <a:ea typeface="Calibri"/>
                <a:cs typeface="Calibri"/>
                <a:sym typeface="Calibri"/>
              </a:rPr>
              <a:t>Din K.ve Ah.Bl. (5 Soru)  Felsefe (5 Soru)</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Tarih (5 Soru)</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tr-TR" sz="1400">
                <a:solidFill>
                  <a:srgbClr val="000000"/>
                </a:solidFill>
                <a:latin typeface="Calibri"/>
                <a:ea typeface="Calibri"/>
                <a:cs typeface="Calibri"/>
                <a:sym typeface="Calibri"/>
              </a:rPr>
              <a:t>Alanları ile ilgili bilgi esaslı yeterlilikler</a:t>
            </a:r>
            <a:endParaRPr sz="1400">
              <a:solidFill>
                <a:srgbClr val="000000"/>
              </a:solidFill>
              <a:latin typeface="Calibri"/>
              <a:ea typeface="Calibri"/>
              <a:cs typeface="Calibri"/>
              <a:sym typeface="Calibri"/>
            </a:endParaRPr>
          </a:p>
        </p:txBody>
      </p:sp>
      <p:sp>
        <p:nvSpPr>
          <p:cNvPr id="157" name="Google Shape;157;p6"/>
          <p:cNvSpPr txBox="1"/>
          <p:nvPr/>
        </p:nvSpPr>
        <p:spPr>
          <a:xfrm>
            <a:off x="7270480" y="4437176"/>
            <a:ext cx="20473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400">
                <a:solidFill>
                  <a:schemeClr val="dk1"/>
                </a:solidFill>
                <a:latin typeface="Calibri"/>
                <a:ea typeface="Calibri"/>
                <a:cs typeface="Calibri"/>
                <a:sym typeface="Calibri"/>
              </a:rPr>
              <a:t>Sosyal Bilimler (20 Soru)</a:t>
            </a:r>
            <a:endParaRPr/>
          </a:p>
        </p:txBody>
      </p:sp>
      <p:sp>
        <p:nvSpPr>
          <p:cNvPr id="158" name="Google Shape;158;p6"/>
          <p:cNvSpPr/>
          <p:nvPr/>
        </p:nvSpPr>
        <p:spPr>
          <a:xfrm>
            <a:off x="4208815" y="542421"/>
            <a:ext cx="537884" cy="495910"/>
          </a:xfrm>
          <a:prstGeom prst="ellipse">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b="0" l="0" r="0" t="0"/>
          <a:stretch/>
        </p:blipFill>
        <p:spPr>
          <a:xfrm>
            <a:off x="-8873" y="0"/>
            <a:ext cx="9906000" cy="6869594"/>
          </a:xfrm>
          <a:prstGeom prst="rect">
            <a:avLst/>
          </a:prstGeom>
          <a:noFill/>
          <a:ln>
            <a:noFill/>
          </a:ln>
        </p:spPr>
      </p:pic>
      <p:sp>
        <p:nvSpPr>
          <p:cNvPr id="164" name="Google Shape;164;p7"/>
          <p:cNvSpPr txBox="1"/>
          <p:nvPr/>
        </p:nvSpPr>
        <p:spPr>
          <a:xfrm>
            <a:off x="2090719" y="1088385"/>
            <a:ext cx="2193614" cy="8312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1">
                <a:solidFill>
                  <a:schemeClr val="dk1"/>
                </a:solidFill>
                <a:latin typeface="Calibri"/>
                <a:ea typeface="Calibri"/>
                <a:cs typeface="Calibri"/>
                <a:sym typeface="Calibri"/>
              </a:rPr>
              <a:t>TYT</a:t>
            </a:r>
            <a:endParaRPr/>
          </a:p>
          <a:p>
            <a:pPr indent="0" lvl="0" marL="0" marR="0" rtl="0" algn="ctr">
              <a:spcBef>
                <a:spcPts val="0"/>
              </a:spcBef>
              <a:spcAft>
                <a:spcPts val="0"/>
              </a:spcAft>
              <a:buNone/>
            </a:pPr>
            <a:r>
              <a:rPr b="1" lang="tr-TR" sz="2401">
                <a:solidFill>
                  <a:schemeClr val="dk1"/>
                </a:solidFill>
                <a:latin typeface="Calibri"/>
                <a:ea typeface="Calibri"/>
                <a:cs typeface="Calibri"/>
                <a:sym typeface="Calibri"/>
              </a:rPr>
              <a:t>GENEL BİLGİLER</a:t>
            </a:r>
            <a:endParaRPr/>
          </a:p>
        </p:txBody>
      </p:sp>
      <p:sp>
        <p:nvSpPr>
          <p:cNvPr id="165" name="Google Shape;165;p7"/>
          <p:cNvSpPr/>
          <p:nvPr/>
        </p:nvSpPr>
        <p:spPr>
          <a:xfrm>
            <a:off x="605811" y="2275528"/>
            <a:ext cx="8829737" cy="3008772"/>
          </a:xfrm>
          <a:prstGeom prst="rect">
            <a:avLst/>
          </a:prstGeom>
          <a:noFill/>
          <a:ln>
            <a:noFill/>
          </a:ln>
        </p:spPr>
        <p:txBody>
          <a:bodyPr anchorCtr="0" anchor="t" bIns="45700" lIns="91425" spcFirstLastPara="1" rIns="91425" wrap="square" tIns="45700">
            <a:spAutoFit/>
          </a:bodyPr>
          <a:lstStyle/>
          <a:p>
            <a:pPr indent="-285738" lvl="0" marL="285738" marR="0" rtl="0" algn="just">
              <a:lnSpc>
                <a:spcPct val="150000"/>
              </a:lnSpc>
              <a:spcBef>
                <a:spcPts val="0"/>
              </a:spcBef>
              <a:spcAft>
                <a:spcPts val="0"/>
              </a:spcAft>
              <a:buClr>
                <a:schemeClr val="dk1"/>
              </a:buClr>
              <a:buSzPts val="1600"/>
              <a:buFont typeface="Noto Sans Symbols"/>
              <a:buChar char="▪"/>
            </a:pPr>
            <a:r>
              <a:rPr b="1" lang="tr-TR" sz="1600">
                <a:solidFill>
                  <a:schemeClr val="dk1"/>
                </a:solidFill>
                <a:latin typeface="Calibri"/>
                <a:ea typeface="Calibri"/>
                <a:cs typeface="Calibri"/>
                <a:sym typeface="Calibri"/>
              </a:rPr>
              <a:t>Her aday için tek TYT puanı hesaplanacaktır. Tüm ön lisans programları bu tek puan türüyle tercih edilecektir.</a:t>
            </a:r>
            <a:endParaRPr/>
          </a:p>
          <a:p>
            <a:pPr indent="-285738" lvl="0" marL="285738" marR="0" rtl="0" algn="just">
              <a:lnSpc>
                <a:spcPct val="150000"/>
              </a:lnSpc>
              <a:spcBef>
                <a:spcPts val="0"/>
              </a:spcBef>
              <a:spcAft>
                <a:spcPts val="0"/>
              </a:spcAft>
              <a:buClr>
                <a:srgbClr val="FF0000"/>
              </a:buClr>
              <a:buSzPts val="1600"/>
              <a:buFont typeface="Noto Sans Symbols"/>
              <a:buChar char="▪"/>
            </a:pPr>
            <a:r>
              <a:rPr b="1" lang="tr-TR" sz="1600">
                <a:solidFill>
                  <a:srgbClr val="FF0000"/>
                </a:solidFill>
                <a:latin typeface="Calibri"/>
                <a:ea typeface="Calibri"/>
                <a:cs typeface="Calibri"/>
                <a:sym typeface="Calibri"/>
              </a:rPr>
              <a:t>TYT soruları, MEB’in ortak müfredatından seçilecektir. </a:t>
            </a:r>
            <a:endParaRPr/>
          </a:p>
          <a:p>
            <a:pPr indent="-285738" lvl="0" marL="285738" marR="0" rtl="0" algn="just">
              <a:lnSpc>
                <a:spcPct val="150000"/>
              </a:lnSpc>
              <a:spcBef>
                <a:spcPts val="0"/>
              </a:spcBef>
              <a:spcAft>
                <a:spcPts val="0"/>
              </a:spcAft>
              <a:buClr>
                <a:schemeClr val="dk1"/>
              </a:buClr>
              <a:buSzPts val="1600"/>
              <a:buFont typeface="Noto Sans Symbols"/>
              <a:buChar char="▪"/>
            </a:pPr>
            <a:r>
              <a:rPr b="1" lang="tr-TR" sz="1600">
                <a:solidFill>
                  <a:schemeClr val="dk1"/>
                </a:solidFill>
                <a:latin typeface="Calibri"/>
                <a:ea typeface="Calibri"/>
                <a:cs typeface="Calibri"/>
                <a:sym typeface="Calibri"/>
              </a:rPr>
              <a:t>TYT puanının hesaplanması için temel matematik testi veya Türkçe testinde en az 0,5 ham puan almaları gerekmektedir.</a:t>
            </a:r>
            <a:endParaRPr/>
          </a:p>
          <a:p>
            <a:pPr indent="-285738" lvl="0" marL="285738" marR="0" rtl="0" algn="l">
              <a:lnSpc>
                <a:spcPct val="150000"/>
              </a:lnSpc>
              <a:spcBef>
                <a:spcPts val="0"/>
              </a:spcBef>
              <a:spcAft>
                <a:spcPts val="0"/>
              </a:spcAft>
              <a:buClr>
                <a:srgbClr val="FF0000"/>
              </a:buClr>
              <a:buSzPts val="1600"/>
              <a:buFont typeface="Noto Sans Symbols"/>
              <a:buChar char="▪"/>
            </a:pPr>
            <a:r>
              <a:rPr b="1" lang="tr-TR" sz="1600">
                <a:solidFill>
                  <a:srgbClr val="FF0000"/>
                </a:solidFill>
                <a:latin typeface="Calibri"/>
                <a:ea typeface="Calibri"/>
                <a:cs typeface="Calibri"/>
                <a:sym typeface="Calibri"/>
              </a:rPr>
              <a:t>2024-TYT’ye girmek isteyen adaylar, “</a:t>
            </a:r>
            <a:r>
              <a:rPr b="1" i="1" lang="tr-TR" sz="1600">
                <a:solidFill>
                  <a:srgbClr val="FF0000"/>
                </a:solidFill>
                <a:latin typeface="Calibri"/>
                <a:ea typeface="Calibri"/>
                <a:cs typeface="Calibri"/>
                <a:sym typeface="Calibri"/>
              </a:rPr>
              <a:t>Temel Yeterlilik Testi (TYT)</a:t>
            </a:r>
            <a:r>
              <a:rPr b="1" lang="tr-TR" sz="1600">
                <a:solidFill>
                  <a:srgbClr val="FF0000"/>
                </a:solidFill>
                <a:latin typeface="Calibri"/>
                <a:ea typeface="Calibri"/>
                <a:cs typeface="Calibri"/>
                <a:sym typeface="Calibri"/>
              </a:rPr>
              <a:t>” seçeneğini işaretleyecekler</a:t>
            </a:r>
            <a:endParaRPr/>
          </a:p>
          <a:p>
            <a:pPr indent="-184138" lvl="0" marL="285738" marR="0" rtl="0" algn="l">
              <a:lnSpc>
                <a:spcPct val="150000"/>
              </a:lnSpc>
              <a:spcBef>
                <a:spcPts val="0"/>
              </a:spcBef>
              <a:spcAft>
                <a:spcPts val="0"/>
              </a:spcAft>
              <a:buClr>
                <a:schemeClr val="dk1"/>
              </a:buClr>
              <a:buSzPts val="1600"/>
              <a:buFont typeface="Noto Sans Symbols"/>
              <a:buNone/>
            </a:pPr>
            <a:r>
              <a:t/>
            </a:r>
            <a:endParaRPr sz="1600">
              <a:solidFill>
                <a:srgbClr val="FF0000"/>
              </a:solidFill>
              <a:latin typeface="Calibri"/>
              <a:ea typeface="Calibri"/>
              <a:cs typeface="Calibri"/>
              <a:sym typeface="Calibri"/>
            </a:endParaRPr>
          </a:p>
          <a:p>
            <a:pPr indent="-184138" lvl="0" marL="285738" marR="0" rtl="0" algn="just">
              <a:lnSpc>
                <a:spcPct val="150000"/>
              </a:lnSpc>
              <a:spcBef>
                <a:spcPts val="0"/>
              </a:spcBef>
              <a:spcAft>
                <a:spcPts val="0"/>
              </a:spcAft>
              <a:buClr>
                <a:schemeClr val="dk1"/>
              </a:buClr>
              <a:buSzPts val="1600"/>
              <a:buFont typeface="Noto Sans Symbols"/>
              <a:buNone/>
            </a:pPr>
            <a:r>
              <a:t/>
            </a:r>
            <a:endParaRPr sz="1600">
              <a:solidFill>
                <a:schemeClr val="dk1"/>
              </a:solidFill>
              <a:latin typeface="Calibri"/>
              <a:ea typeface="Calibri"/>
              <a:cs typeface="Calibri"/>
              <a:sym typeface="Calibri"/>
            </a:endParaRPr>
          </a:p>
        </p:txBody>
      </p:sp>
      <p:pic>
        <p:nvPicPr>
          <p:cNvPr id="166" name="Google Shape;166;p7"/>
          <p:cNvPicPr preferRelativeResize="0"/>
          <p:nvPr/>
        </p:nvPicPr>
        <p:blipFill rotWithShape="1">
          <a:blip r:embed="rId4">
            <a:alphaModFix/>
          </a:blip>
          <a:srcRect b="0" l="0" r="0" t="0"/>
          <a:stretch/>
        </p:blipFill>
        <p:spPr>
          <a:xfrm>
            <a:off x="605811" y="348384"/>
            <a:ext cx="1660866" cy="15880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8"/>
          <p:cNvPicPr preferRelativeResize="0"/>
          <p:nvPr/>
        </p:nvPicPr>
        <p:blipFill rotWithShape="1">
          <a:blip r:embed="rId3">
            <a:alphaModFix/>
          </a:blip>
          <a:srcRect b="0" l="0" r="0" t="0"/>
          <a:stretch/>
        </p:blipFill>
        <p:spPr>
          <a:xfrm flipH="1">
            <a:off x="-8873" y="0"/>
            <a:ext cx="9906000" cy="6869594"/>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577394" y="2024157"/>
            <a:ext cx="4485924" cy="2539034"/>
          </a:xfrm>
          <a:prstGeom prst="rect">
            <a:avLst/>
          </a:prstGeom>
          <a:noFill/>
          <a:ln>
            <a:noFill/>
          </a:ln>
        </p:spPr>
      </p:pic>
      <p:sp>
        <p:nvSpPr>
          <p:cNvPr id="173" name="Google Shape;173;p8"/>
          <p:cNvSpPr txBox="1"/>
          <p:nvPr/>
        </p:nvSpPr>
        <p:spPr>
          <a:xfrm rot="-869726">
            <a:off x="752707" y="2832007"/>
            <a:ext cx="413529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1800">
                <a:solidFill>
                  <a:srgbClr val="D40000"/>
                </a:solidFill>
                <a:latin typeface="Calibri"/>
                <a:ea typeface="Calibri"/>
                <a:cs typeface="Calibri"/>
                <a:sym typeface="Calibri"/>
              </a:rPr>
              <a:t>TYT PUANI İLE MESLEK YÜKSEKOKULLARI </a:t>
            </a:r>
            <a:endParaRPr/>
          </a:p>
          <a:p>
            <a:pPr indent="0" lvl="0" marL="0" marR="0" rtl="0" algn="ctr">
              <a:spcBef>
                <a:spcPts val="0"/>
              </a:spcBef>
              <a:spcAft>
                <a:spcPts val="0"/>
              </a:spcAft>
              <a:buNone/>
            </a:pPr>
            <a:r>
              <a:rPr b="1" lang="tr-TR" sz="1800">
                <a:solidFill>
                  <a:srgbClr val="D40000"/>
                </a:solidFill>
                <a:latin typeface="Calibri"/>
                <a:ea typeface="Calibri"/>
                <a:cs typeface="Calibri"/>
                <a:sym typeface="Calibri"/>
              </a:rPr>
              <a:t>(ÖN LİSANS- 2YILLIK ÜNİVERSİTELER) </a:t>
            </a:r>
            <a:endParaRPr/>
          </a:p>
          <a:p>
            <a:pPr indent="0" lvl="0" marL="0" marR="0" rtl="0" algn="ctr">
              <a:spcBef>
                <a:spcPts val="0"/>
              </a:spcBef>
              <a:spcAft>
                <a:spcPts val="0"/>
              </a:spcAft>
              <a:buNone/>
            </a:pPr>
            <a:r>
              <a:rPr b="1" lang="tr-TR" sz="1800">
                <a:solidFill>
                  <a:srgbClr val="D40000"/>
                </a:solidFill>
                <a:latin typeface="Calibri"/>
                <a:ea typeface="Calibri"/>
                <a:cs typeface="Calibri"/>
                <a:sym typeface="Calibri"/>
              </a:rPr>
              <a:t>TERCİH EDİLEBİLECEK</a:t>
            </a:r>
            <a:endParaRPr/>
          </a:p>
        </p:txBody>
      </p:sp>
      <p:sp>
        <p:nvSpPr>
          <p:cNvPr id="174" name="Google Shape;174;p8"/>
          <p:cNvSpPr txBox="1"/>
          <p:nvPr/>
        </p:nvSpPr>
        <p:spPr>
          <a:xfrm>
            <a:off x="4530842" y="4124564"/>
            <a:ext cx="4623849" cy="189128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tr-TR" sz="2000">
                <a:solidFill>
                  <a:schemeClr val="dk1"/>
                </a:solidFill>
                <a:latin typeface="Calibri"/>
                <a:ea typeface="Calibri"/>
                <a:cs typeface="Calibri"/>
                <a:sym typeface="Calibri"/>
              </a:rPr>
              <a:t>Adayların 2 yıllık üniversite (ön lisans-meslek yüksekokulları) tercih edebilmeleri için </a:t>
            </a:r>
            <a:r>
              <a:rPr b="1" lang="tr-TR" sz="2000">
                <a:solidFill>
                  <a:srgbClr val="D40000"/>
                </a:solidFill>
                <a:latin typeface="Calibri"/>
                <a:ea typeface="Calibri"/>
                <a:cs typeface="Calibri"/>
                <a:sym typeface="Calibri"/>
              </a:rPr>
              <a:t>TYT </a:t>
            </a:r>
            <a:r>
              <a:rPr b="1" lang="tr-TR" sz="2000">
                <a:solidFill>
                  <a:schemeClr val="dk1"/>
                </a:solidFill>
                <a:latin typeface="Calibri"/>
                <a:ea typeface="Calibri"/>
                <a:cs typeface="Calibri"/>
                <a:sym typeface="Calibri"/>
              </a:rPr>
              <a:t>puanlarının hesaplanmış olması gerekir. </a:t>
            </a:r>
            <a:endParaRPr/>
          </a:p>
        </p:txBody>
      </p:sp>
      <p:pic>
        <p:nvPicPr>
          <p:cNvPr id="175" name="Google Shape;175;p8"/>
          <p:cNvPicPr preferRelativeResize="0"/>
          <p:nvPr/>
        </p:nvPicPr>
        <p:blipFill rotWithShape="1">
          <a:blip r:embed="rId5">
            <a:alphaModFix/>
          </a:blip>
          <a:srcRect b="0" l="0" r="0" t="0"/>
          <a:stretch/>
        </p:blipFill>
        <p:spPr>
          <a:xfrm rot="-814202">
            <a:off x="860237" y="447439"/>
            <a:ext cx="2883503" cy="2227986"/>
          </a:xfrm>
          <a:prstGeom prst="rect">
            <a:avLst/>
          </a:prstGeom>
          <a:noFill/>
          <a:ln>
            <a:noFill/>
          </a:ln>
        </p:spPr>
      </p:pic>
      <p:pic>
        <p:nvPicPr>
          <p:cNvPr id="176" name="Google Shape;176;p8"/>
          <p:cNvPicPr preferRelativeResize="0"/>
          <p:nvPr/>
        </p:nvPicPr>
        <p:blipFill rotWithShape="1">
          <a:blip r:embed="rId6">
            <a:alphaModFix/>
          </a:blip>
          <a:srcRect b="0" l="0" r="0" t="0"/>
          <a:stretch/>
        </p:blipFill>
        <p:spPr>
          <a:xfrm>
            <a:off x="5814628" y="455084"/>
            <a:ext cx="3340065" cy="3202801"/>
          </a:xfrm>
          <a:prstGeom prst="rect">
            <a:avLst/>
          </a:prstGeom>
          <a:noFill/>
          <a:ln>
            <a:noFill/>
          </a:ln>
        </p:spPr>
      </p:pic>
      <p:sp>
        <p:nvSpPr>
          <p:cNvPr id="177" name="Google Shape;177;p8"/>
          <p:cNvSpPr txBox="1"/>
          <p:nvPr/>
        </p:nvSpPr>
        <p:spPr>
          <a:xfrm>
            <a:off x="6508570" y="1963036"/>
            <a:ext cx="206178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TYT </a:t>
            </a:r>
            <a:endParaRPr/>
          </a:p>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BARAJ PUAN</a:t>
            </a:r>
            <a:endParaRPr/>
          </a:p>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150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8873" y="0"/>
            <a:ext cx="9906000" cy="6869594"/>
          </a:xfrm>
          <a:prstGeom prst="rect">
            <a:avLst/>
          </a:prstGeom>
          <a:noFill/>
          <a:ln>
            <a:noFill/>
          </a:ln>
        </p:spPr>
      </p:pic>
      <p:sp>
        <p:nvSpPr>
          <p:cNvPr id="183" name="Google Shape;183;p9"/>
          <p:cNvSpPr txBox="1"/>
          <p:nvPr/>
        </p:nvSpPr>
        <p:spPr>
          <a:xfrm>
            <a:off x="0" y="668741"/>
            <a:ext cx="9906000" cy="523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799">
                <a:solidFill>
                  <a:srgbClr val="D40000"/>
                </a:solidFill>
                <a:latin typeface="Calibri"/>
                <a:ea typeface="Calibri"/>
                <a:cs typeface="Calibri"/>
                <a:sym typeface="Calibri"/>
              </a:rPr>
              <a:t>TYT PUANI İÇİN TESTLERİN AĞIRLIKLARI</a:t>
            </a:r>
            <a:endParaRPr/>
          </a:p>
        </p:txBody>
      </p:sp>
      <p:graphicFrame>
        <p:nvGraphicFramePr>
          <p:cNvPr id="184" name="Google Shape;184;p9"/>
          <p:cNvGraphicFramePr/>
          <p:nvPr/>
        </p:nvGraphicFramePr>
        <p:xfrm>
          <a:off x="1083860" y="1915213"/>
          <a:ext cx="3000000" cy="3000000"/>
        </p:xfrm>
        <a:graphic>
          <a:graphicData uri="http://schemas.openxmlformats.org/drawingml/2006/table">
            <a:tbl>
              <a:tblPr bandRow="1" firstRow="1">
                <a:noFill/>
                <a:tableStyleId>{A4E779EA-C458-425A-AEAD-B5AE2B6EEBC4}</a:tableStyleId>
              </a:tblPr>
              <a:tblGrid>
                <a:gridCol w="1547650"/>
                <a:gridCol w="1547650"/>
                <a:gridCol w="1547650"/>
                <a:gridCol w="1547650"/>
                <a:gridCol w="1547650"/>
              </a:tblGrid>
              <a:tr h="527175">
                <a:tc gridSpan="5">
                  <a:txBody>
                    <a:bodyPr/>
                    <a:lstStyle/>
                    <a:p>
                      <a:pPr indent="0" lvl="0" marL="0" marR="0" rtl="0" algn="ctr">
                        <a:spcBef>
                          <a:spcPts val="0"/>
                        </a:spcBef>
                        <a:spcAft>
                          <a:spcPts val="0"/>
                        </a:spcAft>
                        <a:buNone/>
                      </a:pPr>
                      <a:r>
                        <a:rPr lang="tr-TR" sz="2500"/>
                        <a:t>TYT Testlerin Ağırlıkları (%)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r>
              <a:tr h="1054325">
                <a:tc>
                  <a:txBody>
                    <a:bodyPr/>
                    <a:lstStyle/>
                    <a:p>
                      <a:pPr indent="0" lvl="0" marL="0" marR="0" rtl="0" algn="ctr">
                        <a:spcBef>
                          <a:spcPts val="0"/>
                        </a:spcBef>
                        <a:spcAft>
                          <a:spcPts val="0"/>
                        </a:spcAft>
                        <a:buNone/>
                      </a:pPr>
                      <a:r>
                        <a:rPr lang="tr-TR" sz="1300"/>
                        <a:t>Puan Türü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Türkçe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Sosyal Bilimler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Temel Matematik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300"/>
                        <a:buFont typeface="Calibri"/>
                        <a:buNone/>
                      </a:pPr>
                      <a:r>
                        <a:t/>
                      </a:r>
                      <a:endParaRPr sz="1300"/>
                    </a:p>
                    <a:p>
                      <a:pPr indent="0" lvl="0" marL="0" marR="0" rtl="0" algn="ctr">
                        <a:lnSpc>
                          <a:spcPct val="100000"/>
                        </a:lnSpc>
                        <a:spcBef>
                          <a:spcPts val="0"/>
                        </a:spcBef>
                        <a:spcAft>
                          <a:spcPts val="0"/>
                        </a:spcAft>
                        <a:buClr>
                          <a:schemeClr val="dk1"/>
                        </a:buClr>
                        <a:buSzPts val="1300"/>
                        <a:buFont typeface="Calibri"/>
                        <a:buNone/>
                      </a:pPr>
                      <a:r>
                        <a:rPr lang="tr-TR" sz="1300"/>
                        <a:t>Fen Bilimleri </a:t>
                      </a:r>
                      <a:endParaRPr/>
                    </a:p>
                    <a:p>
                      <a:pPr indent="0" lvl="0" marL="0" marR="0" rtl="0" algn="ctr">
                        <a:spcBef>
                          <a:spcPts val="0"/>
                        </a:spcBef>
                        <a:spcAft>
                          <a:spcPts val="0"/>
                        </a:spcAft>
                        <a:buNone/>
                      </a:pPr>
                      <a:r>
                        <a:t/>
                      </a:r>
                      <a:endParaRPr sz="13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7600">
                <a:tc>
                  <a:txBody>
                    <a:bodyPr/>
                    <a:lstStyle/>
                    <a:p>
                      <a:pPr indent="0" lvl="0" marL="0" marR="0" rtl="0" algn="ctr">
                        <a:spcBef>
                          <a:spcPts val="0"/>
                        </a:spcBef>
                        <a:spcAft>
                          <a:spcPts val="0"/>
                        </a:spcAft>
                        <a:buNone/>
                      </a:pPr>
                      <a:r>
                        <a:rPr lang="tr-TR" sz="1300"/>
                        <a:t>TYT </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33</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17 </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33</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tr-TR" sz="1300"/>
                        <a:t>17</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5" name="Google Shape;185;p9"/>
          <p:cNvSpPr/>
          <p:nvPr/>
        </p:nvSpPr>
        <p:spPr>
          <a:xfrm>
            <a:off x="517479" y="4417655"/>
            <a:ext cx="8871045" cy="142795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tr-TR" sz="2000">
                <a:solidFill>
                  <a:srgbClr val="000000"/>
                </a:solidFill>
                <a:latin typeface="Times New Roman"/>
                <a:ea typeface="Times New Roman"/>
                <a:cs typeface="Times New Roman"/>
                <a:sym typeface="Times New Roman"/>
              </a:rPr>
              <a:t>TYT’de her bir test “soru sayısı ile ilişkili” olacaktır. Dolayısıyla TYT sınavında, Türkçe testinin ağırlığı %33, Sosyal Bilimler testinin ağırlığı %17, Temel Matematik testinin ağırlığı %33, Fen Bilimleri testinin ağırlığı ise %17’dir. </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2020-02-05T19:12:17Z</dcterms:created>
  <dc:creator>Asus</dc:creator>
</cp:coreProperties>
</file>