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73DA-4D2B-4066-8AD1-70F3ED9134BD}" type="datetimeFigureOut">
              <a:rPr lang="tr-TR" smtClean="0"/>
              <a:t>13.05.2024</a:t>
            </a:fld>
            <a:endParaRPr lang="tr-TR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78BC-5C51-4EFF-9004-F1F891C362CF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73DA-4D2B-4066-8AD1-70F3ED9134BD}" type="datetimeFigureOut">
              <a:rPr lang="tr-TR" smtClean="0"/>
              <a:t>13.05.2024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78BC-5C51-4EFF-9004-F1F891C362C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73DA-4D2B-4066-8AD1-70F3ED9134BD}" type="datetimeFigureOut">
              <a:rPr lang="tr-TR" smtClean="0"/>
              <a:t>13.05.2024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78BC-5C51-4EFF-9004-F1F891C362C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73DA-4D2B-4066-8AD1-70F3ED9134BD}" type="datetimeFigureOut">
              <a:rPr lang="tr-TR" smtClean="0"/>
              <a:t>13.05.2024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78BC-5C51-4EFF-9004-F1F891C362C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73DA-4D2B-4066-8AD1-70F3ED9134BD}" type="datetimeFigureOut">
              <a:rPr lang="tr-TR" smtClean="0"/>
              <a:t>13.05.2024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78BC-5C51-4EFF-9004-F1F891C362CF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73DA-4D2B-4066-8AD1-70F3ED9134BD}" type="datetimeFigureOut">
              <a:rPr lang="tr-TR" smtClean="0"/>
              <a:t>13.05.2024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78BC-5C51-4EFF-9004-F1F891C362C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73DA-4D2B-4066-8AD1-70F3ED9134BD}" type="datetimeFigureOut">
              <a:rPr lang="tr-TR" smtClean="0"/>
              <a:t>13.05.2024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78BC-5C51-4EFF-9004-F1F891C362C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73DA-4D2B-4066-8AD1-70F3ED9134BD}" type="datetimeFigureOut">
              <a:rPr lang="tr-TR" smtClean="0"/>
              <a:t>13.05.2024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78BC-5C51-4EFF-9004-F1F891C362C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73DA-4D2B-4066-8AD1-70F3ED9134BD}" type="datetimeFigureOut">
              <a:rPr lang="tr-TR" smtClean="0"/>
              <a:t>13.05.2024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78BC-5C51-4EFF-9004-F1F891C362C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73DA-4D2B-4066-8AD1-70F3ED9134BD}" type="datetimeFigureOut">
              <a:rPr lang="tr-TR" smtClean="0"/>
              <a:t>13.05.2024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E78BC-5C51-4EFF-9004-F1F891C362CF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73DA-4D2B-4066-8AD1-70F3ED9134BD}" type="datetimeFigureOut">
              <a:rPr lang="tr-TR" smtClean="0"/>
              <a:t>13.05.2024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19E78BC-5C51-4EFF-9004-F1F891C362CF}" type="slidenum">
              <a:rPr lang="tr-TR" smtClean="0"/>
              <a:t>‹#›</a:t>
            </a:fld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DE973DA-4D2B-4066-8AD1-70F3ED9134BD}" type="datetimeFigureOut">
              <a:rPr lang="tr-TR" smtClean="0"/>
              <a:t>13.05.2024</a:t>
            </a:fld>
            <a:endParaRPr lang="tr-TR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19E78BC-5C51-4EFF-9004-F1F891C362CF}" type="slidenum">
              <a:rPr lang="tr-TR" smtClean="0"/>
              <a:t>‹#›</a:t>
            </a:fld>
            <a:endParaRPr lang="tr-TR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Bağımlılıkla Mücadele Semineri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59653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Tütün ( Sigara) Bağımlılığı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Sigaraya başlamamızın tek nedeni </a:t>
            </a:r>
            <a:r>
              <a:rPr lang="tr-TR" dirty="0" smtClean="0"/>
              <a:t>binlerce insanın </a:t>
            </a:r>
            <a:r>
              <a:rPr lang="tr-TR" dirty="0"/>
              <a:t>sigara içiyor olması. Oysa her biri başlamamış olmayı dilediklerini belirtip </a:t>
            </a:r>
            <a:r>
              <a:rPr lang="tr-TR" dirty="0" smtClean="0"/>
              <a:t>sigaranın para </a:t>
            </a:r>
            <a:r>
              <a:rPr lang="tr-TR" dirty="0"/>
              <a:t>ve zaman kaybı olduğunu söylerler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8432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Tütün ( Sigara) Bağımlılığı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Sigaradan zevk almadıklarına bir </a:t>
            </a:r>
            <a:r>
              <a:rPr lang="tr-TR" dirty="0" smtClean="0"/>
              <a:t>türlü inanamayız </a:t>
            </a:r>
            <a:r>
              <a:rPr lang="tr-TR" dirty="0"/>
              <a:t>ve yetişkinlere özenti olarak başlayıp bağımlılık kazanana dek bir sürü </a:t>
            </a:r>
            <a:r>
              <a:rPr lang="tr-TR" dirty="0" smtClean="0"/>
              <a:t>çaba harcarız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smtClean="0"/>
              <a:t>Sonra </a:t>
            </a:r>
            <a:r>
              <a:rPr lang="tr-TR" dirty="0"/>
              <a:t>yaşamımızın geri kalan bölümünü </a:t>
            </a:r>
            <a:r>
              <a:rPr lang="tr-TR" dirty="0" smtClean="0"/>
              <a:t>kendimizi </a:t>
            </a:r>
            <a:r>
              <a:rPr lang="tr-TR" dirty="0"/>
              <a:t>ise bu alışkanlıktan kurtarmaya çalışarak geçiririz.</a:t>
            </a:r>
          </a:p>
        </p:txBody>
      </p:sp>
    </p:spTree>
    <p:extLst>
      <p:ext uri="{BB962C8B-B14F-4D97-AF65-F5344CB8AC3E}">
        <p14:creationId xmlns:p14="http://schemas.microsoft.com/office/powerpoint/2010/main" val="3584492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Tütün ( Sigara) Bağımlılığı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Ayrıca yaşam boyu bu dert için bir servet harcarız. Günde ortalama yirmi </a:t>
            </a:r>
            <a:r>
              <a:rPr lang="tr-TR" dirty="0" smtClean="0"/>
              <a:t>tane sigara </a:t>
            </a:r>
            <a:r>
              <a:rPr lang="tr-TR" dirty="0"/>
              <a:t>içen bir tiryaki sigara için yaşamı boyunca </a:t>
            </a:r>
            <a:r>
              <a:rPr lang="tr-TR" dirty="0" smtClean="0"/>
              <a:t>146.000 TL harcar</a:t>
            </a:r>
            <a:r>
              <a:rPr lang="tr-TR" dirty="0"/>
              <a:t>. </a:t>
            </a:r>
            <a:r>
              <a:rPr lang="tr-TR" dirty="0" smtClean="0"/>
              <a:t>( Benim için 182.000) Bu </a:t>
            </a:r>
            <a:r>
              <a:rPr lang="tr-TR" dirty="0"/>
              <a:t>parayla </a:t>
            </a:r>
            <a:r>
              <a:rPr lang="tr-TR" dirty="0" smtClean="0"/>
              <a:t>ne yaparız?</a:t>
            </a:r>
          </a:p>
          <a:p>
            <a:r>
              <a:rPr lang="tr-TR" dirty="0"/>
              <a:t>Kendimizi pislik içinde bir yaşama, </a:t>
            </a:r>
            <a:r>
              <a:rPr lang="tr-TR" dirty="0" smtClean="0"/>
              <a:t>ciğerlerimizi katrana, kötü kokan nefese</a:t>
            </a:r>
            <a:r>
              <a:rPr lang="tr-TR" dirty="0"/>
              <a:t>, sararmış dişlere, yanık izlerine, kirli küllüklere ve durmuş sigaranın o </a:t>
            </a:r>
            <a:r>
              <a:rPr lang="tr-TR" dirty="0" smtClean="0"/>
              <a:t>iğrenç kokusuna </a:t>
            </a:r>
            <a:r>
              <a:rPr lang="tr-TR" dirty="0"/>
              <a:t>mahkum ederiz.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6469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Tütün ( Sigara) Bağımlılığı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Toplumun insana yaşam boyu cüzamlı bir hasta olarak bakmasına daha da kötüsü </a:t>
            </a:r>
            <a:r>
              <a:rPr lang="tr-TR" dirty="0" smtClean="0"/>
              <a:t>aslında akıllı</a:t>
            </a:r>
            <a:r>
              <a:rPr lang="tr-TR" dirty="0"/>
              <a:t>, mantıklı bir kişinin ömür boyu aşağılanmasına yol açan etken sigaradır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Asıl </a:t>
            </a:r>
            <a:r>
              <a:rPr lang="tr-TR" dirty="0"/>
              <a:t>sorun tiryakilerin sigarayı bırakmakta neden bu kadar </a:t>
            </a:r>
            <a:r>
              <a:rPr lang="tr-TR" dirty="0" smtClean="0"/>
              <a:t>güçlük çektikleri </a:t>
            </a:r>
            <a:r>
              <a:rPr lang="tr-TR" dirty="0"/>
              <a:t>değil insanların neden sigara içtiklerini bulmaktır.</a:t>
            </a:r>
          </a:p>
        </p:txBody>
      </p:sp>
    </p:spTree>
    <p:extLst>
      <p:ext uri="{BB962C8B-B14F-4D97-AF65-F5344CB8AC3E}">
        <p14:creationId xmlns:p14="http://schemas.microsoft.com/office/powerpoint/2010/main" val="301565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Tütün ( Sigara) Bağımlılığı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Bazısı sigaranın büyük bir zevk olduğunu söyler</a:t>
            </a:r>
            <a:r>
              <a:rPr lang="tr-TR" dirty="0" smtClean="0"/>
              <a:t>.</a:t>
            </a:r>
          </a:p>
          <a:p>
            <a:r>
              <a:rPr lang="tr-TR" dirty="0"/>
              <a:t>İyi, güzel biliyoruz ama alışınca bırakmak zor geliyor” diyorsunuzdur</a:t>
            </a:r>
            <a:r>
              <a:rPr lang="tr-TR" dirty="0" smtClean="0"/>
              <a:t>.</a:t>
            </a:r>
          </a:p>
          <a:p>
            <a:r>
              <a:rPr lang="tr-TR" dirty="0"/>
              <a:t>Bazısı sigaranın eksikliğini şiddetli bir şekilde duymaktan korkar</a:t>
            </a:r>
            <a:r>
              <a:rPr lang="tr-TR" dirty="0" smtClean="0"/>
              <a:t>.</a:t>
            </a:r>
          </a:p>
          <a:p>
            <a:r>
              <a:rPr lang="tr-TR" dirty="0"/>
              <a:t>Bazısı nedenleri psikolojinin derinliğine inip Freud sendromu veya anne </a:t>
            </a:r>
            <a:r>
              <a:rPr lang="tr-TR" dirty="0" smtClean="0"/>
              <a:t>kucağındaki bebeklik </a:t>
            </a:r>
            <a:r>
              <a:rPr lang="tr-TR" dirty="0"/>
              <a:t>döneminde arar.</a:t>
            </a:r>
          </a:p>
        </p:txBody>
      </p:sp>
    </p:spTree>
    <p:extLst>
      <p:ext uri="{BB962C8B-B14F-4D97-AF65-F5344CB8AC3E}">
        <p14:creationId xmlns:p14="http://schemas.microsoft.com/office/powerpoint/2010/main" val="383544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Tütün ( Sigara) Bağımlılığı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Bazısı burun deliklerinden duman yada ateş çıkarmanın tam tersine maço </a:t>
            </a:r>
            <a:r>
              <a:rPr lang="tr-TR" dirty="0" smtClean="0"/>
              <a:t>izlenimi verdiğini </a:t>
            </a:r>
            <a:r>
              <a:rPr lang="tr-TR" dirty="0"/>
              <a:t>düşünür</a:t>
            </a:r>
            <a:r>
              <a:rPr lang="tr-TR" dirty="0" smtClean="0"/>
              <a:t>.</a:t>
            </a:r>
          </a:p>
          <a:p>
            <a:r>
              <a:rPr lang="tr-TR" dirty="0"/>
              <a:t>Bazısı el alışkanlığı, bazısı ağız alışkanlığı der</a:t>
            </a:r>
            <a:r>
              <a:rPr lang="tr-TR" dirty="0" smtClean="0"/>
              <a:t>.</a:t>
            </a:r>
          </a:p>
          <a:p>
            <a:r>
              <a:rPr lang="tr-TR" dirty="0"/>
              <a:t>Bazıları sırf arkadaşları yüzünden içtiklerini söylerler</a:t>
            </a:r>
            <a:r>
              <a:rPr lang="tr-TR" dirty="0" smtClean="0"/>
              <a:t>.</a:t>
            </a:r>
          </a:p>
          <a:p>
            <a:r>
              <a:rPr lang="tr-TR" dirty="0"/>
              <a:t>Bu konuya biraz kafa yoran tiryakilerin çoğu sonunda bunun bir alışkanlık </a:t>
            </a:r>
            <a:r>
              <a:rPr lang="tr-TR" dirty="0" smtClean="0"/>
              <a:t>olduğu sonucuna </a:t>
            </a:r>
            <a:r>
              <a:rPr lang="tr-TR" dirty="0"/>
              <a:t>varır.</a:t>
            </a:r>
          </a:p>
        </p:txBody>
      </p:sp>
    </p:spTree>
    <p:extLst>
      <p:ext uri="{BB962C8B-B14F-4D97-AF65-F5344CB8AC3E}">
        <p14:creationId xmlns:p14="http://schemas.microsoft.com/office/powerpoint/2010/main" val="3181917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Tütün ( Sigara) Bağımlılığı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İğrenç bir tadı olan, bizi ölüme sürükleyen bir servete mal olan, aslında </a:t>
            </a:r>
            <a:r>
              <a:rPr lang="tr-TR" dirty="0" smtClean="0"/>
              <a:t>bırakmak için </a:t>
            </a:r>
            <a:r>
              <a:rPr lang="tr-TR" dirty="0"/>
              <a:t>can attığımız ve istesek bir anda keserek kurtulabileceğimiz bu pis ve </a:t>
            </a:r>
            <a:r>
              <a:rPr lang="tr-TR" dirty="0" smtClean="0"/>
              <a:t>tiksindirici alışkanlığa </a:t>
            </a:r>
            <a:r>
              <a:rPr lang="tr-TR" dirty="0"/>
              <a:t>neden bu denli bağlıyız? Bırakmak neden bu kadar zor geliyor? Oysa hiç </a:t>
            </a:r>
            <a:r>
              <a:rPr lang="tr-TR" dirty="0" smtClean="0"/>
              <a:t>zor değil</a:t>
            </a:r>
            <a:r>
              <a:rPr lang="tr-TR" dirty="0"/>
              <a:t>, bilakis çok basit. Sigara içmenin gerçek nedenlerini anlar anlamaz </a:t>
            </a:r>
            <a:r>
              <a:rPr lang="tr-TR" dirty="0" smtClean="0"/>
              <a:t>kolayca bırakacaksınız</a:t>
            </a:r>
            <a:r>
              <a:rPr lang="tr-TR" dirty="0"/>
              <a:t>. Ve en geç üç hafta sonra bu kadar yıl neden sigara </a:t>
            </a:r>
            <a:r>
              <a:rPr lang="tr-TR" dirty="0" smtClean="0"/>
              <a:t>içtiğinize şaşıracaksınız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0213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Tütün ( Sigara) Bağımlılığı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Sigara kadar sinsi ve kurnaz bir tuzak yoktur</a:t>
            </a:r>
            <a:r>
              <a:rPr lang="tr-TR" dirty="0" smtClean="0"/>
              <a:t>.</a:t>
            </a:r>
          </a:p>
          <a:p>
            <a:r>
              <a:rPr lang="tr-TR" dirty="0"/>
              <a:t>Yemi, peyniri olmayan tek tuzak sigaradır</a:t>
            </a:r>
            <a:r>
              <a:rPr lang="tr-TR" dirty="0" smtClean="0"/>
              <a:t>.</a:t>
            </a:r>
          </a:p>
          <a:p>
            <a:r>
              <a:rPr lang="tr-TR" dirty="0"/>
              <a:t>Genç erkekler </a:t>
            </a:r>
            <a:r>
              <a:rPr lang="tr-TR" dirty="0" smtClean="0"/>
              <a:t>sert bir </a:t>
            </a:r>
            <a:r>
              <a:rPr lang="tr-TR" dirty="0"/>
              <a:t>izlenim </a:t>
            </a:r>
            <a:r>
              <a:rPr lang="tr-TR" dirty="0" smtClean="0"/>
              <a:t>bırakmak</a:t>
            </a:r>
          </a:p>
          <a:p>
            <a:r>
              <a:rPr lang="tr-TR" dirty="0"/>
              <a:t>Kızlar deneyimli, modern genç kadın olma amacındadırlar</a:t>
            </a:r>
            <a:r>
              <a:rPr lang="tr-TR" dirty="0" smtClean="0"/>
              <a:t>.</a:t>
            </a:r>
          </a:p>
          <a:p>
            <a:r>
              <a:rPr lang="tr-TR" dirty="0"/>
              <a:t>Böylece yaşamımız boyunca neden sigara içtiğimizi açıklamaya çalışır.</a:t>
            </a:r>
          </a:p>
        </p:txBody>
      </p:sp>
    </p:spTree>
    <p:extLst>
      <p:ext uri="{BB962C8B-B14F-4D97-AF65-F5344CB8AC3E}">
        <p14:creationId xmlns:p14="http://schemas.microsoft.com/office/powerpoint/2010/main" val="339106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Tütün ( Sigara) Bağımlılığı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Tuzak öyle ayarlanmıştır ki sigarayı ancak sağlık ve para sorunu olduğunda </a:t>
            </a:r>
            <a:r>
              <a:rPr lang="tr-TR" dirty="0" smtClean="0"/>
              <a:t>yada cüzamlı </a:t>
            </a:r>
            <a:r>
              <a:rPr lang="tr-TR" dirty="0"/>
              <a:t>muamelesi görmekten rahatsızlık duyduğumuz stresli, sıkıntılı anlarda </a:t>
            </a:r>
            <a:r>
              <a:rPr lang="tr-TR" dirty="0" smtClean="0"/>
              <a:t>bırakmaya çalışırız.</a:t>
            </a:r>
          </a:p>
          <a:p>
            <a:r>
              <a:rPr lang="tr-TR" dirty="0"/>
              <a:t>Bırakır bırakmaz da sıkıntımız artar (o korkunç sigara özlemi) çünkü stres </a:t>
            </a:r>
            <a:r>
              <a:rPr lang="tr-TR" dirty="0" smtClean="0"/>
              <a:t>anında rahatlamak </a:t>
            </a:r>
            <a:r>
              <a:rPr lang="tr-TR" dirty="0"/>
              <a:t>için kullandığımız eski arkadaşımız artık yoktur yanımızda.</a:t>
            </a:r>
          </a:p>
        </p:txBody>
      </p:sp>
    </p:spTree>
    <p:extLst>
      <p:ext uri="{BB962C8B-B14F-4D97-AF65-F5344CB8AC3E}">
        <p14:creationId xmlns:p14="http://schemas.microsoft.com/office/powerpoint/2010/main" val="117424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Tütün ( Sigara) Bağımlılığı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Birkaç gün eziyet çektikten sonra yanlış bir zaman seçtiğimize karar verir daha </a:t>
            </a:r>
            <a:r>
              <a:rPr lang="tr-TR" dirty="0" smtClean="0"/>
              <a:t>az stresli </a:t>
            </a:r>
            <a:r>
              <a:rPr lang="tr-TR" dirty="0"/>
              <a:t>bir anı beklemeye başlarız</a:t>
            </a:r>
            <a:r>
              <a:rPr lang="tr-TR" dirty="0" smtClean="0"/>
              <a:t>.</a:t>
            </a:r>
          </a:p>
          <a:p>
            <a:r>
              <a:rPr lang="tr-TR" dirty="0"/>
              <a:t>Sigara içenlerin </a:t>
            </a:r>
            <a:r>
              <a:rPr lang="tr-TR" dirty="0" smtClean="0"/>
              <a:t>yaşamları otomatik </a:t>
            </a:r>
            <a:r>
              <a:rPr lang="tr-TR" dirty="0"/>
              <a:t>olarak daha çok stres doludur. Çünkü tütün toplumun ileri sürdüğü gibi </a:t>
            </a:r>
            <a:r>
              <a:rPr lang="tr-TR" dirty="0" smtClean="0"/>
              <a:t>bizi rahatlatmak </a:t>
            </a:r>
            <a:r>
              <a:rPr lang="tr-TR" dirty="0"/>
              <a:t>yada sıkıntılarımızı hafifletmek yerine tam tersine daha sinirli ve </a:t>
            </a:r>
            <a:r>
              <a:rPr lang="tr-TR" dirty="0" smtClean="0"/>
              <a:t>gergin olmamıza </a:t>
            </a:r>
            <a:r>
              <a:rPr lang="tr-TR" dirty="0"/>
              <a:t>neden olur.</a:t>
            </a:r>
          </a:p>
        </p:txBody>
      </p:sp>
    </p:spTree>
    <p:extLst>
      <p:ext uri="{BB962C8B-B14F-4D97-AF65-F5344CB8AC3E}">
        <p14:creationId xmlns:p14="http://schemas.microsoft.com/office/powerpoint/2010/main" val="225859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Sunu Özeti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Bağımlılık Nedir?</a:t>
            </a:r>
          </a:p>
          <a:p>
            <a:r>
              <a:rPr lang="tr-TR" dirty="0" smtClean="0"/>
              <a:t>Bağımlılık Türleri</a:t>
            </a:r>
          </a:p>
          <a:p>
            <a:r>
              <a:rPr lang="tr-TR" dirty="0" smtClean="0"/>
              <a:t>Sigara Bağımlılığı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6878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Tütün ( Sigara) Bağımlılığı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Bu sigara konusu büyük bir labirente dönüşmeye benzer. Girer girmez </a:t>
            </a:r>
            <a:r>
              <a:rPr lang="tr-TR" dirty="0" smtClean="0"/>
              <a:t>kafamız dumanlanır</a:t>
            </a:r>
            <a:r>
              <a:rPr lang="tr-TR" dirty="0"/>
              <a:t>, aklımız karışır ve yaşamımızın geri kalan kısmını kurtulmaya </a:t>
            </a:r>
            <a:r>
              <a:rPr lang="tr-TR" dirty="0" smtClean="0"/>
              <a:t>çalışarak geçiririz</a:t>
            </a:r>
            <a:r>
              <a:rPr lang="tr-TR" dirty="0"/>
              <a:t>. Bir çoğumuz başarırız fakat bir süre sonra tekrar aynı tuzağa düşeriz.</a:t>
            </a:r>
          </a:p>
        </p:txBody>
      </p:sp>
    </p:spTree>
    <p:extLst>
      <p:ext uri="{BB962C8B-B14F-4D97-AF65-F5344CB8AC3E}">
        <p14:creationId xmlns:p14="http://schemas.microsoft.com/office/powerpoint/2010/main" val="92208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Tütün ( Sigara) Bağımlılığı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Hepimiz sosyal baskı, sosyal zorunluluk gibi saçma sapan nedenler </a:t>
            </a:r>
            <a:r>
              <a:rPr lang="tr-TR" dirty="0" smtClean="0"/>
              <a:t>yüzünden sigaraya </a:t>
            </a:r>
            <a:r>
              <a:rPr lang="tr-TR" dirty="0"/>
              <a:t>başlıyoruz</a:t>
            </a:r>
            <a:r>
              <a:rPr lang="tr-TR" dirty="0" smtClean="0"/>
              <a:t>.</a:t>
            </a:r>
          </a:p>
          <a:p>
            <a:r>
              <a:rPr lang="tr-TR" dirty="0"/>
              <a:t>Sigara içenlerin çoğu neden sigara içtiğini bilmez. Gerçek nedeni bilselerdi </a:t>
            </a:r>
            <a:r>
              <a:rPr lang="tr-TR" dirty="0" smtClean="0"/>
              <a:t>sigarayı bırakırlardı.</a:t>
            </a:r>
          </a:p>
          <a:p>
            <a:r>
              <a:rPr lang="tr-TR" dirty="0"/>
              <a:t>Sigara içen herkes kalbinin derinliklerinde aptal olduğunun farkındadır.</a:t>
            </a:r>
          </a:p>
        </p:txBody>
      </p:sp>
    </p:spTree>
    <p:extLst>
      <p:ext uri="{BB962C8B-B14F-4D97-AF65-F5344CB8AC3E}">
        <p14:creationId xmlns:p14="http://schemas.microsoft.com/office/powerpoint/2010/main" val="188936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Tütün ( Sigara) Bağımlılığı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Tiryakilerin sigara içmeye devam etmelerinin gerçek </a:t>
            </a:r>
            <a:r>
              <a:rPr lang="tr-TR" dirty="0" smtClean="0"/>
              <a:t>nedeni</a:t>
            </a:r>
          </a:p>
          <a:p>
            <a:r>
              <a:rPr lang="tr-TR" dirty="0"/>
              <a:t>1. NİKOTİN BAĞIMLILIĞI.</a:t>
            </a:r>
          </a:p>
          <a:p>
            <a:r>
              <a:rPr lang="tr-TR" dirty="0"/>
              <a:t>2. İNANDIRILDIĞIMIZ ALDATMACALAR</a:t>
            </a:r>
          </a:p>
        </p:txBody>
      </p:sp>
    </p:spTree>
    <p:extLst>
      <p:ext uri="{BB962C8B-B14F-4D97-AF65-F5344CB8AC3E}">
        <p14:creationId xmlns:p14="http://schemas.microsoft.com/office/powerpoint/2010/main" val="31069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Tütün ( Sigara) Bağımlılığı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b="1" dirty="0"/>
              <a:t> </a:t>
            </a:r>
            <a:r>
              <a:rPr lang="tr-TR" b="1" dirty="0" smtClean="0"/>
              <a:t>                     Nikotin Bağımlılığı</a:t>
            </a:r>
          </a:p>
          <a:p>
            <a:r>
              <a:rPr lang="tr-TR" dirty="0"/>
              <a:t>Tütünün içindeki renksiz yağlı bileşim nikotin bizi sigaraya bağlayan uyuşturucudur.</a:t>
            </a:r>
          </a:p>
          <a:p>
            <a:r>
              <a:rPr lang="tr-TR" dirty="0"/>
              <a:t>İnsanlığın bildiği uyuşturucuların hepsinden daha fazla bağımlılık sağlar; bazen tek </a:t>
            </a:r>
            <a:r>
              <a:rPr lang="tr-TR" dirty="0" smtClean="0"/>
              <a:t>bir sigara </a:t>
            </a:r>
            <a:r>
              <a:rPr lang="tr-TR" dirty="0"/>
              <a:t>bile bağımlılık için yeterli olur</a:t>
            </a:r>
            <a:r>
              <a:rPr lang="tr-TR" dirty="0" smtClean="0"/>
              <a:t>.</a:t>
            </a:r>
          </a:p>
          <a:p>
            <a:r>
              <a:rPr lang="tr-TR" dirty="0"/>
              <a:t>Sigaradan çekilen her nefes ciğerlerden beyne ufak bir doz nikotin taşır ve bu </a:t>
            </a:r>
            <a:r>
              <a:rPr lang="tr-TR" dirty="0" smtClean="0"/>
              <a:t>doz etkisini </a:t>
            </a:r>
            <a:r>
              <a:rPr lang="tr-TR" dirty="0"/>
              <a:t>bir eroinmanın damarlarına sıktığı eroinden daha çabuk gösterir. İnsan </a:t>
            </a:r>
            <a:r>
              <a:rPr lang="tr-TR" dirty="0" smtClean="0"/>
              <a:t>bir sigaradan </a:t>
            </a:r>
            <a:r>
              <a:rPr lang="tr-TR" dirty="0"/>
              <a:t>ortalama olarak yirmi nefes çekerse bir tek sigaradan yirmi doz </a:t>
            </a:r>
            <a:r>
              <a:rPr lang="tr-TR" dirty="0" smtClean="0"/>
              <a:t>uyuşturucu almış </a:t>
            </a:r>
            <a:r>
              <a:rPr lang="tr-TR" dirty="0"/>
              <a:t>olur.</a:t>
            </a:r>
          </a:p>
        </p:txBody>
      </p:sp>
    </p:spTree>
    <p:extLst>
      <p:ext uri="{BB962C8B-B14F-4D97-AF65-F5344CB8AC3E}">
        <p14:creationId xmlns:p14="http://schemas.microsoft.com/office/powerpoint/2010/main" val="57146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Tütün ( Sigara) Bağımlılığı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Nikotin etkisini çabuk gösteren bir uyuşturucudur ve kandaki nikotin miktarı </a:t>
            </a:r>
            <a:r>
              <a:rPr lang="tr-TR" dirty="0" smtClean="0"/>
              <a:t>sigara içtikten </a:t>
            </a:r>
            <a:r>
              <a:rPr lang="tr-TR" dirty="0"/>
              <a:t>yarım saat sonra yarıya, bir saat sonra ise dörtte bire düşer. Bu da birçok </a:t>
            </a:r>
            <a:r>
              <a:rPr lang="tr-TR" dirty="0" smtClean="0"/>
              <a:t>tiryakinin neden </a:t>
            </a:r>
            <a:r>
              <a:rPr lang="tr-TR" dirty="0"/>
              <a:t>günde yaklaşık yirmi tane </a:t>
            </a:r>
            <a:r>
              <a:rPr lang="tr-TR" dirty="0" smtClean="0"/>
              <a:t>sigara </a:t>
            </a:r>
            <a:r>
              <a:rPr lang="tr-TR" dirty="0"/>
              <a:t>içtiğini açıklar</a:t>
            </a:r>
            <a:r>
              <a:rPr lang="tr-TR" dirty="0" smtClean="0"/>
              <a:t>.</a:t>
            </a:r>
          </a:p>
          <a:p>
            <a:r>
              <a:rPr lang="tr-TR" dirty="0"/>
              <a:t>Nikotin eksikliğinin yarattığı özlem duygusu o kadar zayıftır ki çoğu </a:t>
            </a:r>
            <a:r>
              <a:rPr lang="tr-TR" dirty="0" smtClean="0"/>
              <a:t>tiryaki uyuşturucu </a:t>
            </a:r>
            <a:r>
              <a:rPr lang="tr-TR" dirty="0"/>
              <a:t>bağımlısı olduğun fark etmeden yaşar ve ölür.</a:t>
            </a:r>
          </a:p>
        </p:txBody>
      </p:sp>
    </p:spTree>
    <p:extLst>
      <p:ext uri="{BB962C8B-B14F-4D97-AF65-F5344CB8AC3E}">
        <p14:creationId xmlns:p14="http://schemas.microsoft.com/office/powerpoint/2010/main" val="33574402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Tütün ( Sigara) Bağımlılığı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Çoğu tiryakinin uyuşturucudan </a:t>
            </a:r>
            <a:r>
              <a:rPr lang="tr-TR" dirty="0" smtClean="0"/>
              <a:t>ödü kopar</a:t>
            </a:r>
            <a:r>
              <a:rPr lang="tr-TR" dirty="0"/>
              <a:t>, oysa kendileri uyuşturucunun bağımlısıdır. Gerçi bırakılması kolay bir </a:t>
            </a:r>
            <a:r>
              <a:rPr lang="tr-TR" dirty="0" smtClean="0"/>
              <a:t>uyuşturucu fakat </a:t>
            </a:r>
            <a:r>
              <a:rPr lang="tr-TR" dirty="0"/>
              <a:t>insan önce bağımlı olduğunu kabul etmek zorundadır</a:t>
            </a:r>
            <a:r>
              <a:rPr lang="tr-TR" dirty="0" smtClean="0"/>
              <a:t>. ( Evet Ben Bir Bağımlıyım).</a:t>
            </a:r>
          </a:p>
          <a:p>
            <a:r>
              <a:rPr lang="tr-TR" dirty="0"/>
              <a:t>Nikotini kesmek hiçbir fiziksel ağrı vermez. Yalnızca bir şeyin eksildiğini </a:t>
            </a:r>
            <a:r>
              <a:rPr lang="tr-TR" dirty="0" smtClean="0"/>
              <a:t>anımsatan boş</a:t>
            </a:r>
            <a:r>
              <a:rPr lang="tr-TR" dirty="0"/>
              <a:t>, huzursuz bir duygu belirir.</a:t>
            </a:r>
          </a:p>
        </p:txBody>
      </p:sp>
    </p:spTree>
    <p:extLst>
      <p:ext uri="{BB962C8B-B14F-4D97-AF65-F5344CB8AC3E}">
        <p14:creationId xmlns:p14="http://schemas.microsoft.com/office/powerpoint/2010/main" val="928246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Tütün ( Sigara) Bağımlılığı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Bu huzursuz duygu uzun sürerse tiryaki sinirli, gergin, güvensiz ve hassas olur. </a:t>
            </a:r>
            <a:endParaRPr lang="tr-TR" dirty="0" smtClean="0"/>
          </a:p>
          <a:p>
            <a:r>
              <a:rPr lang="tr-TR" dirty="0" smtClean="0"/>
              <a:t>Bu NİKOTİN </a:t>
            </a:r>
            <a:r>
              <a:rPr lang="tr-TR" dirty="0"/>
              <a:t>zehrine duyulan açlıktır.</a:t>
            </a:r>
          </a:p>
        </p:txBody>
      </p:sp>
    </p:spTree>
    <p:extLst>
      <p:ext uri="{BB962C8B-B14F-4D97-AF65-F5344CB8AC3E}">
        <p14:creationId xmlns:p14="http://schemas.microsoft.com/office/powerpoint/2010/main" val="22113911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Tütün ( Sigara) Bağımlılığı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/>
              <a:t>Sigara içmek dar ayakkabı giymeye benzer, çıkardığınızda rahatlarsınız. </a:t>
            </a:r>
            <a:r>
              <a:rPr lang="tr-TR" dirty="0" smtClean="0"/>
              <a:t>Bir tiryakinin </a:t>
            </a:r>
            <a:r>
              <a:rPr lang="tr-TR" dirty="0"/>
              <a:t>olayların nasıl geliştiğini anlamamasının öncelikle üç nedeni var.</a:t>
            </a:r>
          </a:p>
          <a:p>
            <a:pPr marL="0" indent="0">
              <a:buNone/>
            </a:pPr>
            <a:r>
              <a:rPr lang="tr-TR" dirty="0"/>
              <a:t>1. Bedeninde fark edilebilir bir ağrı yoktur. O yalnızca bir duygudur.</a:t>
            </a:r>
          </a:p>
          <a:p>
            <a:pPr marL="0" indent="0">
              <a:buNone/>
            </a:pPr>
            <a:r>
              <a:rPr lang="tr-TR" dirty="0"/>
              <a:t>2. Her şey tersten yürür. Uyuşturuculardan kurtulmak bu yüzden çok </a:t>
            </a:r>
            <a:r>
              <a:rPr lang="tr-TR" dirty="0" smtClean="0"/>
              <a:t>zordur. İnsan </a:t>
            </a:r>
            <a:r>
              <a:rPr lang="tr-TR" dirty="0"/>
              <a:t>sigara içmediği zaman o usandırıcı duyguyu yaşar ve </a:t>
            </a:r>
            <a:r>
              <a:rPr lang="tr-TR" dirty="0" smtClean="0"/>
              <a:t>sigarayı suçlamaz</a:t>
            </a:r>
            <a:r>
              <a:rPr lang="tr-TR" dirty="0"/>
              <a:t>. Bir sigara yakar yakmaz rahatlar. Bu yüzden sigaranın ona </a:t>
            </a:r>
            <a:r>
              <a:rPr lang="tr-TR" dirty="0" smtClean="0"/>
              <a:t>zevk verdiği </a:t>
            </a:r>
            <a:r>
              <a:rPr lang="tr-TR" dirty="0"/>
              <a:t>yada destek olduğu yanılgısına düşer.</a:t>
            </a:r>
          </a:p>
          <a:p>
            <a:pPr marL="0" indent="0">
              <a:buNone/>
            </a:pPr>
            <a:r>
              <a:rPr lang="tr-TR" dirty="0"/>
              <a:t>3. Yaşamı boyunca beynine bir sürü asılsız düşünce işlenir. </a:t>
            </a:r>
            <a:r>
              <a:rPr lang="tr-TR" dirty="0" smtClean="0"/>
              <a:t>Sigaraya başlamadan </a:t>
            </a:r>
            <a:r>
              <a:rPr lang="tr-TR" dirty="0"/>
              <a:t>önce hiçbir şeyi eksik olmadığı halde zor bir </a:t>
            </a:r>
            <a:r>
              <a:rPr lang="tr-TR" dirty="0" smtClean="0"/>
              <a:t>öğrenme sürecinden </a:t>
            </a:r>
            <a:r>
              <a:rPr lang="tr-TR" dirty="0"/>
              <a:t>sonra sigaranın insana zevk ve güven verdiğine </a:t>
            </a:r>
            <a:r>
              <a:rPr lang="tr-TR" dirty="0" smtClean="0"/>
              <a:t>inanmaya başlamasına </a:t>
            </a:r>
            <a:r>
              <a:rPr lang="tr-TR" dirty="0"/>
              <a:t>şaşırmaz. Neden sorgulasın ki? O artık en mutlu </a:t>
            </a:r>
            <a:r>
              <a:rPr lang="tr-TR" dirty="0" smtClean="0"/>
              <a:t>tiryakiler topluluğuna </a:t>
            </a:r>
            <a:r>
              <a:rPr lang="tr-TR" dirty="0"/>
              <a:t>girmiştir.</a:t>
            </a:r>
          </a:p>
        </p:txBody>
      </p:sp>
    </p:spTree>
    <p:extLst>
      <p:ext uri="{BB962C8B-B14F-4D97-AF65-F5344CB8AC3E}">
        <p14:creationId xmlns:p14="http://schemas.microsoft.com/office/powerpoint/2010/main" val="36536922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Tütün ( Sigara) Bağımlılığı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Sigara </a:t>
            </a:r>
            <a:r>
              <a:rPr lang="tr-TR" dirty="0" smtClean="0"/>
              <a:t>içmek alışkanlık </a:t>
            </a:r>
            <a:r>
              <a:rPr lang="tr-TR" dirty="0"/>
              <a:t>değildir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Bir </a:t>
            </a:r>
            <a:r>
              <a:rPr lang="tr-TR" dirty="0"/>
              <a:t>uyuşturucu bağımlılığıdır</a:t>
            </a:r>
            <a:r>
              <a:rPr lang="tr-TR" dirty="0" smtClean="0"/>
              <a:t>.</a:t>
            </a:r>
          </a:p>
          <a:p>
            <a:r>
              <a:rPr lang="tr-TR" dirty="0"/>
              <a:t>Sigarayı artırmamızın nedeni vücudun her uyuşturucuda olduğu gibi </a:t>
            </a:r>
            <a:r>
              <a:rPr lang="tr-TR" dirty="0" smtClean="0"/>
              <a:t>nikotinin etkisine </a:t>
            </a:r>
            <a:r>
              <a:rPr lang="tr-TR" dirty="0"/>
              <a:t>bağışıklık kazanması ve sonuç olarak giderek daha fazla nikotine </a:t>
            </a:r>
            <a:r>
              <a:rPr lang="tr-TR" dirty="0" smtClean="0"/>
              <a:t>gereksinim duymamızdır.</a:t>
            </a:r>
          </a:p>
          <a:p>
            <a:r>
              <a:rPr lang="tr-TR" dirty="0"/>
              <a:t>Bir sigaranın </a:t>
            </a:r>
            <a:r>
              <a:rPr lang="tr-TR" dirty="0" smtClean="0"/>
              <a:t>içerdiği nikotin </a:t>
            </a:r>
            <a:r>
              <a:rPr lang="tr-TR" dirty="0"/>
              <a:t>miktarı doğrudan doğruya DAMARLARINIZA VERİLDİĞİNDE ÖLÜRSÜNÜZ.</a:t>
            </a:r>
          </a:p>
        </p:txBody>
      </p:sp>
    </p:spTree>
    <p:extLst>
      <p:ext uri="{BB962C8B-B14F-4D97-AF65-F5344CB8AC3E}">
        <p14:creationId xmlns:p14="http://schemas.microsoft.com/office/powerpoint/2010/main" val="28304979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Tütün ( Sigara) Bağımlılığı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tr-TR" b="1" dirty="0" smtClean="0"/>
              <a:t>      İnandırıldığımız Aldatmacalar</a:t>
            </a:r>
          </a:p>
          <a:p>
            <a:pPr marL="0" indent="0" algn="ctr">
              <a:buNone/>
            </a:pPr>
            <a:r>
              <a:rPr lang="tr-TR" b="1" dirty="0" smtClean="0"/>
              <a:t>İrade </a:t>
            </a:r>
            <a:r>
              <a:rPr lang="tr-TR" b="1" dirty="0"/>
              <a:t>Dışı </a:t>
            </a:r>
            <a:r>
              <a:rPr lang="tr-TR" b="1" dirty="0" smtClean="0"/>
              <a:t>Hareket</a:t>
            </a:r>
          </a:p>
          <a:p>
            <a:r>
              <a:rPr lang="tr-TR" dirty="0"/>
              <a:t>Sigaraya nasıl ve neden başlarız ki? Bunu tam olarak anlayabilmek için </a:t>
            </a:r>
            <a:r>
              <a:rPr lang="tr-TR" dirty="0" smtClean="0"/>
              <a:t>bilinçaltının olağanüstü </a:t>
            </a:r>
            <a:r>
              <a:rPr lang="tr-TR" dirty="0"/>
              <a:t>gücünü incelemek gerekir</a:t>
            </a:r>
            <a:r>
              <a:rPr lang="tr-TR" dirty="0" smtClean="0"/>
              <a:t>.</a:t>
            </a:r>
          </a:p>
          <a:p>
            <a:r>
              <a:rPr lang="tr-TR" dirty="0"/>
              <a:t>Biz içinde </a:t>
            </a:r>
            <a:r>
              <a:rPr lang="tr-TR" dirty="0" smtClean="0"/>
              <a:t>yaşadığımız toplumun </a:t>
            </a:r>
            <a:r>
              <a:rPr lang="tr-TR" dirty="0"/>
              <a:t>ürünüyüz.</a:t>
            </a:r>
          </a:p>
        </p:txBody>
      </p:sp>
    </p:spTree>
    <p:extLst>
      <p:ext uri="{BB962C8B-B14F-4D97-AF65-F5344CB8AC3E}">
        <p14:creationId xmlns:p14="http://schemas.microsoft.com/office/powerpoint/2010/main" val="2204984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Bağımlılık Nedir?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«Bir </a:t>
            </a:r>
            <a:r>
              <a:rPr lang="tr-TR" dirty="0"/>
              <a:t>nesneye, kişiye, ya da bir </a:t>
            </a:r>
            <a:r>
              <a:rPr lang="tr-TR" dirty="0" smtClean="0"/>
              <a:t>varlığa duyulan </a:t>
            </a:r>
            <a:r>
              <a:rPr lang="tr-TR" dirty="0"/>
              <a:t>önlenemez </a:t>
            </a:r>
            <a:r>
              <a:rPr lang="tr-TR" dirty="0" smtClean="0"/>
              <a:t>istektir».</a:t>
            </a:r>
          </a:p>
          <a:p>
            <a:r>
              <a:rPr lang="tr-TR" dirty="0" smtClean="0"/>
              <a:t>Kullanan </a:t>
            </a:r>
            <a:r>
              <a:rPr lang="tr-TR" dirty="0"/>
              <a:t>kişide bilişsel, davranışsal ve </a:t>
            </a:r>
            <a:r>
              <a:rPr lang="tr-TR" dirty="0" smtClean="0"/>
              <a:t>fiziksel sorunlara </a:t>
            </a:r>
            <a:r>
              <a:rPr lang="tr-TR" dirty="0"/>
              <a:t>yol açan ve sosyal uyumu </a:t>
            </a:r>
            <a:r>
              <a:rPr lang="tr-TR" dirty="0" smtClean="0"/>
              <a:t>bozmasına rağmen </a:t>
            </a:r>
            <a:r>
              <a:rPr lang="tr-TR" dirty="0"/>
              <a:t>madde alma davranışının </a:t>
            </a:r>
            <a:r>
              <a:rPr lang="tr-TR" dirty="0" smtClean="0"/>
              <a:t>kontrol edilememesi </a:t>
            </a:r>
            <a:r>
              <a:rPr lang="tr-TR" dirty="0"/>
              <a:t>durumudur.</a:t>
            </a:r>
          </a:p>
          <a:p>
            <a:r>
              <a:rPr lang="tr-TR" dirty="0"/>
              <a:t>K</a:t>
            </a:r>
            <a:r>
              <a:rPr lang="tr-TR" dirty="0" smtClean="0">
                <a:effectLst/>
              </a:rPr>
              <a:t>işiye zarar vermesine  rağmen kişinin kullanmaya devam etmesidir.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4807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Tütün ( Sigara) Bağımlılığı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Çocukluğumuzdan beri her gün sigaranın bizi rahatlattığına, bize cesaret ve </a:t>
            </a:r>
            <a:r>
              <a:rPr lang="tr-TR" dirty="0" smtClean="0"/>
              <a:t>güven verdiğine </a:t>
            </a:r>
            <a:r>
              <a:rPr lang="tr-TR" dirty="0"/>
              <a:t>ve dünyadaki en değerli şeyin sigara olduğuna dair mesajlar alırız</a:t>
            </a:r>
            <a:r>
              <a:rPr lang="tr-TR" dirty="0" smtClean="0"/>
              <a:t>.</a:t>
            </a:r>
          </a:p>
          <a:p>
            <a:r>
              <a:rPr lang="tr-TR" dirty="0"/>
              <a:t>Arkadaşlarınız arasında bir küçük anket yaptığınızda çoğu tiryakinin güçlü </a:t>
            </a:r>
            <a:r>
              <a:rPr lang="tr-TR" dirty="0" smtClean="0"/>
              <a:t>kişiliklere sahip </a:t>
            </a:r>
            <a:r>
              <a:rPr lang="tr-TR" dirty="0"/>
              <a:t>insanlar olduğunu görürsünüz.</a:t>
            </a:r>
          </a:p>
        </p:txBody>
      </p:sp>
    </p:spTree>
    <p:extLst>
      <p:ext uri="{BB962C8B-B14F-4D97-AF65-F5344CB8AC3E}">
        <p14:creationId xmlns:p14="http://schemas.microsoft.com/office/powerpoint/2010/main" val="562558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Tütün ( Sigara) Bağımlılığı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Ben niye sigara içiyorum ki?</a:t>
            </a:r>
          </a:p>
          <a:p>
            <a:r>
              <a:rPr lang="tr-TR" dirty="0"/>
              <a:t>Gerçekten içmek zorunda mıyım</a:t>
            </a:r>
            <a:r>
              <a:rPr lang="tr-TR" dirty="0" smtClean="0"/>
              <a:t>?</a:t>
            </a:r>
          </a:p>
          <a:p>
            <a:r>
              <a:rPr lang="tr-TR" dirty="0"/>
              <a:t>Sigaranın en kötü yanı sağlığa ve cüzdana verdiği zarar </a:t>
            </a:r>
            <a:r>
              <a:rPr lang="tr-TR" dirty="0" smtClean="0"/>
              <a:t>değil insanda </a:t>
            </a:r>
            <a:r>
              <a:rPr lang="tr-TR" dirty="0"/>
              <a:t>yarattığı psikolojik etkidir. İnsan sigara içmeye devam edebilmek için </a:t>
            </a:r>
            <a:r>
              <a:rPr lang="tr-TR" dirty="0" smtClean="0"/>
              <a:t>akla gelebilecek </a:t>
            </a:r>
            <a:r>
              <a:rPr lang="tr-TR" dirty="0"/>
              <a:t>her tür açıklamayı arar</a:t>
            </a:r>
            <a:r>
              <a:rPr lang="tr-TR" dirty="0" smtClean="0"/>
              <a:t>.</a:t>
            </a:r>
          </a:p>
          <a:p>
            <a:r>
              <a:rPr lang="tr-TR" dirty="0"/>
              <a:t>Sigarayı bırakmamızı güçleştiren ana unsur beynimize işlenmiş asılsız inançlardır.</a:t>
            </a:r>
          </a:p>
        </p:txBody>
      </p:sp>
    </p:spTree>
    <p:extLst>
      <p:ext uri="{BB962C8B-B14F-4D97-AF65-F5344CB8AC3E}">
        <p14:creationId xmlns:p14="http://schemas.microsoft.com/office/powerpoint/2010/main" val="7130195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353347"/>
          </a:xfrm>
        </p:spPr>
        <p:txBody>
          <a:bodyPr/>
          <a:lstStyle/>
          <a:p>
            <a:pPr algn="ctr"/>
            <a:endParaRPr lang="tr-TR" dirty="0" smtClean="0"/>
          </a:p>
          <a:p>
            <a:pPr algn="ctr"/>
            <a:endParaRPr lang="tr-TR" dirty="0"/>
          </a:p>
          <a:p>
            <a:pPr algn="ctr"/>
            <a:endParaRPr lang="tr-TR" dirty="0" smtClean="0"/>
          </a:p>
          <a:p>
            <a:pPr marL="0" indent="0" algn="ctr">
              <a:buNone/>
            </a:pPr>
            <a:r>
              <a:rPr lang="tr-TR" dirty="0" smtClean="0"/>
              <a:t>Sabırla </a:t>
            </a:r>
            <a:r>
              <a:rPr lang="tr-TR" dirty="0" smtClean="0"/>
              <a:t>Dinlediğiniz İçin Teşekkür  Ederim</a:t>
            </a:r>
            <a:r>
              <a:rPr lang="tr-TR" dirty="0" smtClean="0"/>
              <a:t>.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4115037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Bağımlılık Nedir?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b="1" dirty="0" smtClean="0">
                <a:effectLst/>
              </a:rPr>
              <a:t>1-FİZİKSEL BAĞIMLILIK:</a:t>
            </a:r>
            <a:r>
              <a:rPr lang="tr-TR" dirty="0" smtClean="0">
                <a:effectLst/>
              </a:rPr>
              <a:t>  Maddenin varlığına karşı duyulan fiziksel bir ihtiyaçtır. Madde vücuda alınmadığı takdirde bulantı, kusma, terleme, titreme ve üşüme gibi olumsuz belirtiler ortaya çıkabilir.</a:t>
            </a:r>
            <a:endParaRPr lang="tr-TR" dirty="0" smtClean="0"/>
          </a:p>
          <a:p>
            <a:r>
              <a:rPr lang="tr-TR" b="1" dirty="0" smtClean="0">
                <a:effectLst/>
              </a:rPr>
              <a:t>2-PSİKOLOJİK BAĞIMLILIK:</a:t>
            </a:r>
            <a:r>
              <a:rPr lang="tr-TR" dirty="0" smtClean="0">
                <a:effectLst/>
              </a:rPr>
              <a:t> Maddeye alışma, arzu etme, onsuz yapamayacağına inanma halidir. Madde alınmadığı taktirde </a:t>
            </a:r>
            <a:r>
              <a:rPr lang="tr-TR" dirty="0" err="1" smtClean="0">
                <a:effectLst/>
              </a:rPr>
              <a:t>anksiyete</a:t>
            </a:r>
            <a:r>
              <a:rPr lang="tr-TR" dirty="0" smtClean="0">
                <a:effectLst/>
              </a:rPr>
              <a:t>, sinir gibi psikolojik belirtiler ortaya çıkabilir.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5648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Yoksunluk ve Belirtileri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Bağımlı </a:t>
            </a:r>
            <a:r>
              <a:rPr lang="tr-TR" dirty="0"/>
              <a:t>olunan maddeye </a:t>
            </a:r>
            <a:r>
              <a:rPr lang="tr-TR" dirty="0" smtClean="0"/>
              <a:t>herhangi bir </a:t>
            </a:r>
            <a:r>
              <a:rPr lang="tr-TR" dirty="0"/>
              <a:t>nedenle ulaşılamaması durumunda </a:t>
            </a:r>
            <a:r>
              <a:rPr lang="tr-TR" dirty="0" smtClean="0"/>
              <a:t>ortaya çıkan durumdur.</a:t>
            </a:r>
          </a:p>
          <a:p>
            <a:r>
              <a:rPr lang="tr-TR" dirty="0"/>
              <a:t>B</a:t>
            </a:r>
            <a:r>
              <a:rPr lang="tr-TR" dirty="0" smtClean="0"/>
              <a:t>ağımlı olan kişinin, bağımlı olduğu maddeyi almaması sonucunda vücudun verdiği sinyallerdir.</a:t>
            </a:r>
          </a:p>
          <a:p>
            <a:r>
              <a:rPr lang="tr-TR" dirty="0" smtClean="0"/>
              <a:t>- Huzursuzluk, Uykusuzluk veya uykuya eğilim</a:t>
            </a:r>
            <a:br>
              <a:rPr lang="tr-TR" dirty="0" smtClean="0"/>
            </a:br>
            <a:r>
              <a:rPr lang="tr-TR" dirty="0" smtClean="0"/>
              <a:t>- Gerginlik, Dikkati toplamada güçlük</a:t>
            </a:r>
            <a:br>
              <a:rPr lang="tr-TR" dirty="0" smtClean="0"/>
            </a:br>
            <a:r>
              <a:rPr lang="tr-TR" dirty="0" smtClean="0"/>
              <a:t>- Olaylara aşırı tepki verme eğilimi</a:t>
            </a:r>
            <a:br>
              <a:rPr lang="tr-TR" dirty="0" smtClean="0"/>
            </a:br>
            <a:r>
              <a:rPr lang="tr-TR" dirty="0" smtClean="0"/>
              <a:t>- Sinirlilik, Yorgunluk, Titreme, Baş ağrısı, Kabızlık</a:t>
            </a:r>
            <a:br>
              <a:rPr lang="tr-TR" dirty="0" smtClean="0"/>
            </a:br>
            <a:r>
              <a:rPr lang="tr-TR" dirty="0" smtClean="0"/>
              <a:t>- Hayattan zevk alamama veya aşırı neşelenme durumu</a:t>
            </a:r>
            <a:br>
              <a:rPr lang="tr-TR" dirty="0" smtClean="0"/>
            </a:br>
            <a:r>
              <a:rPr lang="tr-TR" dirty="0" smtClean="0"/>
              <a:t>- İştah artması,  Ağız kuruluğu, ağız yaraları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8255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399"/>
            <a:ext cx="9144000" cy="70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77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Bağımlılık Türleri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Dünya Sağlık Örgütünce gruplandırılan madde bağımlılığı tipleri şunlardır;</a:t>
            </a:r>
          </a:p>
          <a:p>
            <a:pPr marL="0" indent="0">
              <a:buNone/>
            </a:pPr>
            <a:r>
              <a:rPr lang="tr-TR" dirty="0" smtClean="0"/>
              <a:t>1.Opyat Tipi Bağımlılık</a:t>
            </a:r>
            <a:br>
              <a:rPr lang="tr-TR" dirty="0" smtClean="0"/>
            </a:br>
            <a:r>
              <a:rPr lang="tr-TR" dirty="0" smtClean="0"/>
              <a:t>2.Alkol, </a:t>
            </a:r>
            <a:r>
              <a:rPr lang="tr-TR" dirty="0" err="1" smtClean="0"/>
              <a:t>Barbütürat</a:t>
            </a:r>
            <a:r>
              <a:rPr lang="tr-TR" dirty="0" smtClean="0"/>
              <a:t>, </a:t>
            </a:r>
            <a:r>
              <a:rPr lang="tr-TR" dirty="0" err="1" smtClean="0"/>
              <a:t>Benzodiazepin</a:t>
            </a:r>
            <a:r>
              <a:rPr lang="tr-TR" dirty="0" smtClean="0"/>
              <a:t> Tipi Bağımlılık</a:t>
            </a:r>
            <a:br>
              <a:rPr lang="tr-TR" dirty="0" smtClean="0"/>
            </a:br>
            <a:r>
              <a:rPr lang="tr-TR" dirty="0" smtClean="0"/>
              <a:t>3.Esrar Tipi Bağımlılık</a:t>
            </a:r>
            <a:br>
              <a:rPr lang="tr-TR" dirty="0" smtClean="0"/>
            </a:br>
            <a:r>
              <a:rPr lang="tr-TR" dirty="0" smtClean="0"/>
              <a:t>4.Kokain Tipi Bağımlılık</a:t>
            </a:r>
            <a:br>
              <a:rPr lang="tr-TR" dirty="0" smtClean="0"/>
            </a:br>
            <a:r>
              <a:rPr lang="tr-TR" dirty="0" smtClean="0"/>
              <a:t>5.Uyarıcı Tipi Bağımlılık</a:t>
            </a:r>
            <a:br>
              <a:rPr lang="tr-TR" dirty="0" smtClean="0"/>
            </a:br>
            <a:r>
              <a:rPr lang="tr-TR" dirty="0" smtClean="0"/>
              <a:t>6.Hallusinojen Tipi Bağımlılık</a:t>
            </a:r>
            <a:br>
              <a:rPr lang="tr-TR" dirty="0" smtClean="0"/>
            </a:br>
            <a:r>
              <a:rPr lang="tr-TR" dirty="0" smtClean="0"/>
              <a:t>7.Solunan Çözücü Tipi Bağımlılık</a:t>
            </a:r>
            <a:br>
              <a:rPr lang="tr-TR" dirty="0" smtClean="0"/>
            </a:br>
            <a:r>
              <a:rPr lang="tr-TR" dirty="0" smtClean="0"/>
              <a:t>8.Tütün Tipi Bağımlılık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2897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Tütün ( Sigara) Bağımlılığı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1. Sigara içmek bana ne veriyor?</a:t>
            </a:r>
          </a:p>
          <a:p>
            <a:r>
              <a:rPr lang="tr-TR" dirty="0"/>
              <a:t>2. Gerçekten zevk alıyor muyum?</a:t>
            </a:r>
          </a:p>
          <a:p>
            <a:r>
              <a:rPr lang="tr-TR" dirty="0"/>
              <a:t>3. Bu şeyleri yaşam boyunca ağzıma sokup kendimi zehirlemek ve bunun </a:t>
            </a:r>
            <a:r>
              <a:rPr lang="tr-TR" dirty="0" smtClean="0"/>
              <a:t>için </a:t>
            </a:r>
            <a:r>
              <a:rPr lang="sv-SE" dirty="0" smtClean="0"/>
              <a:t>bir </a:t>
            </a:r>
            <a:r>
              <a:rPr lang="sv-SE" dirty="0"/>
              <a:t>servet harcamak zorunda mıyım?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1090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Tütün ( Sigara) Bağımlılığı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ArialMT"/>
              </a:rPr>
              <a:t>S</a:t>
            </a:r>
            <a:r>
              <a:rPr lang="tr-TR" b="0" i="0" u="none" strike="noStrike" baseline="0" dirty="0" smtClean="0">
                <a:latin typeface="ArialMT"/>
              </a:rPr>
              <a:t>igarayı bırakmak istiyor</a:t>
            </a:r>
            <a:r>
              <a:rPr lang="tr-TR" b="0" i="0" u="none" strike="noStrike" dirty="0" smtClean="0">
                <a:latin typeface="ArialMT"/>
              </a:rPr>
              <a:t> </a:t>
            </a:r>
            <a:r>
              <a:rPr lang="tr-TR" b="0" i="0" u="none" strike="noStrike" baseline="0" dirty="0" smtClean="0">
                <a:latin typeface="ArialMT"/>
              </a:rPr>
              <a:t>musunuz?</a:t>
            </a:r>
          </a:p>
          <a:p>
            <a:r>
              <a:rPr lang="tr-TR" dirty="0" smtClean="0"/>
              <a:t>Sigaraya </a:t>
            </a:r>
            <a:r>
              <a:rPr lang="tr-TR" dirty="0"/>
              <a:t>başlamadan önceki zamana geri dönme </a:t>
            </a:r>
            <a:r>
              <a:rPr lang="tr-TR" dirty="0" smtClean="0"/>
              <a:t>şansınız olsaydı </a:t>
            </a:r>
            <a:r>
              <a:rPr lang="tr-TR" dirty="0"/>
              <a:t>şimdiki aklınızla tekrar </a:t>
            </a:r>
            <a:r>
              <a:rPr lang="tr-TR" dirty="0" smtClean="0"/>
              <a:t>sigaraya </a:t>
            </a:r>
            <a:r>
              <a:rPr lang="tr-TR" dirty="0"/>
              <a:t>başlar mıydınız</a:t>
            </a:r>
            <a:r>
              <a:rPr lang="tr-TR" dirty="0" smtClean="0"/>
              <a:t>?</a:t>
            </a:r>
          </a:p>
          <a:p>
            <a:r>
              <a:rPr lang="tr-TR" dirty="0" smtClean="0"/>
              <a:t>Çocuklarınızı </a:t>
            </a:r>
            <a:r>
              <a:rPr lang="tr-TR" dirty="0"/>
              <a:t>sigara içmeye teşvik eder misiniz</a:t>
            </a:r>
            <a:r>
              <a:rPr lang="tr-TR" dirty="0" smtClean="0"/>
              <a:t>?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6088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365</TotalTime>
  <Words>1481</Words>
  <Application>Microsoft Office PowerPoint</Application>
  <PresentationFormat>Ekran Gösterisi (4:3)</PresentationFormat>
  <Paragraphs>113</Paragraphs>
  <Slides>32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7" baseType="lpstr">
      <vt:lpstr>ArialMT</vt:lpstr>
      <vt:lpstr>Calibri</vt:lpstr>
      <vt:lpstr>Constantia</vt:lpstr>
      <vt:lpstr>Wingdings 2</vt:lpstr>
      <vt:lpstr>Akış</vt:lpstr>
      <vt:lpstr>Bağımlılıkla Mücadele Semineri</vt:lpstr>
      <vt:lpstr>Sunu Özeti</vt:lpstr>
      <vt:lpstr>Bağımlılık Nedir?</vt:lpstr>
      <vt:lpstr>Bağımlılık Nedir?</vt:lpstr>
      <vt:lpstr>Yoksunluk ve Belirtileri </vt:lpstr>
      <vt:lpstr>PowerPoint Sunusu</vt:lpstr>
      <vt:lpstr>Bağımlılık Türleri</vt:lpstr>
      <vt:lpstr>Tütün ( Sigara) Bağımlılığı</vt:lpstr>
      <vt:lpstr>Tütün ( Sigara) Bağımlılığı</vt:lpstr>
      <vt:lpstr>Tütün ( Sigara) Bağımlılığı</vt:lpstr>
      <vt:lpstr>Tütün ( Sigara) Bağımlılığı</vt:lpstr>
      <vt:lpstr>Tütün ( Sigara) Bağımlılığı</vt:lpstr>
      <vt:lpstr>Tütün ( Sigara) Bağımlılığı</vt:lpstr>
      <vt:lpstr>Tütün ( Sigara) Bağımlılığı</vt:lpstr>
      <vt:lpstr>Tütün ( Sigara) Bağımlılığı</vt:lpstr>
      <vt:lpstr>Tütün ( Sigara) Bağımlılığı</vt:lpstr>
      <vt:lpstr>Tütün ( Sigara) Bağımlılığı</vt:lpstr>
      <vt:lpstr>Tütün ( Sigara) Bağımlılığı</vt:lpstr>
      <vt:lpstr>Tütün ( Sigara) Bağımlılığı</vt:lpstr>
      <vt:lpstr>Tütün ( Sigara) Bağımlılığı</vt:lpstr>
      <vt:lpstr>Tütün ( Sigara) Bağımlılığı</vt:lpstr>
      <vt:lpstr>Tütün ( Sigara) Bağımlılığı</vt:lpstr>
      <vt:lpstr>Tütün ( Sigara) Bağımlılığı</vt:lpstr>
      <vt:lpstr>Tütün ( Sigara) Bağımlılığı</vt:lpstr>
      <vt:lpstr>Tütün ( Sigara) Bağımlılığı</vt:lpstr>
      <vt:lpstr>Tütün ( Sigara) Bağımlılığı</vt:lpstr>
      <vt:lpstr>Tütün ( Sigara) Bağımlılığı</vt:lpstr>
      <vt:lpstr>Tütün ( Sigara) Bağımlılığı</vt:lpstr>
      <vt:lpstr>Tütün ( Sigara) Bağımlılığı</vt:lpstr>
      <vt:lpstr>Tütün ( Sigara) Bağımlılığı</vt:lpstr>
      <vt:lpstr>Tütün ( Sigara) Bağımlılığı</vt:lpstr>
      <vt:lpstr>PowerPoint Sunusu</vt:lpstr>
    </vt:vector>
  </TitlesOfParts>
  <Company>Progressive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Bağımlılıkla Mücadele Semineri</dc:title>
  <dc:creator>win8</dc:creator>
  <cp:lastModifiedBy>USER</cp:lastModifiedBy>
  <cp:revision>15</cp:revision>
  <dcterms:created xsi:type="dcterms:W3CDTF">2016-04-28T05:51:06Z</dcterms:created>
  <dcterms:modified xsi:type="dcterms:W3CDTF">2024-05-13T12:29:58Z</dcterms:modified>
</cp:coreProperties>
</file>