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90" r:id="rId27"/>
    <p:sldId id="291" r:id="rId28"/>
    <p:sldId id="292" r:id="rId29"/>
    <p:sldId id="261" r:id="rId30"/>
    <p:sldId id="262" r:id="rId31"/>
    <p:sldId id="263" r:id="rId32"/>
    <p:sldId id="296" r:id="rId33"/>
    <p:sldId id="294" r:id="rId34"/>
    <p:sldId id="289" r:id="rId35"/>
    <p:sldId id="297" r:id="rId36"/>
    <p:sldId id="295" r:id="rId37"/>
    <p:sldId id="266" r:id="rId3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27" autoAdjust="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35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56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8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255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88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4152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5521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028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204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1159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60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A9B992-78EB-475C-80B9-3F5355BFCE70}" type="datetimeFigureOut">
              <a:rPr lang="tr-TR" smtClean="0"/>
              <a:t>15.05.2024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5ED9AE-A248-4200-9D51-68A454B4520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87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1"/>
          <p:cNvSpPr>
            <a:spLocks noGrp="1"/>
          </p:cNvSpPr>
          <p:nvPr>
            <p:ph type="ctrTitle"/>
          </p:nvPr>
        </p:nvSpPr>
        <p:spPr>
          <a:xfrm>
            <a:off x="1519474" y="1936605"/>
            <a:ext cx="6044112" cy="119149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ÖFKE</a:t>
            </a:r>
            <a:r>
              <a:rPr lang="tr-TR" sz="6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6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YÖNETİMİ</a:t>
            </a:r>
            <a:endParaRPr lang="tr-TR" sz="6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Kızgınlık Ve Öfke Anında Okunacak Dua | tasavvufokul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022" y="284018"/>
            <a:ext cx="25431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763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8000" dirty="0"/>
              <a:t> 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Öfkelenince kontrolümü kaybederim</a:t>
            </a:r>
          </a:p>
        </p:txBody>
      </p:sp>
      <p:pic>
        <p:nvPicPr>
          <p:cNvPr id="3075" name="Picture 3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030" y="5075542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1578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78121"/>
          </a:xfrm>
        </p:spPr>
        <p:txBody>
          <a:bodyPr/>
          <a:lstStyle/>
          <a:p>
            <a:pPr algn="ctr">
              <a:buNone/>
            </a:pPr>
            <a:r>
              <a:rPr lang="tr-TR" sz="8000" dirty="0"/>
              <a:t> 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Başkaların önünde eleştirilmek beni çileden çıkarır.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098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6882" y="5265175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261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571" y="2011989"/>
            <a:ext cx="10058400" cy="18395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Engellendiğimde içimden bir şeylere vurmak gelir.</a:t>
            </a:r>
          </a:p>
        </p:txBody>
      </p:sp>
      <p:pic>
        <p:nvPicPr>
          <p:cNvPr id="5122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2144" y="5039171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461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1329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Öfkemi kontrol ederim</a:t>
            </a:r>
          </a:p>
        </p:txBody>
      </p:sp>
      <p:pic>
        <p:nvPicPr>
          <p:cNvPr id="11266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2926" y="5143513"/>
            <a:ext cx="2819400" cy="1038225"/>
          </a:xfrm>
          <a:prstGeom prst="rect">
            <a:avLst/>
          </a:prstGeom>
          <a:noFill/>
        </p:spPr>
      </p:pic>
      <p:pic>
        <p:nvPicPr>
          <p:cNvPr id="1026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39300" y="4191013"/>
            <a:ext cx="25527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537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2393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7200" b="1" dirty="0"/>
              <a:t> </a:t>
            </a:r>
            <a:r>
              <a:rPr lang="tr-TR" sz="4300" b="1" dirty="0">
                <a:latin typeface="Arial" panose="020B0604020202020204" pitchFamily="34" charset="0"/>
                <a:cs typeface="Arial" panose="020B0604020202020204" pitchFamily="34" charset="0"/>
              </a:rPr>
              <a:t>Kızgınlığımı uygun bir şekilde gösteririm.</a:t>
            </a:r>
          </a:p>
        </p:txBody>
      </p:sp>
      <p:pic>
        <p:nvPicPr>
          <p:cNvPr id="12292" name="Picture 4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8810" y="4891966"/>
            <a:ext cx="2819400" cy="1038225"/>
          </a:xfrm>
          <a:prstGeom prst="rect">
            <a:avLst/>
          </a:prstGeom>
          <a:noFill/>
        </p:spPr>
      </p:pic>
      <p:pic>
        <p:nvPicPr>
          <p:cNvPr id="2050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0447" y="4205300"/>
            <a:ext cx="25527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56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2164389"/>
            <a:ext cx="10058400" cy="12853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Öfkemi içime atarım</a:t>
            </a:r>
          </a:p>
        </p:txBody>
      </p:sp>
      <p:pic>
        <p:nvPicPr>
          <p:cNvPr id="6146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2872" y="4918811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68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648692"/>
            <a:ext cx="8229600" cy="1731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9600" dirty="0"/>
              <a:t>  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Başkalarına karşı sabırlıyımdır.</a:t>
            </a:r>
          </a:p>
        </p:txBody>
      </p:sp>
      <p:pic>
        <p:nvPicPr>
          <p:cNvPr id="13314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7862" y="5008211"/>
            <a:ext cx="2819400" cy="1038225"/>
          </a:xfrm>
          <a:prstGeom prst="rect">
            <a:avLst/>
          </a:prstGeom>
          <a:noFill/>
        </p:spPr>
      </p:pic>
      <p:pic>
        <p:nvPicPr>
          <p:cNvPr id="3074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39300" y="4824857"/>
            <a:ext cx="2552700" cy="14049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46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91244" y="2289079"/>
            <a:ext cx="10058400" cy="13685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Somurtur ya da surat asarım</a:t>
            </a:r>
          </a:p>
        </p:txBody>
      </p:sp>
      <p:pic>
        <p:nvPicPr>
          <p:cNvPr id="7170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1417" y="4948685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452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38844" y="2233661"/>
            <a:ext cx="10058400" cy="11468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İnsanlardan uzak dururum</a:t>
            </a:r>
          </a:p>
        </p:txBody>
      </p:sp>
      <p:pic>
        <p:nvPicPr>
          <p:cNvPr id="8194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2594" y="5025748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719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571" y="2261370"/>
            <a:ext cx="10058400" cy="196426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Soğukkanlılığımı korurum</a:t>
            </a:r>
          </a:p>
        </p:txBody>
      </p:sp>
      <p:pic>
        <p:nvPicPr>
          <p:cNvPr id="14338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064" y="4916646"/>
            <a:ext cx="2819400" cy="1096227"/>
          </a:xfrm>
          <a:prstGeom prst="rect">
            <a:avLst/>
          </a:prstGeom>
          <a:noFill/>
        </p:spPr>
      </p:pic>
      <p:pic>
        <p:nvPicPr>
          <p:cNvPr id="4098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97251" y="4225636"/>
            <a:ext cx="25527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2366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02626" y="1185640"/>
            <a:ext cx="8345629" cy="3487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Öfke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engellenme, incinme ve gözdağı karşısında gösterilen saldırganlık tepkisidir. 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alt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Kişi öfkelendiğinde vücut; kaç ya da dövüş şeklinde emir verir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tr-TR" alt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Öfke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dilebilir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uygudur.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tr-TR" altLang="tr-TR" sz="3200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tr-TR" altLang="tr-TR" sz="3200" dirty="0" smtClean="0">
              <a:latin typeface="Arial Narrow" panose="020B060602020203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tr-TR" altLang="tr-TR" sz="3200" dirty="0">
              <a:latin typeface="Arial Narrow" panose="020B060602020203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355274" y="182478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Öfke Nedir?</a:t>
            </a:r>
          </a:p>
        </p:txBody>
      </p:sp>
      <p:pic>
        <p:nvPicPr>
          <p:cNvPr id="4102" name="Picture 6" descr="Öfke ve Öfke Kontrol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255" y="1185640"/>
            <a:ext cx="3178314" cy="264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61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52698" y="2302934"/>
            <a:ext cx="10058400" cy="13823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Kapıları çarpmak gibi şeyler yaparım</a:t>
            </a:r>
          </a:p>
        </p:txBody>
      </p:sp>
      <p:pic>
        <p:nvPicPr>
          <p:cNvPr id="9218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87" y="4993277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970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1862" y="2164389"/>
            <a:ext cx="10058400" cy="1673321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İçin için köpürürüm ama göstermem</a:t>
            </a:r>
          </a:p>
        </p:txBody>
      </p:sp>
      <p:pic>
        <p:nvPicPr>
          <p:cNvPr id="10242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61966" y="5150007"/>
            <a:ext cx="4105275" cy="1047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55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69570" y="2136679"/>
            <a:ext cx="10058400" cy="118841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Davranışlarımı kontrol ederim</a:t>
            </a:r>
          </a:p>
        </p:txBody>
      </p:sp>
      <p:pic>
        <p:nvPicPr>
          <p:cNvPr id="15362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28" y="4981590"/>
            <a:ext cx="2819400" cy="934302"/>
          </a:xfrm>
          <a:prstGeom prst="rect">
            <a:avLst/>
          </a:prstGeom>
          <a:noFill/>
        </p:spPr>
      </p:pic>
      <p:pic>
        <p:nvPicPr>
          <p:cNvPr id="5122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35384" y="4228672"/>
            <a:ext cx="25527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53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38843" y="2192098"/>
            <a:ext cx="10058400" cy="17703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Öfkem kontrolden çıkmadan kendimi durdurabilirim</a:t>
            </a:r>
          </a:p>
        </p:txBody>
      </p:sp>
      <p:pic>
        <p:nvPicPr>
          <p:cNvPr id="16386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5467" y="4982017"/>
            <a:ext cx="2819400" cy="1038225"/>
          </a:xfrm>
          <a:prstGeom prst="rect">
            <a:avLst/>
          </a:prstGeom>
          <a:noFill/>
        </p:spPr>
      </p:pic>
      <p:pic>
        <p:nvPicPr>
          <p:cNvPr id="6146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71283" y="4567248"/>
            <a:ext cx="2552700" cy="1619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08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83425" y="2053552"/>
            <a:ext cx="10058400" cy="18257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Çoğu kişiye oranla daha çabuk sakinleşirim</a:t>
            </a:r>
          </a:p>
        </p:txBody>
      </p:sp>
      <p:pic>
        <p:nvPicPr>
          <p:cNvPr id="17410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2925" y="5049559"/>
            <a:ext cx="2819400" cy="1038225"/>
          </a:xfrm>
          <a:prstGeom prst="rect">
            <a:avLst/>
          </a:prstGeom>
          <a:noFill/>
        </p:spPr>
      </p:pic>
      <p:pic>
        <p:nvPicPr>
          <p:cNvPr id="7170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0201" y="4352935"/>
            <a:ext cx="25527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341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74259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6600" dirty="0"/>
              <a:t>  </a:t>
            </a: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Beni öfkelendiren kişiye neler hissettiğimi söylerim</a:t>
            </a:r>
          </a:p>
        </p:txBody>
      </p:sp>
      <p:pic>
        <p:nvPicPr>
          <p:cNvPr id="18434" name="Picture 2" descr="C:\Users\omer\Desktop\image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1885" y="5072075"/>
            <a:ext cx="2819400" cy="1038225"/>
          </a:xfrm>
          <a:prstGeom prst="rect">
            <a:avLst/>
          </a:prstGeom>
          <a:noFill/>
        </p:spPr>
      </p:pic>
      <p:pic>
        <p:nvPicPr>
          <p:cNvPr id="8194" name="Picture 2" descr="C:\Users\omer\Desktop\142900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47064" y="4562490"/>
            <a:ext cx="2552700" cy="15478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939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122218" y="487327"/>
            <a:ext cx="102523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ÖFKEYLE BAŞETMEDE KULLANILAN </a:t>
            </a: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YANLIŞ YOLLAR</a:t>
            </a:r>
            <a:endParaRPr lang="tr-TR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34837" y="2149945"/>
            <a:ext cx="78832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Öfkeyi Yok Sayma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Öfkeyi Saldırganca Ortaya Koymak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Öfkeyi Pasif Davranışlarla </a:t>
            </a: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Ortaya Koymak</a:t>
            </a:r>
            <a:endParaRPr lang="tr-TR" alt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Öfkeyi Kendine Yöneltmek</a:t>
            </a:r>
          </a:p>
        </p:txBody>
      </p:sp>
    </p:spTree>
    <p:extLst>
      <p:ext uri="{BB962C8B-B14F-4D97-AF65-F5344CB8AC3E}">
        <p14:creationId xmlns:p14="http://schemas.microsoft.com/office/powerpoint/2010/main" val="93692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145" y="2258291"/>
            <a:ext cx="6844145" cy="3463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369127" y="374073"/>
            <a:ext cx="6359237" cy="94765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alt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 KONTROLÜ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idx="1"/>
          </p:nvPr>
        </p:nvSpPr>
        <p:spPr>
          <a:xfrm>
            <a:off x="858982" y="1928861"/>
            <a:ext cx="6641956" cy="4023360"/>
          </a:xfrm>
        </p:spPr>
        <p:txBody>
          <a:bodyPr>
            <a:normAutofit fontScale="92500" lnSpcReduction="20000"/>
          </a:bodyPr>
          <a:lstStyle/>
          <a:p>
            <a:pPr marL="201168" lvl="1" indent="0">
              <a:lnSpc>
                <a:spcPct val="150000"/>
              </a:lnSpc>
              <a:buNone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Öfkeyi doğru ifade etme becerisini kazanmaya “öfke kontrolü” denir.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Burada  amaç; saldırganlıktan uzak,      şiddet içermeyen, kişinin kendisine ve çevresindekilere zarar vermeyecek şekilde duygusunu ifade etme becerisini kazanmasıdır.</a:t>
            </a:r>
          </a:p>
          <a:p>
            <a:pPr eaLnBrk="1" hangingPunct="1">
              <a:buFontTx/>
              <a:buNone/>
            </a:pPr>
            <a:endParaRPr lang="tr-TR" altLang="tr-TR" dirty="0" smtClean="0">
              <a:solidFill>
                <a:srgbClr val="0000FF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255" y="2488189"/>
            <a:ext cx="3200399" cy="274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>
            <a:extLst>
              <a:ext uri="{FF2B5EF4-FFF2-40B4-BE49-F238E27FC236}">
                <a16:creationId xmlns:a16="http://schemas.microsoft.com/office/drawing/2014/main" id="{B8155D7C-DA2A-4CAB-A9C5-42D264922424}"/>
              </a:ext>
            </a:extLst>
          </p:cNvPr>
          <p:cNvSpPr/>
          <p:nvPr/>
        </p:nvSpPr>
        <p:spPr>
          <a:xfrm>
            <a:off x="121920" y="195072"/>
            <a:ext cx="11911584" cy="6534912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1048858" y="576941"/>
            <a:ext cx="9632996" cy="9416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tr-TR" altLang="tr-TR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Öfkeleneceğimizi Fark Edince Ne Yapmalıyız 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20232" y="1251962"/>
            <a:ext cx="11124093" cy="4863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Nefes egzersizi yapın.</a:t>
            </a:r>
          </a:p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Gevşeme egzersizi yapın.</a:t>
            </a:r>
          </a:p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İçinizden 10’a kadar sayın.</a:t>
            </a:r>
          </a:p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Sizi rahatlatacak, sevdiğiniz bir ortamı hayal edin.</a:t>
            </a:r>
          </a:p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Yavaşça  basit birkaç egzersizle kaslarınızı gevşetmeye çalışın.</a:t>
            </a:r>
          </a:p>
          <a:p>
            <a:pPr marL="457200" indent="-457200">
              <a:lnSpc>
                <a:spcPct val="150000"/>
              </a:lnSpc>
              <a:buClrTx/>
              <a:buFont typeface="Wingdings" panose="05000000000000000000" pitchFamily="2" charset="2"/>
              <a:buChar char="Ø"/>
            </a:pPr>
            <a:r>
              <a:rPr lang="tr-TR" altLang="tr-TR" cap="none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teknikleri her gün yapıp ezberleyin ve sonra gergin ortamlarda otomatik olarak uygulayın.</a:t>
            </a:r>
          </a:p>
          <a:p>
            <a:endParaRPr lang="tr-TR" altLang="tr-T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2598" y="1518571"/>
            <a:ext cx="28003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19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936917" y="1846541"/>
            <a:ext cx="7154137" cy="2232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bedensel değişiklikleri tanımak işimizi kolaylaştırır.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r-TR" alt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Bu değişiklikler öfkeleneceğimizi gösteren birer UYARICIDIR.</a:t>
            </a:r>
          </a:p>
        </p:txBody>
      </p:sp>
      <p:pic>
        <p:nvPicPr>
          <p:cNvPr id="19" name="Picture 4" descr="MCj03434670000[1]">
            <a:extLst>
              <a:ext uri="{FF2B5EF4-FFF2-40B4-BE49-F238E27FC236}">
                <a16:creationId xmlns:a16="http://schemas.microsoft.com/office/drawing/2014/main" id="{BB98F770-FF9A-4E5E-B8C8-08F3BE635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0488" y="1153602"/>
            <a:ext cx="1836426" cy="315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21739" y="445716"/>
            <a:ext cx="10705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Öfkelenmeden Önce Bazı Değişiklikler Olur</a:t>
            </a:r>
          </a:p>
        </p:txBody>
      </p:sp>
    </p:spTree>
    <p:extLst>
      <p:ext uri="{BB962C8B-B14F-4D97-AF65-F5344CB8AC3E}">
        <p14:creationId xmlns:p14="http://schemas.microsoft.com/office/powerpoint/2010/main" val="219236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>
            <a:extLst>
              <a:ext uri="{FF2B5EF4-FFF2-40B4-BE49-F238E27FC236}">
                <a16:creationId xmlns:a16="http://schemas.microsoft.com/office/drawing/2014/main" id="{B8155D7C-DA2A-4CAB-A9C5-42D264922424}"/>
              </a:ext>
            </a:extLst>
          </p:cNvPr>
          <p:cNvSpPr/>
          <p:nvPr/>
        </p:nvSpPr>
        <p:spPr>
          <a:xfrm>
            <a:off x="121920" y="195072"/>
            <a:ext cx="11911584" cy="6534912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929668"/>
            <a:ext cx="11726014" cy="4460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alt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D607719-F1BB-4CC0-9282-87C08171FCB5}"/>
              </a:ext>
            </a:extLst>
          </p:cNvPr>
          <p:cNvSpPr/>
          <p:nvPr/>
        </p:nvSpPr>
        <p:spPr>
          <a:xfrm>
            <a:off x="2714626" y="708427"/>
            <a:ext cx="56292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Nefes Alma </a:t>
            </a:r>
            <a:r>
              <a:rPr lang="tr-TR" altLang="tr-T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Çalışması</a:t>
            </a:r>
            <a:endParaRPr lang="tr-TR" altLang="tr-TR" sz="4000" dirty="0">
              <a:solidFill>
                <a:srgbClr val="7030A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71514" y="1692813"/>
            <a:ext cx="87868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Rahat bir pozisyonda oturun veya yatar pozisyonda uzanın.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Burundan derin bir nefes alın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Nefesinizi yaklaşık 3-4 saniye boyunca tutun.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Ağzınızdan yavaşça nefes verin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Nefes verirken yavaş olun ve mümkün olduğunca tüm havayı boşaltın.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Nefes alma ve verme işlemini 10-15 kez tekrarlayın.</a:t>
            </a:r>
            <a:endParaRPr lang="tr-TR" sz="28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163" y="211666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8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EFC2F6A6-9330-424B-9651-0EAE4E8E5868}"/>
              </a:ext>
            </a:extLst>
          </p:cNvPr>
          <p:cNvSpPr txBox="1">
            <a:spLocks noChangeArrowheads="1"/>
          </p:cNvSpPr>
          <p:nvPr/>
        </p:nvSpPr>
        <p:spPr>
          <a:xfrm>
            <a:off x="216481" y="1929668"/>
            <a:ext cx="11726014" cy="4460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tr-TR" altLang="tr-T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4D607719-F1BB-4CC0-9282-87C08171FCB5}"/>
              </a:ext>
            </a:extLst>
          </p:cNvPr>
          <p:cNvSpPr/>
          <p:nvPr/>
        </p:nvSpPr>
        <p:spPr>
          <a:xfrm>
            <a:off x="2668736" y="381849"/>
            <a:ext cx="60609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altLang="tr-TR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GEVŞEME EGZERSİZİ</a:t>
            </a:r>
            <a:endParaRPr lang="tr-TR" altLang="tr-TR" sz="4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87932" y="1422856"/>
            <a:ext cx="5698544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Rahatlamak 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 bir kaç dakika bekleyin, yavaş ve derin nefes alıp verin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Rahatladığınızda ve hazır olduğunuzda, dikkatinizi sağ ayağınıza verin. Bir müddet oraya odaklanın ve nasıl hissettiğinizi fark edin.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 ayak kaslarınızı yavaşça kasın, yapabildiğiniz kadar sıkın. 10’a kadar sayın.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 ayağınızı gevşetin. Gerginliğin akışına odaklanın, ayağınızın gevşek ve esnek oluşunu hissedin</a:t>
            </a:r>
            <a:r>
              <a:rPr lang="tr-TR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749916" y="1455316"/>
            <a:ext cx="4786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gevşek konumda bir sure bekleyin, derin ve yavaş nefes alın.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 olduğunuzda dikkatinizi sol ayağınıza verin. Kasları kasmak ve gevşetmek için aynı adımları takip edin.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Yavaşça vücudunuzun üst kısımlarına doğru ilerleyin, kas gruplarını kasın ve gevşetin.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 seferde biraz uygulama yapmak gerekebilir fakat kaslarınızı yapabildiğinizden daha fazla kasmaya çalışmayın.</a:t>
            </a:r>
          </a:p>
        </p:txBody>
      </p:sp>
    </p:spTree>
    <p:extLst>
      <p:ext uri="{BB962C8B-B14F-4D97-AF65-F5344CB8AC3E}">
        <p14:creationId xmlns:p14="http://schemas.microsoft.com/office/powerpoint/2010/main" val="275155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572353"/>
            <a:ext cx="10058400" cy="1450757"/>
          </a:xfrm>
        </p:spPr>
        <p:txBody>
          <a:bodyPr/>
          <a:lstStyle/>
          <a:p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Genellikle sıralama şu şekildedir: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2023110"/>
            <a:ext cx="4289108" cy="2677656"/>
          </a:xfrm>
        </p:spPr>
        <p:txBody>
          <a:bodyPr>
            <a:normAutofit fontScale="40000" lnSpcReduction="20000"/>
          </a:bodyPr>
          <a:lstStyle/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 ayak</a:t>
            </a:r>
          </a:p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 ayak</a:t>
            </a:r>
          </a:p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 baldır</a:t>
            </a:r>
          </a:p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 baldır</a:t>
            </a:r>
          </a:p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 uyluk</a:t>
            </a:r>
          </a:p>
          <a:p>
            <a:pPr marL="0"/>
            <a:r>
              <a:rPr lang="tr-TR" sz="5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 uyluk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3714750" y="1908810"/>
            <a:ext cx="370046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karın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göğüs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sırt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sağ kol ve el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sol kol ve el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boyun ve omuzlar</a:t>
            </a:r>
          </a:p>
          <a:p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yüz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1856" y="1773449"/>
            <a:ext cx="2790826" cy="317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1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00088" y="1845733"/>
            <a:ext cx="11244262" cy="452649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Öfkeyle kalkan, zararla oturur” sözünü asla unutmayın. Tepki vermeden önce kendinize tanıyacağınız 15 saniyede hızlı bir değerlendirme yapabilirsiniz: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Nerdeyim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Kimlerleyim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oluyor?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Zihnimden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neler geçiyor?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Olaya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nasıl bir anlam verdim?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Beklentilerim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neler?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yapıyorum?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D607719-F1BB-4CC0-9282-87C08171FCB5}"/>
              </a:ext>
            </a:extLst>
          </p:cNvPr>
          <p:cNvSpPr/>
          <p:nvPr/>
        </p:nvSpPr>
        <p:spPr>
          <a:xfrm>
            <a:off x="2014538" y="561958"/>
            <a:ext cx="7015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altLang="tr-TR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SANİYE KURALI</a:t>
            </a:r>
            <a:endParaRPr lang="tr-TR" altLang="tr-TR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26" y="2686049"/>
            <a:ext cx="2943223" cy="30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924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71788" y="554182"/>
            <a:ext cx="5729287" cy="820498"/>
          </a:xfrm>
        </p:spPr>
        <p:txBody>
          <a:bodyPr/>
          <a:lstStyle/>
          <a:p>
            <a:pPr algn="ctr"/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ÖNERİLER</a:t>
            </a:r>
            <a:endParaRPr lang="tr-TR" sz="4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07231" y="1902884"/>
            <a:ext cx="10058400" cy="59266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Düşünce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tarzınızı değiştirmeye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çalışın.</a:t>
            </a: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Kızgın olduğunuz zaman genellikle düşünceleriniz gerçeği yansıtmaktan çok, olayların abartılmış ve çarpıtılmış bir şekilde algılandığını yansıtır. Bu tür düşünceleri fark edin ve yerine daha mantıklı olanları yerleştirin. </a:t>
            </a:r>
            <a:endParaRPr lang="tr-T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ClrTx/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Mizah Kullanımı: Mizah çeşitli yollarla öfkenin yoğunluğunun azalmasına yardımcı olabilir.</a:t>
            </a:r>
          </a:p>
          <a:p>
            <a:pPr marL="0" indent="0">
              <a:buClrTx/>
              <a:buNone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71788" y="554182"/>
            <a:ext cx="5729287" cy="820498"/>
          </a:xfrm>
        </p:spPr>
        <p:txBody>
          <a:bodyPr/>
          <a:lstStyle/>
          <a:p>
            <a:pPr algn="ctr"/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ÖNERİLER</a:t>
            </a:r>
            <a:endParaRPr lang="tr-TR" sz="4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Gün içinde özellikle sıkıntılı olacağımızı bildiğimiz saatlerde kendimizle baş başa kalabileceğimiz bir zaman bulup kendimizi dinlemek, rahatlamamızı sağlar ve yersiz öfkelenmelerimizin önüne geçer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Kızgınlık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duygularınızı saldırganlıkla değil de kendinizi (düşünce ve duygularınızı yansıtacak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şekilde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) ortaya koyacak şekilde ifade etmek, en sağlıklı yoldur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95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92729" y="3708675"/>
            <a:ext cx="10820400" cy="1450757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Olayların kişilerin beni öfkelendirmesine izin vermeyeceğim…</a:t>
            </a:r>
            <a:endParaRPr lang="tr-TR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omer\Desktop\dur_isareti_levhas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622" y="532014"/>
            <a:ext cx="3819979" cy="27951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53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>
            <a:extLst>
              <a:ext uri="{FF2B5EF4-FFF2-40B4-BE49-F238E27FC236}">
                <a16:creationId xmlns:a16="http://schemas.microsoft.com/office/drawing/2014/main" id="{B8155D7C-DA2A-4CAB-A9C5-42D264922424}"/>
              </a:ext>
            </a:extLst>
          </p:cNvPr>
          <p:cNvSpPr/>
          <p:nvPr/>
        </p:nvSpPr>
        <p:spPr>
          <a:xfrm>
            <a:off x="121920" y="195072"/>
            <a:ext cx="11911584" cy="6534912"/>
          </a:xfrm>
          <a:prstGeom prst="rect">
            <a:avLst/>
          </a:prstGeom>
          <a:noFill/>
          <a:ln w="38100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Başlık 1"/>
          <p:cNvSpPr txBox="1">
            <a:spLocks/>
          </p:cNvSpPr>
          <p:nvPr/>
        </p:nvSpPr>
        <p:spPr>
          <a:xfrm>
            <a:off x="1757363" y="1833345"/>
            <a:ext cx="8243887" cy="19724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4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KATILIMINIZ İÇİN</a:t>
            </a:r>
            <a:br>
              <a:rPr lang="tr-TR" sz="4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tr-TR" sz="4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          </a:t>
            </a:r>
            <a:br>
              <a:rPr lang="tr-TR" sz="4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tr-TR" sz="44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TEŞEKKÜR EDERİM</a:t>
            </a:r>
            <a:r>
              <a:rPr lang="tr-TR" sz="4400" b="1" dirty="0">
                <a:solidFill>
                  <a:srgbClr val="006666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32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62347" y="678873"/>
            <a:ext cx="5926975" cy="642851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 ve Fiziksel Belirtileri</a:t>
            </a:r>
            <a:endParaRPr lang="tr-TR" sz="4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0363" y="2008909"/>
            <a:ext cx="7910945" cy="3602182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 ve gerginlik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Enerjiyi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arttıran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adrenalin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salgısı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artar.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Nefes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alıp verme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sıklaşır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Kalp atışları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hızlanır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basıncı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artar.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Vücut 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zihin “savaş ya da kaç” tepkisi için </a:t>
            </a:r>
            <a:r>
              <a:rPr 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hazırdır.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6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02626" y="526472"/>
            <a:ext cx="6314902" cy="892233"/>
          </a:xfrm>
        </p:spPr>
        <p:txBody>
          <a:bodyPr>
            <a:normAutofit/>
          </a:bodyPr>
          <a:lstStyle/>
          <a:p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 ve Zihinsel </a:t>
            </a:r>
            <a:r>
              <a:rPr lang="tr-TR" alt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Belirtiler</a:t>
            </a:r>
            <a:endParaRPr lang="tr-TR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4370" y="2247516"/>
            <a:ext cx="10058400" cy="329430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dirty="0" smtClean="0">
                <a:solidFill>
                  <a:srgbClr val="0000FF"/>
                </a:solidFill>
              </a:rPr>
              <a:t> </a:t>
            </a: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Konsantrasyon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bozukluğu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Düşük performans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Unutkanlık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Uykusuzluk           </a:t>
            </a:r>
            <a:endParaRPr lang="tr-TR" alt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Dikkatsizlik</a:t>
            </a:r>
          </a:p>
          <a:p>
            <a:endParaRPr lang="tr-TR" dirty="0"/>
          </a:p>
        </p:txBody>
      </p:sp>
      <p:pic>
        <p:nvPicPr>
          <p:cNvPr id="5124" name="Picture 4" descr="Şeytani Beyin Aşırı Efor Duyguların Dizginlemi Öfke Ve Sıkıntı Olumsuz  Hisler Psikolojik Bir Sorun Düz Vektör Çizimi Beyaz Arka Planda Yalıtma  Stok Vektör Sanatı &amp; Akıllılık'nin Daha Fazla Görseli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218" y="1823213"/>
            <a:ext cx="4214552" cy="387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9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632364" y="286603"/>
            <a:ext cx="8523316" cy="932597"/>
          </a:xfrm>
        </p:spPr>
        <p:txBody>
          <a:bodyPr>
            <a:normAutofit/>
          </a:bodyPr>
          <a:lstStyle/>
          <a:p>
            <a:r>
              <a:rPr lang="tr-TR" altLang="tr-TR" sz="4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 ve Davranışsal </a:t>
            </a:r>
            <a:r>
              <a:rPr lang="tr-TR" altLang="tr-TR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Belirtiler</a:t>
            </a:r>
            <a:endParaRPr lang="tr-TR" sz="40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78182" y="1845734"/>
            <a:ext cx="9077498" cy="4023360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Zararlı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alışkanlıklar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Huzursuzluk</a:t>
            </a:r>
            <a:endParaRPr lang="tr-TR" alt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Acelecilik</a:t>
            </a:r>
            <a:endParaRPr lang="tr-TR" alt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İlaç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kullanımı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Aşırı </a:t>
            </a:r>
            <a:r>
              <a:rPr lang="tr-TR" alt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yemek yeme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tr-TR" altLang="tr-TR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Saldırganlık</a:t>
            </a:r>
            <a:endParaRPr lang="tr-TR" alt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  <p:pic>
        <p:nvPicPr>
          <p:cNvPr id="6146" name="Picture 2" descr="Çok fazla yiyince bedeninizde neler olur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345" y="2194097"/>
            <a:ext cx="4616335" cy="291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7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08115" y="1801092"/>
            <a:ext cx="10346575" cy="1884217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ÖFKEMİZİ DEĞERLENDİRELİM</a:t>
            </a:r>
            <a:endParaRPr lang="tr-TR" sz="5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61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97280" y="2373790"/>
            <a:ext cx="10058400" cy="16733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5400" b="1" dirty="0">
                <a:latin typeface="Arial" panose="020B0604020202020204" pitchFamily="34" charset="0"/>
                <a:cs typeface="Arial" panose="020B0604020202020204" pitchFamily="34" charset="0"/>
              </a:rPr>
              <a:t>Çabuk öfkelenirim</a:t>
            </a:r>
          </a:p>
        </p:txBody>
      </p:sp>
      <p:pic>
        <p:nvPicPr>
          <p:cNvPr id="1026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5972" y="4824857"/>
            <a:ext cx="4143375" cy="13763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950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16182" y="2107170"/>
            <a:ext cx="9739745" cy="17998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>Yaptığım bir işten sonra takdir edilmemek canımı sıkar</a:t>
            </a:r>
          </a:p>
        </p:txBody>
      </p:sp>
      <p:pic>
        <p:nvPicPr>
          <p:cNvPr id="2050" name="Picture 2" descr="C:\Users\omer\Desktop\images - Kop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4792" y="4598854"/>
            <a:ext cx="4143375" cy="1662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272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Override1.xml><?xml version="1.0" encoding="utf-8"?>
<a:themeOverride xmlns:a="http://schemas.openxmlformats.org/drawingml/2006/main">
  <a:clrScheme name="Geçmişe bakış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698</Words>
  <Application>Microsoft Office PowerPoint</Application>
  <PresentationFormat>Geniş ekran</PresentationFormat>
  <Paragraphs>114</Paragraphs>
  <Slides>37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37</vt:i4>
      </vt:variant>
    </vt:vector>
  </HeadingPairs>
  <TitlesOfParts>
    <vt:vector size="44" baseType="lpstr">
      <vt:lpstr>Arial</vt:lpstr>
      <vt:lpstr>Arial Black</vt:lpstr>
      <vt:lpstr>Arial Narrow</vt:lpstr>
      <vt:lpstr>Calibri</vt:lpstr>
      <vt:lpstr>Calibri Light</vt:lpstr>
      <vt:lpstr>Wingdings</vt:lpstr>
      <vt:lpstr>Geçmişe bakış</vt:lpstr>
      <vt:lpstr>ÖFKE YÖNETİMİ</vt:lpstr>
      <vt:lpstr>PowerPoint Sunusu</vt:lpstr>
      <vt:lpstr>PowerPoint Sunusu</vt:lpstr>
      <vt:lpstr>Öfke ve Fiziksel Belirtileri</vt:lpstr>
      <vt:lpstr>Öfke ve Zihinsel Belirtiler</vt:lpstr>
      <vt:lpstr>Öfke ve Davranışsal Belirtiler</vt:lpstr>
      <vt:lpstr>ÖFKEMİZİ DEĞERLENDİRELİM</vt:lpstr>
      <vt:lpstr> 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ÖFKE KONTROLÜ</vt:lpstr>
      <vt:lpstr>PowerPoint Sunusu</vt:lpstr>
      <vt:lpstr>PowerPoint Sunusu</vt:lpstr>
      <vt:lpstr>PowerPoint Sunusu</vt:lpstr>
      <vt:lpstr>Genellikle sıralama şu şekildedir: </vt:lpstr>
      <vt:lpstr>PowerPoint Sunusu</vt:lpstr>
      <vt:lpstr>ÖNERİLER</vt:lpstr>
      <vt:lpstr>ÖNERİLER</vt:lpstr>
      <vt:lpstr>Olayların kişilerin beni öfkelendirmesine izin vermeyeceğim…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VE  ÖFKE KONTROLU</dc:title>
  <dc:creator>BRAM</dc:creator>
  <cp:lastModifiedBy>USER</cp:lastModifiedBy>
  <cp:revision>34</cp:revision>
  <dcterms:created xsi:type="dcterms:W3CDTF">2017-09-15T11:33:53Z</dcterms:created>
  <dcterms:modified xsi:type="dcterms:W3CDTF">2024-05-15T06:31:12Z</dcterms:modified>
</cp:coreProperties>
</file>