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322" r:id="rId4"/>
    <p:sldId id="274" r:id="rId5"/>
    <p:sldId id="286" r:id="rId6"/>
    <p:sldId id="257" r:id="rId7"/>
    <p:sldId id="258" r:id="rId8"/>
    <p:sldId id="259" r:id="rId9"/>
    <p:sldId id="260" r:id="rId10"/>
    <p:sldId id="267" r:id="rId11"/>
    <p:sldId id="288" r:id="rId12"/>
    <p:sldId id="323" r:id="rId13"/>
    <p:sldId id="320" r:id="rId14"/>
    <p:sldId id="290" r:id="rId15"/>
    <p:sldId id="324" r:id="rId16"/>
    <p:sldId id="291" r:id="rId17"/>
    <p:sldId id="292" r:id="rId18"/>
    <p:sldId id="325" r:id="rId19"/>
    <p:sldId id="318" r:id="rId20"/>
    <p:sldId id="326" r:id="rId21"/>
    <p:sldId id="295" r:id="rId22"/>
    <p:sldId id="269" r:id="rId23"/>
    <p:sldId id="344" r:id="rId24"/>
    <p:sldId id="296" r:id="rId25"/>
    <p:sldId id="329" r:id="rId26"/>
    <p:sldId id="341" r:id="rId27"/>
    <p:sldId id="345" r:id="rId28"/>
    <p:sldId id="343" r:id="rId29"/>
    <p:sldId id="330" r:id="rId30"/>
    <p:sldId id="335" r:id="rId31"/>
    <p:sldId id="336" r:id="rId32"/>
    <p:sldId id="337" r:id="rId33"/>
    <p:sldId id="339" r:id="rId34"/>
    <p:sldId id="346" r:id="rId3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122AA70-DC13-7E79-2547-35AEDDDD30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2377E0E-3DB4-8477-629E-E80873D535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A3E5C2DF-BC47-DC0D-6D31-9AB2F5F5F3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007EA759-9C0A-822C-C1BE-5ABD580EB2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75666E-2A24-304A-8A32-A19E0AF231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43C28DE-994D-C9C5-4C99-70B31923CC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C353DF4-E496-9DEF-BCCE-88D5033320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E961294-4CDF-1BC6-4F2D-049FABE68B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0BF45B7-1749-419D-98B2-367C18BC06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düzenlemek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98FE0741-51B3-2F79-8F55-10D9D5DD31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669300DD-BB3A-09C6-E2C1-2C305D5C6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D418C0-9489-AC4B-A56E-5D50F923D54E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12EC0AA-DF2C-2D38-89B0-6973A9CE1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3E6DDB-1FAB-7843-A48E-6B88EB3BCC79}" type="slidenum">
              <a:rPr lang="tr-TR" altLang="tr-TR" sz="1200"/>
              <a:pPr/>
              <a:t>1</a:t>
            </a:fld>
            <a:endParaRPr lang="tr-TR" altLang="tr-TR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12575A8-1C6F-2CC6-10F2-D4D5A158D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FAF26C5-6997-43E5-9071-991CF34E8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Görüntüsü Yer Tutucusu 1">
            <a:extLst>
              <a:ext uri="{FF2B5EF4-FFF2-40B4-BE49-F238E27FC236}">
                <a16:creationId xmlns:a16="http://schemas.microsoft.com/office/drawing/2014/main" id="{1C5E08DF-AC6F-FF76-8AA4-ACAA24D95D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 Yer Tutucusu 2">
            <a:extLst>
              <a:ext uri="{FF2B5EF4-FFF2-40B4-BE49-F238E27FC236}">
                <a16:creationId xmlns:a16="http://schemas.microsoft.com/office/drawing/2014/main" id="{FC7794BE-F788-6B2D-7D9B-FC7088A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sz="3200">
                <a:solidFill>
                  <a:srgbClr val="0000FF"/>
                </a:solidFill>
              </a:rPr>
              <a:t>Her bireyin öfkelendiği durumlar farklıdır. Ayrıca bir birey aynı konuya bazen öfkelenirken bazen öfkelenmeyebilir.</a:t>
            </a:r>
            <a:endParaRPr lang="tr-TR" altLang="tr-TR"/>
          </a:p>
        </p:txBody>
      </p:sp>
      <p:sp>
        <p:nvSpPr>
          <p:cNvPr id="14340" name="Slayt Numarası Yer Tutucusu 3">
            <a:extLst>
              <a:ext uri="{FF2B5EF4-FFF2-40B4-BE49-F238E27FC236}">
                <a16:creationId xmlns:a16="http://schemas.microsoft.com/office/drawing/2014/main" id="{D64B5EA0-150F-72B9-95FB-A5E648C07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83B5A-5BB3-494E-87B0-EDE405F2A757}" type="slidenum">
              <a:rPr lang="tr-TR" altLang="tr-TR" sz="1200"/>
              <a:pPr/>
              <a:t>3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Görüntüsü Yer Tutucusu 1">
            <a:extLst>
              <a:ext uri="{FF2B5EF4-FFF2-40B4-BE49-F238E27FC236}">
                <a16:creationId xmlns:a16="http://schemas.microsoft.com/office/drawing/2014/main" id="{F4EFBCD5-F62A-9744-0711-DA69296EC9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 Yer Tutucusu 2">
            <a:extLst>
              <a:ext uri="{FF2B5EF4-FFF2-40B4-BE49-F238E27FC236}">
                <a16:creationId xmlns:a16="http://schemas.microsoft.com/office/drawing/2014/main" id="{28CDC9EB-E76B-FB9E-FD60-D69E3FE0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8436" name="Slayt Numarası Yer Tutucusu 3">
            <a:extLst>
              <a:ext uri="{FF2B5EF4-FFF2-40B4-BE49-F238E27FC236}">
                <a16:creationId xmlns:a16="http://schemas.microsoft.com/office/drawing/2014/main" id="{88E619F1-2C5A-C792-F565-8E6B9C190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F8D448-EF19-8849-AAD1-9AF1FD908B21}" type="slidenum">
              <a:rPr lang="tr-TR" altLang="tr-TR" sz="1200"/>
              <a:pPr/>
              <a:t>6</a:t>
            </a:fld>
            <a:endParaRPr lang="tr-TR" alt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8E69AE5-FE37-CD15-9738-1E26425E45F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C787D2-BC40-C5B9-A453-67D19F98D6A4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22F8859C-6EB3-1A0A-5A9D-D27EB90EDA66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CE70E6-01F5-A194-AAE8-D452663C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21972C-0F94-D197-A2FC-69423B3B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1633C7-A109-60AF-8763-321A7175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21B9C-3A2C-014B-8C42-9525B56571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65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1CEB-B5EA-1E82-2F66-C189F893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F2F-B6AC-EE98-94C7-D8AEF621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EFF0-3882-20FC-87F2-97607511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1C0E-21A7-7942-88EB-55CC049F79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008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A2DE99B-377C-7C3A-B880-53AC5A93E2A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99607-20C5-CB34-D9C2-9ADF3B1E94A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D52693-DD23-7B98-4568-74A54E01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B8C142-4C0A-D76D-C4D5-519F0BBA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16BC44-3869-01C5-84B1-34AEDD09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5FC50-12C0-7D4F-B2AA-3F50C0F8A78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873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937A6A-DAEC-9329-3803-32A21E0D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D60FCA-A10E-D569-F53E-B5A59D17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75023E-A33F-9F39-D6EF-CE126FFD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E7937-2793-3841-A681-9C9A10B8A5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860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953000" y="17526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EBDDE-D782-0184-A558-4FC016FC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54621D-3AB0-1ED9-BAD8-5AC4B43F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6BF5C-7CB8-BE30-A924-5B0B1E99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452A7-0D31-A245-9D86-573763CF268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669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Çevrimiçi Resim Yer Tutucusu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2A5C82-8A5D-AC8D-43C2-D354E99F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CFAAE8-C3F1-7062-D8D7-C20DF3B7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123C6E-5231-E51E-4C1B-86D8F303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C7AF0-C1D7-8B4C-BD59-13AF2F57B3D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111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D7A3-8A5C-D379-37F1-A2E3111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B163-B304-4167-46E7-2F3F4D9F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D26FF-67D9-943B-A622-CDC99B21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8AD1-9A64-5D4E-8E7F-3C8D1610879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277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1C57F6D-E5AA-9437-1ABA-FD970C8F40A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2582FD-C2C5-7CD2-BF16-8F7CBC5150EE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DEE0B575-3052-7329-97DF-11A909F0FD04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1AF616-CD96-762C-F3C6-B007C6B9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4FC6D-A4A3-1099-87CC-74894506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BEEA32-E76A-CA89-F242-54FD1F04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D801D-2CFB-AB45-8367-9F2C73D5F83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406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8D1094-E71F-D5F5-E03C-774A9813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B656-F5D0-FA92-9C48-457813A6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3AD5-A098-3989-3A74-BB05123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9F79-371F-9B4E-BF5D-F1E4A2FC3D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1616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795986-369D-0CE4-BB22-970F0432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7C12C8-D503-6928-58FC-525D6321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85FEF0-BBD9-0422-B622-90F55DF1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BE385-93EF-AA4F-B398-9FE0D967577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21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BCD7B1-4921-1111-A199-7108C281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88AFD3-EC36-2640-8507-260163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6A6EB4-8457-E7DE-E9CA-D9A62A46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73530-3F77-6143-B61E-A2EDB0C32CC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70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18A48A-FE35-AA57-9F49-DDFDE7E787F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6B435D-71DD-D78D-9BB3-3114A202363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F3BB364-7247-D747-E82A-A5A0A997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0D7D88A-0D76-3426-210B-7505E521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611211D-D38A-A4FE-4CAE-E90B8D33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1929-49E8-2045-8610-5D370E68078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74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3E6CE2-7272-D0B0-6F5A-70977AAD3DEA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11DC1B-4B6D-662D-BDB3-22A77F9B27D7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1F6AECC-B592-C879-08C2-ACF18200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1A0A6DB-0634-6614-C762-D9132AC8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EC0DC9C-9B93-7A6D-2153-53B9761C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3AC1D-398D-3848-8EE2-A71444C696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726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FF5381-8FD5-D649-D66D-D5BA2CE44FE8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3DCA4BD-94A9-F5A4-7D56-0717DB203F95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F50B274-001D-922C-FCAC-6CF33B3E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4998AB4-340E-5D74-046D-6A488F90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8541CDD-935B-01F4-358E-49B57ABA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BB612-9B46-CC4C-8A41-3BED7770FC6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80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384A33-EC0C-5E61-FF95-12A1801782A0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DA1092-DDE0-A63B-5751-439D1B34E73B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F852A-9070-7677-48E1-AADF6130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2190F6B-C26B-2017-4957-D9110C426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CF50-CB1D-1799-6219-B9BD279BE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5C79-9A3B-D918-E4E7-B18478388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1768-B4A2-25E8-F060-3DCFCD79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6DEF7AEE-1290-4741-8D15-049D3CE573C4}" type="slidenum">
              <a:rPr lang="tr-TR" altLang="tr-TR"/>
              <a:pPr/>
              <a:t>‹#›</a:t>
            </a:fld>
            <a:endParaRPr lang="tr-TR" altLang="tr-T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EB507E-474E-574B-A06B-3865C5161195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65" r:id="rId5"/>
    <p:sldLayoutId id="2147483766" r:id="rId6"/>
    <p:sldLayoutId id="2147483773" r:id="rId7"/>
    <p:sldLayoutId id="2147483774" r:id="rId8"/>
    <p:sldLayoutId id="2147483775" r:id="rId9"/>
    <p:sldLayoutId id="2147483767" r:id="rId10"/>
    <p:sldLayoutId id="2147483776" r:id="rId11"/>
    <p:sldLayoutId id="2147483768" r:id="rId12"/>
    <p:sldLayoutId id="2147483769" r:id="rId13"/>
    <p:sldLayoutId id="2147483770" r:id="rId1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efix.com/Kitap/tanim.asp?sid=L5SANAIZ4K0KKU1TCDSU&amp;searchstring=stres" TargetMode="External"/><Relationship Id="rId13" Type="http://schemas.openxmlformats.org/officeDocument/2006/relationships/hyperlink" Target="http://www.idefix.com/Kitap/tanim.asp?sid=DYMCZBKMBY4YJ6TD7U6X&amp;searchstring=stres" TargetMode="External"/><Relationship Id="rId18" Type="http://schemas.openxmlformats.org/officeDocument/2006/relationships/hyperlink" Target="http://www.idefix.com/kitap/nemesis-kitap/firma_urun.asp?fid=8510" TargetMode="External"/><Relationship Id="rId3" Type="http://schemas.openxmlformats.org/officeDocument/2006/relationships/hyperlink" Target="http://www.idefix.com/kitap/yediveren-yayinlari/firma_urun.asp?fid=6407" TargetMode="External"/><Relationship Id="rId21" Type="http://schemas.openxmlformats.org/officeDocument/2006/relationships/hyperlink" Target="http://www.idefix.com/Kitap/tanim.asp?sid=UU4QKORJFY0YLSKMBB2Y&amp;searchstring=stres" TargetMode="External"/><Relationship Id="rId7" Type="http://schemas.openxmlformats.org/officeDocument/2006/relationships/hyperlink" Target="http://www.idefix.com/kitap/platform-yayinlari/firma_urun.asp?fid=2145" TargetMode="External"/><Relationship Id="rId12" Type="http://schemas.openxmlformats.org/officeDocument/2006/relationships/hyperlink" Target="http://www.idefix.com/kitap/turkiye-enformasyon-burosu-yayinlari-yayinevi-genel-dizisi/firma_urun.asp?fid=20670&amp;dzid=28946" TargetMode="External"/><Relationship Id="rId17" Type="http://schemas.openxmlformats.org/officeDocument/2006/relationships/hyperlink" Target="http://www.idefix.com/Kitap/tanim.asp?sid=FNGY55B8YE7EF3J16DXY&amp;searchstring=stres" TargetMode="External"/><Relationship Id="rId2" Type="http://schemas.openxmlformats.org/officeDocument/2006/relationships/hyperlink" Target="http://www.idefix.com/Kitap/tanim.asp?sid=W46OMSKPGK7K0KWWP5OZ&amp;searchstring=%C3%96fke%20" TargetMode="External"/><Relationship Id="rId16" Type="http://schemas.openxmlformats.org/officeDocument/2006/relationships/hyperlink" Target="http://www.idefix.com/kitap/remzi-kitabevi/firma_urun.asp?fid=931" TargetMode="External"/><Relationship Id="rId20" Type="http://schemas.openxmlformats.org/officeDocument/2006/relationships/hyperlink" Target="http://www.idefix.com/kitap/seckin-yayincilik/firma_urun.asp?fid=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efix.com/Kitap/tanim.asp?sid=KOR8BXIOU0702G9Z63VV&amp;searchstring=%C3%96fke%20" TargetMode="External"/><Relationship Id="rId11" Type="http://schemas.openxmlformats.org/officeDocument/2006/relationships/hyperlink" Target="http://www.idefix.com/kitap/turkiye-enformasyon-burosu-yayinlari/firma_urun.asp?fid=20670" TargetMode="External"/><Relationship Id="rId5" Type="http://schemas.openxmlformats.org/officeDocument/2006/relationships/hyperlink" Target="http://www.idefix.com/kitap/postiga/firma_urun.asp?fid=8224" TargetMode="External"/><Relationship Id="rId15" Type="http://schemas.openxmlformats.org/officeDocument/2006/relationships/hyperlink" Target="http://www.idefix.com/Kitap/tanim.asp?sid=R0S2I4CLRS8BNNWXKYRR&amp;searchstring=stres" TargetMode="External"/><Relationship Id="rId23" Type="http://schemas.openxmlformats.org/officeDocument/2006/relationships/image" Target="../media/image17.png"/><Relationship Id="rId10" Type="http://schemas.openxmlformats.org/officeDocument/2006/relationships/hyperlink" Target="http://www.idefix.com/kitap/st-clements-university-komisyon/urun_liste.asp?kid=1638357" TargetMode="External"/><Relationship Id="rId19" Type="http://schemas.openxmlformats.org/officeDocument/2006/relationships/hyperlink" Target="http://www.idefix.com/Kitap/tanim.asp?sid=FDAH0O3WIS7SM22PDTWD&amp;searchstring=stres" TargetMode="External"/><Relationship Id="rId4" Type="http://schemas.openxmlformats.org/officeDocument/2006/relationships/hyperlink" Target="http://www.idefix.com/Kitap/tanim.asp?sid=L3R8PUMFB23SK2B25V3C&amp;searchstring=%C3%96fke%20" TargetMode="External"/><Relationship Id="rId9" Type="http://schemas.openxmlformats.org/officeDocument/2006/relationships/hyperlink" Target="http://www.idefix.com/kitap/pegasus/firma_urun.asp?fid=5856" TargetMode="External"/><Relationship Id="rId14" Type="http://schemas.openxmlformats.org/officeDocument/2006/relationships/hyperlink" Target="http://www.idefix.com/kitap/pegem-akademi-yayincilik/firma_urun.asp?fid=1748" TargetMode="External"/><Relationship Id="rId22" Type="http://schemas.openxmlformats.org/officeDocument/2006/relationships/hyperlink" Target="http://www.idefix.com/kitap/ani-yayinlari/firma_urun.asp?fid=1069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41A2DCA-3422-CB43-A8CE-020A1EF8C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708275"/>
            <a:ext cx="6913563" cy="10842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YÖNETİMİ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E9AF275-0DE7-9EBC-F29E-E3558DE8C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620713"/>
            <a:ext cx="7620000" cy="768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ÖFKELENDİĞİMİZDE NELER YAPARIZ?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EE9EB8-01C6-F8BB-0229-8F75D96BB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4321175" cy="3384550"/>
          </a:xfrm>
        </p:spPr>
        <p:txBody>
          <a:bodyPr rtlCol="0">
            <a:normAutofit fontScale="47500" lnSpcReduction="20000"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endParaRPr lang="tr-TR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GİZLEME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HEDEF DEĞİŞTİRME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 ETME</a:t>
            </a:r>
          </a:p>
          <a:p>
            <a:pPr marL="91440" indent="-91440" eaLnBrk="1" fontAlgn="auto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BASTIRMA</a:t>
            </a:r>
          </a:p>
          <a:p>
            <a:pPr marL="91440" indent="-91440" eaLnBrk="1" fontAlgn="auto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tr-TR" altLang="tr-TR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2" name="Dikdörtgen 1">
            <a:extLst>
              <a:ext uri="{FF2B5EF4-FFF2-40B4-BE49-F238E27FC236}">
                <a16:creationId xmlns:a16="http://schemas.microsoft.com/office/drawing/2014/main" id="{5A1848C2-422D-155C-480E-A5688FFE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2211388"/>
            <a:ext cx="36718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PASİF AĞLAMA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YÜZLEŞME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AŞIRI TEPKİ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YALNIZ KALMA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100">
                <a:latin typeface="Arial" panose="020B0604020202020204" pitchFamily="34" charset="0"/>
                <a:cs typeface="Arial" panose="020B0604020202020204" pitchFamily="34" charset="0"/>
              </a:rPr>
              <a:t> İÇE KAPANMA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tr-TR" altLang="tr-TR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297C6B17-7AFD-D043-3D87-967945687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773238"/>
            <a:ext cx="4824413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KONTROLÜ</a:t>
            </a:r>
          </a:p>
        </p:txBody>
      </p:sp>
      <p:pic>
        <p:nvPicPr>
          <p:cNvPr id="4" name="Picture 3" descr="bağıran">
            <a:extLst>
              <a:ext uri="{FF2B5EF4-FFF2-40B4-BE49-F238E27FC236}">
                <a16:creationId xmlns:a16="http://schemas.microsoft.com/office/drawing/2014/main" id="{98C22AED-60E0-4B6D-38B1-619D1E7E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924175"/>
            <a:ext cx="55768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6BCB021F-156F-F157-3684-03343227E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87338"/>
            <a:ext cx="6315075" cy="1125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KONTROLÜ</a:t>
            </a:r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C009033D-54C7-6CA8-B676-6A4DAFC4E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Öfkeyi doğru ifade etme becerisini kazanmaya “öfke kontrolü” denir.</a:t>
            </a:r>
          </a:p>
          <a:p>
            <a:pPr eaLnBrk="1" hangingPunct="1"/>
            <a:endParaRPr lang="tr-TR" altLang="tr-TR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Burada  amaç; saldırganlıktan uzak, şiddet içermeyen, kişinin kendisine ve çevresindekilere zarar vermeyecek şekilde duygusunu ifade etme becerisini kazanmasıdır.</a:t>
            </a:r>
          </a:p>
          <a:p>
            <a:pPr eaLnBrk="1" hangingPunct="1">
              <a:buFontTx/>
              <a:buNone/>
            </a:pPr>
            <a:endParaRPr lang="tr-TR" altLang="tr-TR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693C16F-02BB-5491-6D78-7E26DD8C3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46113"/>
            <a:ext cx="7777162" cy="982662"/>
          </a:xfr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Öfke doğru yollarla ifade edilmediğinde;</a:t>
            </a:r>
            <a:endParaRPr lang="tr-TR" alt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4638A8F-D26B-E6A7-8E93-8D0FDE3D2F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36750"/>
            <a:ext cx="43434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 ağrıları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 rahatsızlıkları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Solunum ve sindirim rahatsızlıkları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 rahatsızlıklar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Depresyon  meydana gelebilir</a:t>
            </a:r>
            <a:r>
              <a:rPr lang="tr-TR" altLang="tr-TR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tr-TR" altLang="tr-TR" sz="2800">
              <a:solidFill>
                <a:srgbClr val="0000FF"/>
              </a:solidFill>
            </a:endParaRP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19E8A6CA-1CA1-3DFA-1C47-C2B8ABDA8837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5372100" y="1752600"/>
          <a:ext cx="2895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fik" r:id="rId3" imgW="2908300" imgH="4127500" progId="MSGraph.Chart.8">
                  <p:embed followColorScheme="full"/>
                </p:oleObj>
              </mc:Choice>
              <mc:Fallback>
                <p:oleObj name="Grafik" r:id="rId3" imgW="2908300" imgH="4127500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752600"/>
                        <a:ext cx="2895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>
            <a:extLst>
              <a:ext uri="{FF2B5EF4-FFF2-40B4-BE49-F238E27FC236}">
                <a16:creationId xmlns:a16="http://schemas.microsoft.com/office/drawing/2014/main" id="{D19F1854-231C-1032-5A79-187D44FA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2179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C2A8DA42-C44B-C181-6370-C70C06CC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24175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 sz="4400">
              <a:solidFill>
                <a:schemeClr val="tx2"/>
              </a:solidFill>
            </a:endParaRPr>
          </a:p>
        </p:txBody>
      </p:sp>
      <p:pic>
        <p:nvPicPr>
          <p:cNvPr id="25607" name="Resim 1">
            <a:extLst>
              <a:ext uri="{FF2B5EF4-FFF2-40B4-BE49-F238E27FC236}">
                <a16:creationId xmlns:a16="http://schemas.microsoft.com/office/drawing/2014/main" id="{B7875C08-E30C-364F-5A47-A6FBC3786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08200"/>
            <a:ext cx="40132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C869E7-CFF2-8318-2207-BD6433EAD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565400"/>
            <a:ext cx="6143625" cy="71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Kontrol Yöntemleri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0B6DF3-A43C-475A-B2E5-8A92367A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836613"/>
            <a:ext cx="4800600" cy="742950"/>
          </a:xfrm>
        </p:spPr>
        <p:txBody>
          <a:bodyPr/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Bilişsel yöntemler</a:t>
            </a:r>
            <a:endParaRPr lang="tr-T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17153E5-EE26-64A5-1ED1-6CB43DA3C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16113"/>
            <a:ext cx="7416800" cy="3960812"/>
          </a:xfrm>
        </p:spPr>
        <p:txBody>
          <a:bodyPr rtlCol="0">
            <a:normAutofit fontScale="25000" lnSpcReduction="20000"/>
          </a:bodyPr>
          <a:lstStyle/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Düşünme tarzınızı değiştirmek, farklı bakış açısı geliştirmek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olumlu düşünceler geliştirmek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Öfkeyi olumlu yönerge cümleleriyle kontrol etme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Olayları önceden tahmin etme ve ona göre davranma</a:t>
            </a:r>
          </a:p>
          <a:p>
            <a:pPr marL="91440" indent="-91440" eaLnBrk="1" fontAlgn="auto" hangingPunct="1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 olayları örnek alıp, ders çıkarmak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rgbClr val="0000FF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rgbClr val="0000FF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rgbClr val="0000FF"/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tr-TR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9C75A39-95EE-5166-5564-FA22FB644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476250"/>
            <a:ext cx="5089525" cy="887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 yöntemler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1652E50-D506-CA20-734A-F7D310B80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7559675" cy="21605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Duyguların farkında olmak, tanımak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 olumlu yolla ifade etmek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Kendinizi olumlu duygu durumunda tutmak; çevredeki olumlu olayları görmek</a:t>
            </a:r>
            <a:endParaRPr lang="tr-TR" altLang="tr-TR">
              <a:solidFill>
                <a:srgbClr val="0000FF"/>
              </a:solidFill>
            </a:endParaRPr>
          </a:p>
        </p:txBody>
      </p:sp>
      <p:pic>
        <p:nvPicPr>
          <p:cNvPr id="28676" name="Resim 3">
            <a:extLst>
              <a:ext uri="{FF2B5EF4-FFF2-40B4-BE49-F238E27FC236}">
                <a16:creationId xmlns:a16="http://schemas.microsoft.com/office/drawing/2014/main" id="{28518989-4E47-821B-2B95-F409C95E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976688"/>
            <a:ext cx="40989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1BEB2CB-9A0C-F808-17DC-29C06BD9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0863" y="765175"/>
            <a:ext cx="5548312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Davranışsal yöntemler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06190E7-5877-725C-E308-7C617D440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öfke davranışını öğrenmek</a:t>
            </a:r>
          </a:p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Kendinizi öfkelendiren durumlardan uzak tutmak</a:t>
            </a:r>
          </a:p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 değiştirmek; öfkelendiğinizde ki olumsuz hareketleri olumlu olanlarla değiştirmek</a:t>
            </a:r>
          </a:p>
          <a:p>
            <a:pPr marL="91440" indent="-91440" eaLnBrk="1" fontAlgn="auto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zaman öfkelenmenizin sebeplerini, öfke davranışlarınızı ve bunların sonuçlarını değerlendirmek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8AB8AC3B-5F11-0CF1-B4FD-1586392F0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44675"/>
            <a:ext cx="7561262" cy="2341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rgbClr val="0000FF"/>
                </a:solidFill>
              </a:rPr>
              <a:t/>
            </a:r>
            <a:br>
              <a:rPr lang="tr-TR" altLang="tr-TR" dirty="0">
                <a:solidFill>
                  <a:srgbClr val="0000FF"/>
                </a:solidFill>
              </a:rPr>
            </a:br>
            <a:r>
              <a:rPr lang="tr-TR" altLang="tr-T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YÖNETİMİ VE İLETİŞİM</a:t>
            </a:r>
            <a:r>
              <a:rPr lang="tr-TR" altLang="tr-TR" sz="3600" dirty="0">
                <a:solidFill>
                  <a:srgbClr val="0000FF"/>
                </a:solidFill>
              </a:rPr>
              <a:t/>
            </a:r>
            <a:br>
              <a:rPr lang="tr-TR" altLang="tr-TR" sz="3600" dirty="0">
                <a:solidFill>
                  <a:srgbClr val="0000FF"/>
                </a:solidFill>
              </a:rPr>
            </a:br>
            <a:r>
              <a:rPr lang="tr-TR" alt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alt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6A44D8C0-F001-0014-4A00-1F2E44BA73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751387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/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tartışma anında;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Saygılı olunuz.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Aklınıza gelen ilk şeyi söylemeyin.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Hemen cevap vermeyin, dikkatli dinleyin.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Alaycı ve küçümser olmayın.</a:t>
            </a:r>
          </a:p>
          <a:p>
            <a:pPr eaLnBrk="1" hangingPunct="1">
              <a:buFontTx/>
              <a:buNone/>
            </a:pPr>
            <a:endParaRPr lang="tr-TR" altLang="tr-TR" sz="2800">
              <a:solidFill>
                <a:srgbClr val="FF00FF"/>
              </a:solidFill>
            </a:endParaRPr>
          </a:p>
        </p:txBody>
      </p:sp>
      <p:pic>
        <p:nvPicPr>
          <p:cNvPr id="31747" name="Resim 1">
            <a:extLst>
              <a:ext uri="{FF2B5EF4-FFF2-40B4-BE49-F238E27FC236}">
                <a16:creationId xmlns:a16="http://schemas.microsoft.com/office/drawing/2014/main" id="{D71375E0-54A6-3BE8-3EB2-F2DF3262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33625"/>
            <a:ext cx="2898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D4D9F7-3085-3A69-03D7-FDCAAC554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8" y="2420938"/>
            <a:ext cx="5113337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NEDİR?</a:t>
            </a:r>
          </a:p>
        </p:txBody>
      </p:sp>
      <p:pic>
        <p:nvPicPr>
          <p:cNvPr id="12291" name="Resim 1">
            <a:extLst>
              <a:ext uri="{FF2B5EF4-FFF2-40B4-BE49-F238E27FC236}">
                <a16:creationId xmlns:a16="http://schemas.microsoft.com/office/drawing/2014/main" id="{A2C75E3F-C83C-5505-D63A-E69AB406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04971423-909E-E75D-9CE2-44DC6D48E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275" y="2565400"/>
            <a:ext cx="4835525" cy="302418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Düşünmeden yargılamayın.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 verici ve sakin olun.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Empatik olun; karşınızdakinin  gözüyle olaya bakıp, ne hissettiğini anlamaya çalışın.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 tarafında kazanacağı bir yöntem bulun.</a:t>
            </a:r>
          </a:p>
          <a:p>
            <a:pPr eaLnBrk="1" hangingPunct="1">
              <a:buFontTx/>
              <a:buNone/>
            </a:pPr>
            <a:endParaRPr lang="tr-TR" altLang="tr-TR" sz="2800">
              <a:solidFill>
                <a:srgbClr val="FF00FF"/>
              </a:solidFill>
            </a:endParaRPr>
          </a:p>
        </p:txBody>
      </p:sp>
      <p:pic>
        <p:nvPicPr>
          <p:cNvPr id="32771" name="Resim 1">
            <a:extLst>
              <a:ext uri="{FF2B5EF4-FFF2-40B4-BE49-F238E27FC236}">
                <a16:creationId xmlns:a16="http://schemas.microsoft.com/office/drawing/2014/main" id="{CE0D7308-5891-9C0B-D764-41C5413B7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30972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087B17B-CC1E-0C05-5E93-E613964FF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692150"/>
            <a:ext cx="4319587" cy="757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Yönetimi için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BCF40A4-0131-CA02-7711-9ECB208417C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42988" y="2071688"/>
            <a:ext cx="4513262" cy="41148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Zamanlama: daha stresli olduğunuz saatleri bilin, işlerinizi ona göre ayarlamak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Kaçınma: öfkelendiren ortam olay veya kişilerden uzak durmak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Alternatifler bulmak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uzmana başvurmak</a:t>
            </a:r>
          </a:p>
        </p:txBody>
      </p:sp>
      <p:pic>
        <p:nvPicPr>
          <p:cNvPr id="33796" name="Picture 5" descr="j0284002">
            <a:extLst>
              <a:ext uri="{FF2B5EF4-FFF2-40B4-BE49-F238E27FC236}">
                <a16:creationId xmlns:a16="http://schemas.microsoft.com/office/drawing/2014/main" id="{C2AA38B5-1B1E-81F1-C922-CA0CC303AF1E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13" y="2060575"/>
            <a:ext cx="2571750" cy="2881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F6B0664-D713-0DBF-BFDE-FA0843D97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549275"/>
            <a:ext cx="7662863" cy="974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ÖFKEYE ANINDA NELER YAPABİLİRİM?</a:t>
            </a:r>
            <a: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</a:br>
            <a:endParaRPr lang="tr-TR" altLang="tr-TR" sz="2800" dirty="0">
              <a:solidFill>
                <a:srgbClr val="FB1939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B5CC879-B75F-4DA7-D417-9BD82F805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989138"/>
            <a:ext cx="4927600" cy="446405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Öfkeyle yüzleşin ondan kaçmayın.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Öfkenin altındaki duyguları anlamaya çalışın.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İletişimde ben dili kullanın.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Öfkeye karışan suçluluk, pişmanlık, hiddet,   utanma, korku gibi duyguları ayıklayın.</a:t>
            </a:r>
          </a:p>
          <a:p>
            <a:pPr eaLnBrk="1" hangingPunct="1">
              <a:buFontTx/>
              <a:buNone/>
            </a:pPr>
            <a:endParaRPr lang="tr-TR" altLang="tr-TR" sz="2400">
              <a:solidFill>
                <a:srgbClr val="0000FF"/>
              </a:solidFill>
            </a:endParaRPr>
          </a:p>
        </p:txBody>
      </p:sp>
      <p:pic>
        <p:nvPicPr>
          <p:cNvPr id="34820" name="Resim 1">
            <a:extLst>
              <a:ext uri="{FF2B5EF4-FFF2-40B4-BE49-F238E27FC236}">
                <a16:creationId xmlns:a16="http://schemas.microsoft.com/office/drawing/2014/main" id="{D9AD6415-BB5E-133A-45B8-D84C5307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460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E904BA2-E189-63B4-B137-BE1538AFC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549275"/>
            <a:ext cx="7662863" cy="974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ÖFKEYE ANINDA NELER YAPABİLİRİM?</a:t>
            </a:r>
            <a: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2800" dirty="0">
                <a:solidFill>
                  <a:srgbClr val="FB1939"/>
                </a:solidFill>
                <a:latin typeface="Comic Sans MS" panose="030F0702030302020204" pitchFamily="66" charset="0"/>
              </a:rPr>
            </a:br>
            <a:endParaRPr lang="tr-TR" altLang="tr-TR" sz="2800" dirty="0">
              <a:solidFill>
                <a:srgbClr val="FB1939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C3D466F-BCD6-5604-90DC-5F1BC19FDC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3600"/>
            <a:ext cx="8064500" cy="2408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Öfkelenmenize neden olan konu ile yüzleşin, damla mı kaynak mı olduğunu belirleyin.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Geçmişten gelen öfke kaynaklarını kurutun.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Çevrenizdekilerden yardım alın.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Öfkelenmeden öfke için hazırlıklı olun.</a:t>
            </a:r>
          </a:p>
          <a:p>
            <a:pPr eaLnBrk="1" hangingPunct="1">
              <a:buFontTx/>
              <a:buNone/>
            </a:pPr>
            <a:endParaRPr lang="tr-TR" altLang="tr-TR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DD2AC2E-2F6B-2C7C-1F17-712558BB0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36838"/>
            <a:ext cx="783748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Yönetiminde Kullanılabilecek Teknikler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D552BB50-BE37-BF3E-84B6-DB1481C54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37433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Nefes egzersizi yapın.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Gevşeme egzersizi yapın.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İçinizden 10’a kadar sayın.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 rahatlatacak, sevdiğiniz bir ortamı hayal edin.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Yavaşça  basit birkaç egzersizle kaslarınızı gevşetmeye çalışın.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teknikleri her gün yapıp ezberleyin ve sonra gergin ortamlarda otomatik olarak uygulayın.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2305050"/>
            <a:ext cx="8794750" cy="3344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tr-TR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D607719-F1BB-4CC0-9282-87C08171FCB5}"/>
              </a:ext>
            </a:extLst>
          </p:cNvPr>
          <p:cNvSpPr/>
          <p:nvPr/>
        </p:nvSpPr>
        <p:spPr>
          <a:xfrm>
            <a:off x="1468438" y="1004888"/>
            <a:ext cx="71294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tr-T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Nefes Alma Çalışması</a:t>
            </a:r>
            <a:endParaRPr lang="tr-TR" altLang="tr-TR" sz="4000" dirty="0">
              <a:solidFill>
                <a:srgbClr val="7030A0"/>
              </a:solidFill>
            </a:endParaRPr>
          </a:p>
        </p:txBody>
      </p:sp>
      <p:sp>
        <p:nvSpPr>
          <p:cNvPr id="38916" name="Dikdörtgen 1">
            <a:extLst>
              <a:ext uri="{FF2B5EF4-FFF2-40B4-BE49-F238E27FC236}">
                <a16:creationId xmlns:a16="http://schemas.microsoft.com/office/drawing/2014/main" id="{03A73258-088B-F61E-EA5A-CC016A9F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127250"/>
            <a:ext cx="6591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Rahat bir pozisyonda oturun veya yatar pozisyonda uzanın.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Burundan derin bir nefes alın.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Nefesinizi yaklaşık 3-4 saniye boyunca tutun.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Ağzınızdan yavaşça nefes verin.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Nefes verirken yavaş olun ve mümkün olduğunca tüm havayı boşaltın.</a:t>
            </a:r>
          </a:p>
          <a:p>
            <a:pPr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Nefes alma ve verme işlemini 10-15 kez tekrarlayın.</a:t>
            </a:r>
          </a:p>
        </p:txBody>
      </p:sp>
      <p:pic>
        <p:nvPicPr>
          <p:cNvPr id="38917" name="Resim 2">
            <a:extLst>
              <a:ext uri="{FF2B5EF4-FFF2-40B4-BE49-F238E27FC236}">
                <a16:creationId xmlns:a16="http://schemas.microsoft.com/office/drawing/2014/main" id="{F09A8A2E-8312-5EA7-D03B-0EB611305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444750"/>
            <a:ext cx="1981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2305050"/>
            <a:ext cx="8794750" cy="3344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tr-TR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D607719-F1BB-4CC0-9282-87C08171FCB5}"/>
              </a:ext>
            </a:extLst>
          </p:cNvPr>
          <p:cNvSpPr/>
          <p:nvPr/>
        </p:nvSpPr>
        <p:spPr>
          <a:xfrm>
            <a:off x="2590800" y="384175"/>
            <a:ext cx="42481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tr-T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GEVŞEME EGZERSİZİ</a:t>
            </a:r>
          </a:p>
        </p:txBody>
      </p:sp>
      <p:sp>
        <p:nvSpPr>
          <p:cNvPr id="39940" name="Dikdörtgen 1">
            <a:extLst>
              <a:ext uri="{FF2B5EF4-FFF2-40B4-BE49-F238E27FC236}">
                <a16:creationId xmlns:a16="http://schemas.microsoft.com/office/drawing/2014/main" id="{63D2E98F-B8BC-F132-D5EF-94F82C4D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69963"/>
            <a:ext cx="427355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Rahatlamak için bir kaç dakika bekleyin, yavaş ve derin nefes alıp verin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Rahatladığınızda ve hazır olduğunuzda, dikkatinizi sağ ayağınıza verin. Bir müddet oraya odaklanın ve nasıl hissettiğinizi fark edin.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ayak kaslarınızı yavaşça kasın, yapabildiğiniz kadar sıkın. 10’a kadar sayın.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ayağınızı gevşetin. Gerginliğin akışına odaklanın, ayağınızın gevşek ve esnek oluşunu hissedin</a:t>
            </a:r>
            <a:r>
              <a:rPr lang="tr-TR" altLang="tr-TR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941" name="Dikdörtgen 2">
            <a:extLst>
              <a:ext uri="{FF2B5EF4-FFF2-40B4-BE49-F238E27FC236}">
                <a16:creationId xmlns:a16="http://schemas.microsoft.com/office/drawing/2014/main" id="{41F82E42-9C2C-BC87-3AC8-5DEC795A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093788"/>
            <a:ext cx="421163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gevşek konumda bir sure bekleyin, derin ve yavaş nefes alın.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 olduğunuzda dikkatinizi sol ayağınıza verin. Kasları kasmak ve gevşetmek için aynı adımları takip edin.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Yavaşça vücudunuzun üst kısımlarına doğru ilerleyin, kas gruplarını kasın ve gevşetin.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seferde biraz uygulama yapmak gerekebilir fakat kaslarınızı yapabildiğinizden daha fazla kasmaya çalışmayın.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A038E4-6FC9-B8DE-A456-E553A760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981075"/>
            <a:ext cx="7853363" cy="976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Genellikle sıralama şu şekildedir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C0C194-831A-2578-7B8D-1446CE74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2374900"/>
            <a:ext cx="3605213" cy="2566988"/>
          </a:xfrm>
        </p:spPr>
        <p:txBody>
          <a:bodyPr rtlCol="0">
            <a:normAutofit fontScale="55000" lnSpcReduction="20000"/>
          </a:bodyPr>
          <a:lstStyle/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ayak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ayak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baldır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baldır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uyluk</a:t>
            </a:r>
          </a:p>
          <a:p>
            <a:pPr marL="0" indent="-91440" eaLnBrk="1" fontAlgn="auto" hangingPunct="1">
              <a:defRPr/>
            </a:pPr>
            <a:r>
              <a:rPr lang="tr-TR" sz="4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uyluk</a:t>
            </a:r>
          </a:p>
          <a:p>
            <a:pPr marL="91440" indent="-91440" eaLnBrk="1" fontAlgn="auto" hangingPunct="1"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Dikdörtgen 3">
            <a:extLst>
              <a:ext uri="{FF2B5EF4-FFF2-40B4-BE49-F238E27FC236}">
                <a16:creationId xmlns:a16="http://schemas.microsoft.com/office/drawing/2014/main" id="{773481CD-F15A-9410-A5CE-EE266A3D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2289175"/>
            <a:ext cx="29384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karın</a:t>
            </a:r>
            <a:endParaRPr lang="es-ES" alt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göğüs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sırt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sağ kol ve el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sol kol ve el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boyun ve omuzlar</a:t>
            </a:r>
          </a:p>
          <a:p>
            <a:r>
              <a:rPr lang="es-ES" altLang="tr-TR" b="1">
                <a:latin typeface="Arial" panose="020B0604020202020204" pitchFamily="34" charset="0"/>
                <a:cs typeface="Arial" panose="020B0604020202020204" pitchFamily="34" charset="0"/>
              </a:rPr>
              <a:t>yüz</a:t>
            </a:r>
          </a:p>
        </p:txBody>
      </p:sp>
      <p:pic>
        <p:nvPicPr>
          <p:cNvPr id="40965" name="Resim 5">
            <a:extLst>
              <a:ext uri="{FF2B5EF4-FFF2-40B4-BE49-F238E27FC236}">
                <a16:creationId xmlns:a16="http://schemas.microsoft.com/office/drawing/2014/main" id="{5ABBF846-D85C-AA19-1FC2-7D22D347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89175"/>
            <a:ext cx="27400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02E5401-E0F7-C5FA-3C63-AED550B6C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5328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Öfkeli çocuğa nasıl davranmalıyız?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Metin kutusu 2">
            <a:extLst>
              <a:ext uri="{FF2B5EF4-FFF2-40B4-BE49-F238E27FC236}">
                <a16:creationId xmlns:a16="http://schemas.microsoft.com/office/drawing/2014/main" id="{D1F85DF4-BB09-3F95-48B6-C7431F55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05038"/>
            <a:ext cx="72723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Öncelikle biz de saldırgan davranışlar göstermeyeceğiz.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Çocuğumuzla konuşmalı ve sorunun kaynağını anlamamız gerekmekte.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Saldırgan davranışla istediğinin elde edilmesi engellenmeli. Bu konuda TUTARLI olunmalı.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Eğer biz onlara doğru şekilde yönlendirmeler yaparsak öfke ve saldırganlığı en aza indirmiş oluruz.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B3A58A9-BF49-4398-BCC8-C65E22861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620713"/>
            <a:ext cx="3605213" cy="757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NEDİR?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7F8D1A5-982D-FB66-74AE-AECD0E8E0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88" y="1916113"/>
            <a:ext cx="8089900" cy="4033837"/>
          </a:xfrm>
        </p:spPr>
        <p:txBody>
          <a:bodyPr/>
          <a:lstStyle/>
          <a:p>
            <a:pPr lvl="1" algn="just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 haz alma dünyasını engelleyen herhangi bir durum, olay veya kişi ile karşılaştığında öfke duygusu oluşur. </a:t>
            </a:r>
          </a:p>
          <a:p>
            <a:pPr lvl="1" algn="just"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tr-TR" alt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İstediğini alamama, haksız davranışlara maruz kaldığını düşünme, arkadaş kaybı, kaçırılmış fırsatlar, kavgalar, engellenme, anlaşılmama, saygısızlık, hayal kırıklığı vb. durumlar öfkeye neden olur. </a:t>
            </a:r>
          </a:p>
          <a:p>
            <a:pPr eaLnBrk="1" hangingPunct="1"/>
            <a:endParaRPr lang="tr-TR" altLang="tr-TR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6A254C5-B104-42AA-6EED-494E2A05D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67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Öfkeli çocuğa nasıl davranmalıyız?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Metin kutusu 2">
            <a:extLst>
              <a:ext uri="{FF2B5EF4-FFF2-40B4-BE49-F238E27FC236}">
                <a16:creationId xmlns:a16="http://schemas.microsoft.com/office/drawing/2014/main" id="{AFF95154-C7F9-4BB9-738D-9143FA1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272337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Çocuklarımıza gerginliklerini alabilecek ve  kendilerini ifade edebilecekleri alanlar sunmalıyız.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(Sportif,  sosyal ve sanatsal alanlara yönlendirmeliyiz).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Her şeyden önemlisi anne-babaları olarak çocuklarımıza sağlıklı model olmalıyız.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Çocuğun neden öfkelendiği konusunda farkındalık sağlayabilmesi için ailesinin kendisini etkili dinlemesi gerekir.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Öfke anında çocuklar, sakin, anlayışlı ve kendilerini anlayacak yetişkinlere gereksinim duyarlar.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5DFEFCD-DC6C-4716-C51C-262DFB51C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567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Öfkeli çocuğa nasıl davranmalıyız?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Metin kutusu 2">
            <a:extLst>
              <a:ext uri="{FF2B5EF4-FFF2-40B4-BE49-F238E27FC236}">
                <a16:creationId xmlns:a16="http://schemas.microsoft.com/office/drawing/2014/main" id="{8262B6AD-4B6E-1A2D-B0E8-6C081CB2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675"/>
            <a:ext cx="7272337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Öfkeli olduğu için veya saldırgan davranışından dolayı çocuğun azarlanması, çocuğa öfkesini nasıl ifade edeceği ve nasıl sakin olacağı konusunda bir fikir vermez.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Çocuğa seçenekleri olduğunu göstermek asıl hedeftir. Bağırmak, ağlamak, vurmak, öfke nöbeti geçirmek bir seçimdir, ancak çocuğa ne hissettiğini söylemenin de bir seçim olduğu gösterilmelidir.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Hangi seçimin en iyi sonucu doğuracağı çocukla birlikte konuşulmalıdır.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21E964-64E4-5EF3-62AE-454C5A452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ZAMAN BİR UZMANA BAŞVURMALIYIZ</a:t>
            </a:r>
            <a:r>
              <a:rPr lang="tr-TR" altLang="tr-T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059" name="Dikdörtgen 1">
            <a:extLst>
              <a:ext uri="{FF2B5EF4-FFF2-40B4-BE49-F238E27FC236}">
                <a16:creationId xmlns:a16="http://schemas.microsoft.com/office/drawing/2014/main" id="{D1244053-81E3-839E-ABC5-F59F8659A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205038"/>
            <a:ext cx="7127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Çocuğunuz günde 3 kereden fazla uzun süreli nöbet geçiriyorsa (Yaklaşık 10 dk)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Çocuğunuz 48 ayını geçtiği halde öfke nöbetleri geçiriyorsa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Öfke nöbetleri esnasında kendisine ve çevresine zarar veriyorsa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Vücutta kasılmalar artıysa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07E149D-22B5-F609-BA5A-6C015A706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4681537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Önerilen Okumalar</a:t>
            </a:r>
            <a:endParaRPr lang="tr-TR" alt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Dikdörtgen 2">
            <a:extLst>
              <a:ext uri="{FF2B5EF4-FFF2-40B4-BE49-F238E27FC236}">
                <a16:creationId xmlns:a16="http://schemas.microsoft.com/office/drawing/2014/main" id="{E59AA6DE-B34D-181B-0E5D-8A7AF70A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205038"/>
            <a:ext cx="75612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Öfke Kontrolü Sevgisiz Olmaz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Hamdi Kalyoncu,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Yediveren Yayınları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Öfke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Mehmet Şakiroğlu,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Postiga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Öfke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M. K. Gupta,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Platform Yayınları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Stres Kontrolü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Paul Mckenna,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Pegasus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Stres İle Başa Çıkma Yolları, 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St Clements University Komisyon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Türkiye Enformasyon Bürosu Yayınları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 / 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Yayınevi Genel Dizisi</a:t>
            </a:r>
            <a:endParaRPr lang="tr-TR" altLang="tr-TR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İş Yaşamında Stres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İnayet Pehlivan Aydın,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Pegem Akademi Yayıncılık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Stres ve Başa Çıkma Yolları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Acar Baltaş, Zuhal Baltaş,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Remzi Kitabevi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Stres ve Endişeyle Başa Çıkmanın Yolları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Dale Carnegie,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Nemesis Kitap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Kriz ve Stres Yönetimi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Hasan Tutar,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Seçkin Yayıncılık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Stres Yönetimi</a:t>
            </a:r>
            <a:r>
              <a:rPr lang="tr-TR" altLang="tr-TR" sz="17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Ersin Altıntaş, </a:t>
            </a:r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Anı Yayınları</a:t>
            </a:r>
            <a:endParaRPr lang="tr-TR" altLang="tr-TR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Resim 2">
            <a:extLst>
              <a:ext uri="{FF2B5EF4-FFF2-40B4-BE49-F238E27FC236}">
                <a16:creationId xmlns:a16="http://schemas.microsoft.com/office/drawing/2014/main" id="{35D9F0D5-C8D6-CE36-3135-6D7C5A315A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52425"/>
            <a:ext cx="19716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Resim 5">
            <a:extLst>
              <a:ext uri="{FF2B5EF4-FFF2-40B4-BE49-F238E27FC236}">
                <a16:creationId xmlns:a16="http://schemas.microsoft.com/office/drawing/2014/main" id="{1B7256FD-FB4F-618D-699F-EE3C1DFA88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2425"/>
            <a:ext cx="18113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Resim 3">
            <a:extLst>
              <a:ext uri="{FF2B5EF4-FFF2-40B4-BE49-F238E27FC236}">
                <a16:creationId xmlns:a16="http://schemas.microsoft.com/office/drawing/2014/main" id="{E8488B30-4EB4-93EE-9D21-32408F266C6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5588"/>
            <a:ext cx="19431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Başlık 1">
            <a:extLst>
              <a:ext uri="{FF2B5EF4-FFF2-40B4-BE49-F238E27FC236}">
                <a16:creationId xmlns:a16="http://schemas.microsoft.com/office/drawing/2014/main" id="{9F6BC935-11D7-7B09-E344-F892BAFCB696}"/>
              </a:ext>
            </a:extLst>
          </p:cNvPr>
          <p:cNvSpPr txBox="1">
            <a:spLocks/>
          </p:cNvSpPr>
          <p:nvPr/>
        </p:nvSpPr>
        <p:spPr bwMode="auto">
          <a:xfrm>
            <a:off x="1317625" y="2232025"/>
            <a:ext cx="61833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3300" b="1" dirty="0">
                <a:latin typeface="Arial Black" panose="020B0604020202020204" pitchFamily="34" charset="0"/>
              </a:rPr>
              <a:t>KATILIMINIZ İÇİN</a:t>
            </a:r>
            <a:br>
              <a:rPr lang="tr-TR" altLang="tr-TR" sz="3300" b="1" dirty="0">
                <a:latin typeface="Arial Black" panose="020B0604020202020204" pitchFamily="34" charset="0"/>
              </a:rPr>
            </a:br>
            <a:r>
              <a:rPr lang="tr-TR" altLang="tr-TR" sz="3300" b="1" dirty="0">
                <a:latin typeface="Arial Black" panose="020B0604020202020204" pitchFamily="34" charset="0"/>
              </a:rPr>
              <a:t>           </a:t>
            </a:r>
            <a:br>
              <a:rPr lang="tr-TR" altLang="tr-TR" sz="3300" b="1" dirty="0">
                <a:latin typeface="Arial Black" panose="020B0604020202020204" pitchFamily="34" charset="0"/>
              </a:rPr>
            </a:br>
            <a:r>
              <a:rPr lang="tr-TR" altLang="tr-TR" sz="3300" b="1" dirty="0">
                <a:latin typeface="Arial Black" panose="020B0604020202020204" pitchFamily="34" charset="0"/>
              </a:rPr>
              <a:t>TEŞEKKÜR EDERİM.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1995645-F493-465B-29B5-CFED46D3A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916113"/>
            <a:ext cx="7391400" cy="3673475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Öfkelenmenize;</a:t>
            </a:r>
            <a:b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kişisel </a:t>
            </a:r>
            <a:r>
              <a:rPr lang="tr-TR" altLang="tr-TR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kuruntularınız</a:t>
            </a:r>
            <a:r>
              <a:rPr lang="tr-TR" altLang="tr-T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olabileceği      gibi, daha önceden başınızdan geçmiş ve sizi öfkelendirmiş bazı </a:t>
            </a:r>
            <a:r>
              <a:rPr lang="tr-TR" altLang="tr-TR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olayların anıları</a:t>
            </a:r>
            <a:r>
              <a:rPr lang="tr-TR" altLang="tr-T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neden  olabilir.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69D499-B601-FA8A-FA28-96E1C77E2C40}"/>
              </a:ext>
            </a:extLst>
          </p:cNvPr>
          <p:cNvSpPr txBox="1">
            <a:spLocks noChangeArrowheads="1"/>
          </p:cNvSpPr>
          <p:nvPr/>
        </p:nvSpPr>
        <p:spPr>
          <a:xfrm>
            <a:off x="2124075" y="601663"/>
            <a:ext cx="4657725" cy="903287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Neden  Öfkeleniriz</a:t>
            </a:r>
            <a:r>
              <a:rPr lang="tr-TR" altLang="tr-TR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F9EB30B-19E5-3374-87D1-BAE06DBA9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3938" y="549275"/>
            <a:ext cx="4873625" cy="830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 Öfkeleniriz?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4EC62F7-63C9-A20A-18BE-28B35B9228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16113"/>
            <a:ext cx="4824412" cy="41148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Çıkmazda  hissettiğimizde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Anlaşılmadığımızı hissettiğimizde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Engellendiğimizde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Tehdit algıladığımızda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Benliğimize direkt saldırıldığında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Değerlerimize saldırıldığında</a:t>
            </a:r>
          </a:p>
          <a:p>
            <a:pPr eaLnBrk="1" hangingPunct="1"/>
            <a:endParaRPr lang="tr-TR" altLang="tr-TR" sz="2400" dirty="0">
              <a:latin typeface="Comic Sans MS" panose="030F0902030302020204" pitchFamily="66" charset="0"/>
            </a:endParaRPr>
          </a:p>
          <a:p>
            <a:pPr eaLnBrk="1" hangingPunct="1"/>
            <a:endParaRPr lang="tr-TR" altLang="tr-TR" sz="2400" dirty="0"/>
          </a:p>
        </p:txBody>
      </p:sp>
      <p:pic>
        <p:nvPicPr>
          <p:cNvPr id="16388" name="Resim 2">
            <a:extLst>
              <a:ext uri="{FF2B5EF4-FFF2-40B4-BE49-F238E27FC236}">
                <a16:creationId xmlns:a16="http://schemas.microsoft.com/office/drawing/2014/main" id="{8E8711CC-3317-2ECA-F092-C60957147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11363"/>
            <a:ext cx="30241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1EA7A14-8B43-EECE-C72A-B712C5698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442200" cy="4392612"/>
          </a:xfrm>
        </p:spPr>
        <p:txBody>
          <a:bodyPr rtlCol="0">
            <a:normAutofit fontScale="25000" lnSpcReduction="20000"/>
          </a:bodyPr>
          <a:lstStyle/>
          <a:p>
            <a:pPr marL="91440" indent="-91440" algn="ctr" eaLnBrk="1" fontAlgn="auto" hangingPunct="1">
              <a:buFontTx/>
              <a:buNone/>
              <a:defRPr/>
            </a:pPr>
            <a:r>
              <a:rPr lang="tr-TR" altLang="tr-T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91440" indent="-91440" eaLnBrk="1" fontAlgn="auto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Fizyolojik </a:t>
            </a:r>
          </a:p>
          <a:p>
            <a:pPr marL="91440" indent="-91440" eaLnBrk="1" fontAlgn="auto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Duygusal</a:t>
            </a:r>
          </a:p>
          <a:p>
            <a:pPr marL="91440" indent="-91440" eaLnBrk="1" fontAlgn="auto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Davranışsal</a:t>
            </a:r>
          </a:p>
          <a:p>
            <a:pPr marL="91440" indent="-91440" eaLnBrk="1" fontAlgn="auto" hangingPunct="1">
              <a:lnSpc>
                <a:spcPct val="120000"/>
              </a:lnSpc>
              <a:buFontTx/>
              <a:buNone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tepkilerin ortaya çıkmasını sağlar.</a:t>
            </a:r>
          </a:p>
          <a:p>
            <a:pPr marL="91440" indent="-91440" eaLnBrk="1" fontAlgn="auto" hangingPunct="1">
              <a:lnSpc>
                <a:spcPct val="120000"/>
              </a:lnSpc>
              <a:buFontTx/>
              <a:buNone/>
              <a:defRPr/>
            </a:pPr>
            <a:r>
              <a:rPr lang="tr-TR" altLang="tr-TR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nedenlerle, belli düzeydeki bir kızgınlık duygusu varoluş için gereklidir.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tr-TR" altLang="tr-TR" sz="2800" dirty="0">
                <a:solidFill>
                  <a:srgbClr val="0000FF"/>
                </a:solidFill>
              </a:rPr>
              <a:t/>
            </a:r>
            <a:br>
              <a:rPr lang="tr-TR" altLang="tr-TR" sz="2800" dirty="0">
                <a:solidFill>
                  <a:srgbClr val="0000FF"/>
                </a:solidFill>
              </a:rPr>
            </a:br>
            <a: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r-TR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tr-TR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Dikdörtgen 2">
            <a:extLst>
              <a:ext uri="{FF2B5EF4-FFF2-40B4-BE49-F238E27FC236}">
                <a16:creationId xmlns:a16="http://schemas.microsoft.com/office/drawing/2014/main" id="{E2977586-90F1-E442-5961-437CDB4D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04813"/>
            <a:ext cx="734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>
                <a:latin typeface="Arial" panose="020B0604020202020204" pitchFamily="34" charset="0"/>
                <a:cs typeface="Arial" panose="020B0604020202020204" pitchFamily="34" charset="0"/>
              </a:rPr>
              <a:t>Öfke, canlı organizmanın varlığını tehdit eden olaylara gösterdiği doğal bir tepkidir. </a:t>
            </a:r>
            <a:endParaRPr lang="tr-TR" altLang="tr-TR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F6F2BDE-72A2-FA60-7050-653039420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5834063" cy="29638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şekerinin yükselmesi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Nabzın ve kan basıncının artması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 sık ve zor nefes alma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 ağrısı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ağrıları, sırt, boyun ağrıları gibi</a:t>
            </a:r>
          </a:p>
          <a:p>
            <a:pPr eaLnBrk="1" hangingPunct="1">
              <a:buFontTx/>
              <a:buNone/>
            </a:pPr>
            <a:endParaRPr lang="tr-TR" altLang="tr-TR">
              <a:solidFill>
                <a:srgbClr val="0000FF"/>
              </a:solidFill>
            </a:endParaRPr>
          </a:p>
        </p:txBody>
      </p:sp>
      <p:sp>
        <p:nvSpPr>
          <p:cNvPr id="19459" name="Dikdörtgen 1">
            <a:extLst>
              <a:ext uri="{FF2B5EF4-FFF2-40B4-BE49-F238E27FC236}">
                <a16:creationId xmlns:a16="http://schemas.microsoft.com/office/drawing/2014/main" id="{64FCE150-BD75-E026-8644-2CEB45F3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692150"/>
            <a:ext cx="6589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4000" b="1">
                <a:latin typeface="Arial" panose="020B0604020202020204" pitchFamily="34" charset="0"/>
                <a:cs typeface="Arial" panose="020B0604020202020204" pitchFamily="34" charset="0"/>
              </a:rPr>
              <a:t>Öfke ve Fizyolojik Tepkiler</a:t>
            </a:r>
            <a:endParaRPr lang="tr-TR" altLang="tr-TR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Resim 2">
            <a:extLst>
              <a:ext uri="{FF2B5EF4-FFF2-40B4-BE49-F238E27FC236}">
                <a16:creationId xmlns:a16="http://schemas.microsoft.com/office/drawing/2014/main" id="{8B27E2CC-877E-B237-A91B-851D8CFC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25923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85EA18-38D8-E4A1-0057-7E8DD106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543800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ve Zihinsel Tepkiler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2357011-6F68-A2A3-F8B7-1062991C4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752600"/>
            <a:ext cx="467995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Konsantrasyon bozukluğu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 performans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Unutkanlık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Uykusuzluk          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Dikkatsizlik</a:t>
            </a:r>
          </a:p>
          <a:p>
            <a:pPr eaLnBrk="1" hangingPunct="1"/>
            <a:endParaRPr lang="tr-TR" altLang="tr-TR" sz="4000">
              <a:solidFill>
                <a:srgbClr val="0000FF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2D95904-DD74-C0B2-40D5-CF6A45B0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76872"/>
            <a:ext cx="3014461" cy="246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0CA48A-832C-BDCE-4DBE-525EAB96C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765175"/>
            <a:ext cx="7543800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 ve Davranışsal Tepkiler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01DE0A8-EE92-4F2D-ECB6-7B1C4AB27A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52600"/>
            <a:ext cx="3600450" cy="4268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/>
              <a:t> </a:t>
            </a:r>
            <a:endParaRPr lang="tr-TR" altLang="tr-TR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Zararlı alışkanlıklar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Huzursuzluk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Acelecilik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İlaç kullanımı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Aşırı yemek yeme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Saldırganlık</a:t>
            </a:r>
          </a:p>
        </p:txBody>
      </p:sp>
      <p:pic>
        <p:nvPicPr>
          <p:cNvPr id="6148" name="Picture 4" descr="yabanî">
            <a:extLst>
              <a:ext uri="{FF2B5EF4-FFF2-40B4-BE49-F238E27FC236}">
                <a16:creationId xmlns:a16="http://schemas.microsoft.com/office/drawing/2014/main" id="{C690463E-57EA-4847-F2C8-7A017F59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087563"/>
            <a:ext cx="3024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1667</TotalTime>
  <Words>1155</Words>
  <Application>Microsoft Office PowerPoint</Application>
  <PresentationFormat>Ekran Gösterisi (4:3)</PresentationFormat>
  <Paragraphs>189</Paragraphs>
  <Slides>34</Slides>
  <Notes>3</Notes>
  <HiddenSlides>2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Calibri Light</vt:lpstr>
      <vt:lpstr>Comic Sans MS</vt:lpstr>
      <vt:lpstr>Times New Roman</vt:lpstr>
      <vt:lpstr>Wingdings</vt:lpstr>
      <vt:lpstr>Geçmişe bakış</vt:lpstr>
      <vt:lpstr>Grafik</vt:lpstr>
      <vt:lpstr>ÖFKE YÖNETİMİ</vt:lpstr>
      <vt:lpstr>ÖFKE NEDİR?</vt:lpstr>
      <vt:lpstr>ÖFKE NEDİR?</vt:lpstr>
      <vt:lpstr>Öfkelenmenize; kendi kişisel kuruntularınız neden olabileceği      gibi, daha önceden başınızdan geçmiş ve sizi öfkelendirmiş bazı olayların anıları da neden  olabilir.</vt:lpstr>
      <vt:lpstr>Neden  Öfkeleniriz?</vt:lpstr>
      <vt:lpstr>PowerPoint Sunusu</vt:lpstr>
      <vt:lpstr>PowerPoint Sunusu</vt:lpstr>
      <vt:lpstr>   Öfke ve Zihinsel Tepkiler</vt:lpstr>
      <vt:lpstr>Öfke ve Davranışsal Tepkiler</vt:lpstr>
      <vt:lpstr>ÖFKELENDİĞİMİZDE NELER YAPARIZ?</vt:lpstr>
      <vt:lpstr>ÖFKE KONTROLÜ</vt:lpstr>
      <vt:lpstr>ÖFKE KONTROLÜ</vt:lpstr>
      <vt:lpstr>Öfke doğru yollarla ifade edilmediğinde;</vt:lpstr>
      <vt:lpstr>Öfke Kontrol Yöntemleri</vt:lpstr>
      <vt:lpstr>Bilişsel yöntemler</vt:lpstr>
      <vt:lpstr>Duygusal yöntemler</vt:lpstr>
      <vt:lpstr>Davranışsal yöntemler</vt:lpstr>
      <vt:lpstr> ÖFKE YÖNETİMİ VE İLETİŞİM  </vt:lpstr>
      <vt:lpstr>PowerPoint Sunusu</vt:lpstr>
      <vt:lpstr>PowerPoint Sunusu</vt:lpstr>
      <vt:lpstr>Öfke Yönetimi için</vt:lpstr>
      <vt:lpstr>ÖFKEYE ANINDA NELER YAPABİLİRİM? </vt:lpstr>
      <vt:lpstr>ÖFKEYE ANINDA NELER YAPABİLİRİM? </vt:lpstr>
      <vt:lpstr>Öfke Yönetiminde Kullanılabilecek Teknikler</vt:lpstr>
      <vt:lpstr>PowerPoint Sunusu</vt:lpstr>
      <vt:lpstr>PowerPoint Sunusu</vt:lpstr>
      <vt:lpstr>PowerPoint Sunusu</vt:lpstr>
      <vt:lpstr>Genellikle sıralama şu şekildedir </vt:lpstr>
      <vt:lpstr>Öfkeli çocuğa nasıl davranmalıyız?</vt:lpstr>
      <vt:lpstr>Öfkeli çocuğa nasıl davranmalıyız?</vt:lpstr>
      <vt:lpstr>Öfkeli çocuğa nasıl davranmalıyız?</vt:lpstr>
      <vt:lpstr>NE ZAMAN BİR UZMANA BAŞVURMALIYIZ?</vt:lpstr>
      <vt:lpstr>Önerilen Okumalar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ÖFKENİN ve ŞİDDETİN TANIMI</dc:title>
  <dc:creator>Rehberlik</dc:creator>
  <cp:lastModifiedBy>USER</cp:lastModifiedBy>
  <cp:revision>91</cp:revision>
  <dcterms:created xsi:type="dcterms:W3CDTF">2006-12-05T13:13:30Z</dcterms:created>
  <dcterms:modified xsi:type="dcterms:W3CDTF">2024-05-15T06:37:14Z</dcterms:modified>
</cp:coreProperties>
</file>