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1518900" cy="6858000"/>
  <p:notesSz cx="115189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0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6965" y="213817"/>
            <a:ext cx="9891318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840480"/>
            <a:ext cx="806767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577340"/>
            <a:ext cx="501348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577340"/>
            <a:ext cx="501348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21051"/>
            <a:ext cx="11521440" cy="4537075"/>
          </a:xfrm>
          <a:custGeom>
            <a:avLst/>
            <a:gdLst/>
            <a:ahLst/>
            <a:cxnLst/>
            <a:rect l="l" t="t" r="r" b="b"/>
            <a:pathLst>
              <a:path w="11521440" h="4537075">
                <a:moveTo>
                  <a:pt x="0" y="4536947"/>
                </a:moveTo>
                <a:lnTo>
                  <a:pt x="11521440" y="4536947"/>
                </a:lnTo>
                <a:lnTo>
                  <a:pt x="11521440" y="0"/>
                </a:lnTo>
                <a:lnTo>
                  <a:pt x="0" y="0"/>
                </a:lnTo>
                <a:lnTo>
                  <a:pt x="0" y="4536947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512" y="106807"/>
            <a:ext cx="10732770" cy="176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7310" y="2208352"/>
            <a:ext cx="9030970" cy="283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377940"/>
            <a:ext cx="3688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377940"/>
            <a:ext cx="265080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377940"/>
            <a:ext cx="265080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477" y="3016707"/>
            <a:ext cx="93091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0585" indent="-8578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870585" algn="l"/>
              </a:tabLst>
            </a:pPr>
            <a:r>
              <a:rPr sz="6000" b="1" spc="-35" dirty="0">
                <a:latin typeface="Tahoma"/>
                <a:cs typeface="Tahoma"/>
              </a:rPr>
              <a:t>Öz-</a:t>
            </a:r>
            <a:r>
              <a:rPr sz="6000" b="1" spc="-175" dirty="0">
                <a:latin typeface="Tahoma"/>
                <a:cs typeface="Tahoma"/>
              </a:rPr>
              <a:t>yönetimli</a:t>
            </a:r>
            <a:r>
              <a:rPr sz="6000" b="1" spc="-204" dirty="0">
                <a:latin typeface="Tahoma"/>
                <a:cs typeface="Tahoma"/>
              </a:rPr>
              <a:t> </a:t>
            </a:r>
            <a:r>
              <a:rPr sz="6000" b="1" spc="-10" dirty="0">
                <a:latin typeface="Tahoma"/>
                <a:cs typeface="Tahoma"/>
              </a:rPr>
              <a:t>Öğrenme</a:t>
            </a:r>
            <a:endParaRPr sz="6000">
              <a:latin typeface="Tahoma"/>
              <a:cs typeface="Tahoma"/>
            </a:endParaRPr>
          </a:p>
          <a:p>
            <a:pPr marL="870585" indent="-8578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870585" algn="l"/>
              </a:tabLst>
            </a:pPr>
            <a:r>
              <a:rPr sz="6000" b="1" dirty="0">
                <a:latin typeface="Tahoma"/>
                <a:cs typeface="Tahoma"/>
              </a:rPr>
              <a:t>Merak</a:t>
            </a:r>
            <a:r>
              <a:rPr sz="6000" b="1" spc="-290" dirty="0">
                <a:latin typeface="Tahoma"/>
                <a:cs typeface="Tahoma"/>
              </a:rPr>
              <a:t> </a:t>
            </a:r>
            <a:r>
              <a:rPr sz="6000" b="1" spc="-50" dirty="0">
                <a:latin typeface="Tahoma"/>
                <a:cs typeface="Tahoma"/>
              </a:rPr>
              <a:t>Duygusu</a:t>
            </a:r>
            <a:endParaRPr sz="6000">
              <a:latin typeface="Tahoma"/>
              <a:cs typeface="Tahoma"/>
            </a:endParaRPr>
          </a:p>
          <a:p>
            <a:pPr marL="870585" indent="-857885">
              <a:lnSpc>
                <a:spcPct val="100000"/>
              </a:lnSpc>
              <a:buFont typeface="Arial MT"/>
              <a:buChar char="•"/>
              <a:tabLst>
                <a:tab pos="870585" algn="l"/>
              </a:tabLst>
            </a:pPr>
            <a:r>
              <a:rPr sz="6000" b="1" dirty="0">
                <a:latin typeface="Tahoma"/>
                <a:cs typeface="Tahoma"/>
              </a:rPr>
              <a:t>Öğrenme</a:t>
            </a:r>
            <a:r>
              <a:rPr sz="6000" b="1" spc="-110" dirty="0">
                <a:latin typeface="Tahoma"/>
                <a:cs typeface="Tahoma"/>
              </a:rPr>
              <a:t> </a:t>
            </a:r>
            <a:r>
              <a:rPr sz="6000" b="1" spc="-390" dirty="0">
                <a:latin typeface="Tahoma"/>
                <a:cs typeface="Tahoma"/>
              </a:rPr>
              <a:t>Stratejileri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521440" cy="2321560"/>
          </a:xfrm>
          <a:custGeom>
            <a:avLst/>
            <a:gdLst/>
            <a:ahLst/>
            <a:cxnLst/>
            <a:rect l="l" t="t" r="r" b="b"/>
            <a:pathLst>
              <a:path w="11521440" h="2321560">
                <a:moveTo>
                  <a:pt x="0" y="2321052"/>
                </a:moveTo>
                <a:lnTo>
                  <a:pt x="11521440" y="2321052"/>
                </a:lnTo>
                <a:lnTo>
                  <a:pt x="11521440" y="0"/>
                </a:lnTo>
                <a:lnTo>
                  <a:pt x="0" y="0"/>
                </a:lnTo>
                <a:lnTo>
                  <a:pt x="0" y="2321052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0"/>
            <a:ext cx="1676400" cy="1676400"/>
          </a:xfrm>
          <a:prstGeom prst="rect">
            <a:avLst/>
          </a:prstGeom>
        </p:spPr>
      </p:pic>
      <p:sp>
        <p:nvSpPr>
          <p:cNvPr id="5" name="object 10"/>
          <p:cNvSpPr txBox="1"/>
          <p:nvPr/>
        </p:nvSpPr>
        <p:spPr>
          <a:xfrm>
            <a:off x="722477" y="1930400"/>
            <a:ext cx="10170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Segoe UI"/>
                <a:cs typeface="Segoe UI"/>
              </a:rPr>
              <a:t>VAN İL MİLLİ EĞİTİM MÜDÜRLÜĞÜ</a:t>
            </a:r>
            <a:endParaRPr sz="24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521440" cy="6858000"/>
            <a:chOff x="0" y="0"/>
            <a:chExt cx="115214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-4572" y="-4572"/>
            <a:ext cx="11530965" cy="2194560"/>
            <a:chOff x="-4572" y="-4572"/>
            <a:chExt cx="11530965" cy="21945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436" y="21335"/>
              <a:ext cx="10786872" cy="194614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75585" marR="5080" indent="-276352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“Meraklılık”</a:t>
            </a:r>
            <a:r>
              <a:rPr sz="4400" spc="-65" dirty="0"/>
              <a:t> </a:t>
            </a:r>
            <a:r>
              <a:rPr sz="4400" dirty="0"/>
              <a:t>güdülenmenin</a:t>
            </a:r>
            <a:r>
              <a:rPr sz="4400" spc="-114" dirty="0"/>
              <a:t> </a:t>
            </a:r>
            <a:r>
              <a:rPr sz="4400" spc="-10" dirty="0"/>
              <a:t>merkezini oluşturmaktadır.</a:t>
            </a:r>
            <a:endParaRPr sz="44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918460"/>
            <a:ext cx="11218164" cy="19309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3215" y="3070987"/>
            <a:ext cx="1071753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UI Semibold"/>
                <a:cs typeface="Segoe UI Semibold"/>
              </a:rPr>
              <a:t>“Meraklılık”</a:t>
            </a:r>
            <a:r>
              <a:rPr sz="3200" spc="47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güdülenmenin</a:t>
            </a:r>
            <a:r>
              <a:rPr sz="3200" spc="47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merkezini</a:t>
            </a:r>
            <a:r>
              <a:rPr sz="3200" spc="475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oluşturmaktadır. </a:t>
            </a:r>
            <a:r>
              <a:rPr sz="3200" dirty="0">
                <a:latin typeface="Segoe UI Semibold"/>
                <a:cs typeface="Segoe UI Semibold"/>
              </a:rPr>
              <a:t>Meraklı</a:t>
            </a:r>
            <a:r>
              <a:rPr sz="3200" spc="34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bir</a:t>
            </a:r>
            <a:r>
              <a:rPr sz="3200" spc="3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öğrenen</a:t>
            </a:r>
            <a:r>
              <a:rPr sz="3200" spc="34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araştırmaya,</a:t>
            </a:r>
            <a:r>
              <a:rPr sz="3200" spc="34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problem</a:t>
            </a:r>
            <a:r>
              <a:rPr sz="3200" spc="3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bulmaya,</a:t>
            </a:r>
            <a:r>
              <a:rPr sz="3200" spc="345" dirty="0">
                <a:latin typeface="Segoe UI Semibold"/>
                <a:cs typeface="Segoe UI Semibold"/>
              </a:rPr>
              <a:t> </a:t>
            </a:r>
            <a:r>
              <a:rPr sz="3200" spc="-20" dirty="0">
                <a:latin typeface="Segoe UI Semibold"/>
                <a:cs typeface="Segoe UI Semibold"/>
              </a:rPr>
              <a:t>soru </a:t>
            </a:r>
            <a:r>
              <a:rPr sz="3200" dirty="0">
                <a:latin typeface="Segoe UI Semibold"/>
                <a:cs typeface="Segoe UI Semibold"/>
              </a:rPr>
              <a:t>sormaya</a:t>
            </a:r>
            <a:r>
              <a:rPr sz="3200" spc="-7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-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irdelemeye</a:t>
            </a:r>
            <a:r>
              <a:rPr sz="3200" spc="-9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eğilimlidir.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11530965" cy="6863080"/>
            <a:chOff x="-4762" y="-4762"/>
            <a:chExt cx="11530965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" y="15240"/>
              <a:ext cx="11472671" cy="17785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517" rIns="0" bIns="0" rtlCol="0">
            <a:spAutoFit/>
          </a:bodyPr>
          <a:lstStyle/>
          <a:p>
            <a:pPr marL="1426845" marR="5080" indent="-1414780">
              <a:lnSpc>
                <a:spcPct val="100000"/>
              </a:lnSpc>
              <a:spcBef>
                <a:spcPts val="95"/>
              </a:spcBef>
              <a:tabLst>
                <a:tab pos="7615555" algn="l"/>
              </a:tabLst>
            </a:pPr>
            <a:r>
              <a:rPr sz="4000" dirty="0"/>
              <a:t>«Meraklı</a:t>
            </a:r>
            <a:r>
              <a:rPr sz="4000" spc="-105" dirty="0"/>
              <a:t> </a:t>
            </a:r>
            <a:r>
              <a:rPr sz="4000" dirty="0"/>
              <a:t>insanlar</a:t>
            </a:r>
            <a:r>
              <a:rPr sz="4000" spc="-90" dirty="0"/>
              <a:t> </a:t>
            </a:r>
            <a:r>
              <a:rPr sz="4000" dirty="0"/>
              <a:t>kendi</a:t>
            </a:r>
            <a:r>
              <a:rPr sz="4000" spc="-80" dirty="0"/>
              <a:t> </a:t>
            </a:r>
            <a:r>
              <a:rPr sz="4000" dirty="0"/>
              <a:t>bilgi</a:t>
            </a:r>
            <a:r>
              <a:rPr sz="4000" spc="-105" dirty="0"/>
              <a:t> </a:t>
            </a:r>
            <a:r>
              <a:rPr sz="4000" spc="-25" dirty="0"/>
              <a:t>ve</a:t>
            </a:r>
            <a:r>
              <a:rPr sz="4000" dirty="0"/>
              <a:t>	</a:t>
            </a:r>
            <a:r>
              <a:rPr sz="4000" spc="-10" dirty="0"/>
              <a:t>anlayışındaki </a:t>
            </a:r>
            <a:r>
              <a:rPr sz="4000" dirty="0"/>
              <a:t>eksiklikleri</a:t>
            </a:r>
            <a:r>
              <a:rPr sz="4000" spc="-215" dirty="0"/>
              <a:t> </a:t>
            </a:r>
            <a:r>
              <a:rPr sz="4000" spc="-10" dirty="0"/>
              <a:t>belirleyebilmektedir.»</a:t>
            </a:r>
            <a:endParaRPr sz="4000"/>
          </a:p>
        </p:txBody>
      </p:sp>
      <p:grpSp>
        <p:nvGrpSpPr>
          <p:cNvPr id="7" name="object 7"/>
          <p:cNvGrpSpPr/>
          <p:nvPr/>
        </p:nvGrpSpPr>
        <p:grpSpPr>
          <a:xfrm>
            <a:off x="0" y="1863853"/>
            <a:ext cx="11521440" cy="4994275"/>
            <a:chOff x="0" y="1863853"/>
            <a:chExt cx="11521440" cy="49942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" y="1863853"/>
              <a:ext cx="11335512" cy="4994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76272"/>
              <a:ext cx="11521440" cy="29062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4779" y="1917192"/>
              <a:ext cx="11233785" cy="4940935"/>
            </a:xfrm>
            <a:custGeom>
              <a:avLst/>
              <a:gdLst/>
              <a:ahLst/>
              <a:cxnLst/>
              <a:rect l="l" t="t" r="r" b="b"/>
              <a:pathLst>
                <a:path w="11233785" h="4940934">
                  <a:moveTo>
                    <a:pt x="11233404" y="0"/>
                  </a:moveTo>
                  <a:lnTo>
                    <a:pt x="0" y="0"/>
                  </a:lnTo>
                  <a:lnTo>
                    <a:pt x="0" y="4940805"/>
                  </a:lnTo>
                  <a:lnTo>
                    <a:pt x="11233404" y="4940805"/>
                  </a:lnTo>
                  <a:lnTo>
                    <a:pt x="11233404" y="0"/>
                  </a:lnTo>
                  <a:close/>
                </a:path>
              </a:pathLst>
            </a:custGeom>
            <a:solidFill>
              <a:srgbClr val="C6B9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3215" y="2328418"/>
            <a:ext cx="1107630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UI Semibold"/>
                <a:cs typeface="Segoe UI Semibold"/>
              </a:rPr>
              <a:t>Meraklı</a:t>
            </a:r>
            <a:r>
              <a:rPr sz="3200" spc="39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insanlar,</a:t>
            </a:r>
            <a:r>
              <a:rPr sz="3200" spc="39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sorulmamış</a:t>
            </a:r>
            <a:r>
              <a:rPr sz="3200" spc="39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sorulara,</a:t>
            </a:r>
            <a:r>
              <a:rPr sz="3200" spc="39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gizli</a:t>
            </a:r>
            <a:r>
              <a:rPr sz="3200" spc="400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gerçeklere, </a:t>
            </a:r>
            <a:r>
              <a:rPr sz="3200" dirty="0">
                <a:latin typeface="Segoe UI Semibold"/>
                <a:cs typeface="Segoe UI Semibold"/>
              </a:rPr>
              <a:t>farklılıklara</a:t>
            </a:r>
            <a:r>
              <a:rPr sz="3200" spc="5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karşı</a:t>
            </a:r>
            <a:r>
              <a:rPr sz="3200" spc="5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duyarlıdır</a:t>
            </a:r>
            <a:r>
              <a:rPr sz="3200" spc="60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5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kendi</a:t>
            </a:r>
            <a:r>
              <a:rPr sz="3200" spc="5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bilgi</a:t>
            </a:r>
            <a:r>
              <a:rPr sz="3200" spc="58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58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anlayışındaki </a:t>
            </a:r>
            <a:r>
              <a:rPr sz="3200" dirty="0">
                <a:latin typeface="Segoe UI Semibold"/>
                <a:cs typeface="Segoe UI Semibold"/>
              </a:rPr>
              <a:t>eksiklikleri</a:t>
            </a:r>
            <a:r>
              <a:rPr sz="3200" spc="32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belirleyebilmektedir.</a:t>
            </a:r>
            <a:r>
              <a:rPr sz="3200" spc="33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Bu</a:t>
            </a:r>
            <a:r>
              <a:rPr sz="3200" spc="34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tür</a:t>
            </a:r>
            <a:r>
              <a:rPr sz="3200" spc="33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bireyler</a:t>
            </a:r>
            <a:r>
              <a:rPr sz="3200" spc="330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dikkatli </a:t>
            </a:r>
            <a:r>
              <a:rPr sz="3200" dirty="0">
                <a:latin typeface="Segoe UI Semibold"/>
                <a:cs typeface="Segoe UI Semibold"/>
              </a:rPr>
              <a:t>gözlem</a:t>
            </a:r>
            <a:r>
              <a:rPr sz="3200" spc="7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yapma,</a:t>
            </a:r>
            <a:r>
              <a:rPr sz="3200" spc="-3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varsayımları</a:t>
            </a:r>
            <a:r>
              <a:rPr sz="3200" spc="-3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belirleme,</a:t>
            </a:r>
            <a:r>
              <a:rPr sz="3200" spc="-3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antitez</a:t>
            </a:r>
            <a:r>
              <a:rPr sz="3200" spc="-3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üretme</a:t>
            </a:r>
            <a:r>
              <a:rPr sz="3200" spc="795" dirty="0">
                <a:latin typeface="Segoe UI Semibold"/>
                <a:cs typeface="Segoe UI Semibold"/>
              </a:rPr>
              <a:t> </a:t>
            </a:r>
            <a:r>
              <a:rPr sz="3200" spc="-25" dirty="0">
                <a:latin typeface="Segoe UI Semibold"/>
                <a:cs typeface="Segoe UI Semibold"/>
              </a:rPr>
              <a:t>ve </a:t>
            </a:r>
            <a:r>
              <a:rPr sz="3200" dirty="0">
                <a:latin typeface="Segoe UI Semibold"/>
                <a:cs typeface="Segoe UI Semibold"/>
              </a:rPr>
              <a:t>kışkırtıcı</a:t>
            </a:r>
            <a:r>
              <a:rPr sz="3200" spc="-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sorular</a:t>
            </a:r>
            <a:r>
              <a:rPr sz="3200" spc="-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sorma</a:t>
            </a:r>
            <a:r>
              <a:rPr sz="3200" spc="-4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yeteneklerine</a:t>
            </a:r>
            <a:r>
              <a:rPr sz="3200" spc="-8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sahiplerdir.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1440" cy="6858000"/>
          </a:xfrm>
          <a:custGeom>
            <a:avLst/>
            <a:gdLst/>
            <a:ahLst/>
            <a:cxnLst/>
            <a:rect l="l" t="t" r="r" b="b"/>
            <a:pathLst>
              <a:path w="11521440" h="6858000">
                <a:moveTo>
                  <a:pt x="11521440" y="0"/>
                </a:moveTo>
                <a:lnTo>
                  <a:pt x="0" y="0"/>
                </a:lnTo>
                <a:lnTo>
                  <a:pt x="0" y="6858000"/>
                </a:lnTo>
                <a:lnTo>
                  <a:pt x="11521440" y="6858000"/>
                </a:lnTo>
                <a:lnTo>
                  <a:pt x="1152144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72" y="-4572"/>
            <a:ext cx="11530965" cy="2194560"/>
            <a:chOff x="-4572" y="-4572"/>
            <a:chExt cx="11530965" cy="2194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27" y="231648"/>
              <a:ext cx="10143744" cy="177850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2258" y="410717"/>
            <a:ext cx="93167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95"/>
              </a:spcBef>
              <a:tabLst>
                <a:tab pos="3319779" algn="l"/>
              </a:tabLst>
            </a:pPr>
            <a:r>
              <a:rPr sz="4000" dirty="0"/>
              <a:t>Meraklılık:</a:t>
            </a:r>
            <a:r>
              <a:rPr sz="4000" spc="-105" dirty="0"/>
              <a:t> </a:t>
            </a:r>
            <a:r>
              <a:rPr sz="4000" dirty="0"/>
              <a:t>Daha</a:t>
            </a:r>
            <a:r>
              <a:rPr sz="4000" spc="-100" dirty="0"/>
              <a:t> </a:t>
            </a:r>
            <a:r>
              <a:rPr sz="4000" dirty="0"/>
              <a:t>fazla</a:t>
            </a:r>
            <a:r>
              <a:rPr sz="4000" spc="-85" dirty="0"/>
              <a:t> </a:t>
            </a:r>
            <a:r>
              <a:rPr sz="4000" dirty="0"/>
              <a:t>bilgi</a:t>
            </a:r>
            <a:r>
              <a:rPr sz="4000" spc="-100" dirty="0"/>
              <a:t> </a:t>
            </a:r>
            <a:r>
              <a:rPr sz="4000" dirty="0"/>
              <a:t>edinimi</a:t>
            </a:r>
            <a:r>
              <a:rPr sz="4000" spc="-85" dirty="0"/>
              <a:t> </a:t>
            </a:r>
            <a:r>
              <a:rPr sz="4000" spc="-20" dirty="0"/>
              <a:t>için </a:t>
            </a:r>
            <a:r>
              <a:rPr sz="4000" dirty="0"/>
              <a:t>araştırma</a:t>
            </a:r>
            <a:r>
              <a:rPr sz="4000" spc="-20" dirty="0"/>
              <a:t> </a:t>
            </a:r>
            <a:r>
              <a:rPr sz="4000" spc="-25" dirty="0"/>
              <a:t>ve</a:t>
            </a:r>
            <a:r>
              <a:rPr sz="4000" dirty="0"/>
              <a:t>	incelemede</a:t>
            </a:r>
            <a:r>
              <a:rPr sz="4000" spc="-65" dirty="0"/>
              <a:t> </a:t>
            </a:r>
            <a:r>
              <a:rPr sz="4000" dirty="0"/>
              <a:t>ısrarcı</a:t>
            </a:r>
            <a:r>
              <a:rPr sz="4000" spc="-90" dirty="0"/>
              <a:t> </a:t>
            </a:r>
            <a:r>
              <a:rPr sz="4000" spc="-10" dirty="0"/>
              <a:t>olma.</a:t>
            </a:r>
            <a:endParaRPr sz="4000"/>
          </a:p>
        </p:txBody>
      </p:sp>
      <p:grpSp>
        <p:nvGrpSpPr>
          <p:cNvPr id="8" name="object 8"/>
          <p:cNvGrpSpPr/>
          <p:nvPr/>
        </p:nvGrpSpPr>
        <p:grpSpPr>
          <a:xfrm>
            <a:off x="0" y="2295143"/>
            <a:ext cx="11521440" cy="3775075"/>
            <a:chOff x="0" y="2295143"/>
            <a:chExt cx="11521440" cy="37750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92" y="2295143"/>
              <a:ext cx="11263883" cy="37749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546604"/>
              <a:ext cx="11521440" cy="33939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9831" y="2348484"/>
              <a:ext cx="11162030" cy="3672840"/>
            </a:xfrm>
            <a:custGeom>
              <a:avLst/>
              <a:gdLst/>
              <a:ahLst/>
              <a:cxnLst/>
              <a:rect l="l" t="t" r="r" b="b"/>
              <a:pathLst>
                <a:path w="11162030" h="3672840">
                  <a:moveTo>
                    <a:pt x="11161776" y="0"/>
                  </a:moveTo>
                  <a:lnTo>
                    <a:pt x="0" y="0"/>
                  </a:lnTo>
                  <a:lnTo>
                    <a:pt x="0" y="3672840"/>
                  </a:lnTo>
                  <a:lnTo>
                    <a:pt x="11161776" y="3672840"/>
                  </a:lnTo>
                  <a:lnTo>
                    <a:pt x="11161776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9181" y="2699131"/>
            <a:ext cx="1100836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UI Semibold"/>
                <a:cs typeface="Segoe UI Semibold"/>
              </a:rPr>
              <a:t>Meraklılık;</a:t>
            </a:r>
            <a:r>
              <a:rPr sz="3200" spc="7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çevredeki</a:t>
            </a:r>
            <a:r>
              <a:rPr sz="3200" spc="8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yeni,</a:t>
            </a:r>
            <a:r>
              <a:rPr sz="3200" spc="8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ilginç,</a:t>
            </a:r>
            <a:r>
              <a:rPr sz="3200" spc="8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aykırı</a:t>
            </a:r>
            <a:r>
              <a:rPr sz="3200" spc="9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öğelerin</a:t>
            </a:r>
            <a:r>
              <a:rPr sz="3200" spc="85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üzerine </a:t>
            </a:r>
            <a:r>
              <a:rPr sz="3200" dirty="0">
                <a:latin typeface="Segoe UI Semibold"/>
                <a:cs typeface="Segoe UI Semibold"/>
              </a:rPr>
              <a:t>gitme;</a:t>
            </a:r>
            <a:r>
              <a:rPr sz="3200" spc="1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araştırma</a:t>
            </a:r>
            <a:r>
              <a:rPr sz="3200" spc="1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veya</a:t>
            </a:r>
            <a:r>
              <a:rPr sz="3200" spc="1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yönetme</a:t>
            </a:r>
            <a:r>
              <a:rPr sz="3200" spc="1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gibi</a:t>
            </a:r>
            <a:r>
              <a:rPr sz="3200" spc="1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olumlu</a:t>
            </a:r>
            <a:r>
              <a:rPr sz="3200" spc="1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tepkiler</a:t>
            </a:r>
            <a:r>
              <a:rPr sz="3200" spc="20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verme; </a:t>
            </a:r>
            <a:r>
              <a:rPr sz="3200" dirty="0">
                <a:latin typeface="Segoe UI Semibold"/>
                <a:cs typeface="Segoe UI Semibold"/>
              </a:rPr>
              <a:t>bireyin  çevresi</a:t>
            </a:r>
            <a:r>
              <a:rPr sz="3200" spc="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veya  bireyin</a:t>
            </a:r>
            <a:r>
              <a:rPr sz="3200" spc="1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kendisi</a:t>
            </a:r>
            <a:r>
              <a:rPr sz="3200" spc="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hakkında</a:t>
            </a:r>
            <a:r>
              <a:rPr sz="3200" spc="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daha  </a:t>
            </a:r>
            <a:r>
              <a:rPr sz="3200" spc="-10" dirty="0">
                <a:latin typeface="Segoe UI Semibold"/>
                <a:cs typeface="Segoe UI Semibold"/>
              </a:rPr>
              <a:t>fazla </a:t>
            </a:r>
            <a:r>
              <a:rPr sz="3200" dirty="0">
                <a:latin typeface="Segoe UI Semibold"/>
                <a:cs typeface="Segoe UI Semibold"/>
              </a:rPr>
              <a:t>öğrenmek</a:t>
            </a:r>
            <a:r>
              <a:rPr sz="3200" spc="5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için</a:t>
            </a:r>
            <a:r>
              <a:rPr sz="3200" spc="58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istek</a:t>
            </a:r>
            <a:r>
              <a:rPr sz="3200" spc="58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5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arzu</a:t>
            </a:r>
            <a:r>
              <a:rPr sz="3200" spc="5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göstermesi;</a:t>
            </a:r>
            <a:r>
              <a:rPr sz="3200" spc="5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çevreyi</a:t>
            </a:r>
            <a:r>
              <a:rPr sz="3200" spc="59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inceleyip </a:t>
            </a:r>
            <a:r>
              <a:rPr sz="3200" dirty="0">
                <a:latin typeface="Segoe UI Semibold"/>
                <a:cs typeface="Segoe UI Semibold"/>
              </a:rPr>
              <a:t>yeni</a:t>
            </a:r>
            <a:r>
              <a:rPr sz="3200" spc="17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deneyimler</a:t>
            </a:r>
            <a:r>
              <a:rPr sz="3200" spc="1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araştırması</a:t>
            </a:r>
            <a:r>
              <a:rPr sz="3200" spc="1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1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daha</a:t>
            </a:r>
            <a:r>
              <a:rPr sz="3200" spc="17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fazla</a:t>
            </a:r>
            <a:r>
              <a:rPr sz="3200" spc="1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bilgi</a:t>
            </a:r>
            <a:r>
              <a:rPr sz="3200" spc="18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edinimi</a:t>
            </a:r>
            <a:r>
              <a:rPr sz="3200" spc="175" dirty="0">
                <a:latin typeface="Segoe UI Semibold"/>
                <a:cs typeface="Segoe UI Semibold"/>
              </a:rPr>
              <a:t> </a:t>
            </a:r>
            <a:r>
              <a:rPr sz="3200" spc="-20" dirty="0">
                <a:latin typeface="Segoe UI Semibold"/>
                <a:cs typeface="Segoe UI Semibold"/>
              </a:rPr>
              <a:t>için </a:t>
            </a:r>
            <a:r>
              <a:rPr sz="3200" dirty="0">
                <a:latin typeface="Segoe UI Semibold"/>
                <a:cs typeface="Segoe UI Semibold"/>
              </a:rPr>
              <a:t>araştırma</a:t>
            </a:r>
            <a:r>
              <a:rPr sz="3200" spc="-5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-7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incelemede</a:t>
            </a:r>
            <a:r>
              <a:rPr sz="3200" spc="-10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ısrarcı</a:t>
            </a:r>
            <a:r>
              <a:rPr sz="3200" spc="-8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olmasıdır.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11530965" cy="6863080"/>
            <a:chOff x="-4762" y="-4762"/>
            <a:chExt cx="11530965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2720" y="259079"/>
              <a:ext cx="6089903" cy="12755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536" rIns="0" bIns="0" rtlCol="0">
            <a:spAutoFit/>
          </a:bodyPr>
          <a:lstStyle/>
          <a:p>
            <a:pPr marL="270764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Öğrenme</a:t>
            </a:r>
            <a:r>
              <a:rPr sz="4400" spc="-65" dirty="0"/>
              <a:t> </a:t>
            </a:r>
            <a:r>
              <a:rPr sz="4400" spc="-10" dirty="0"/>
              <a:t>Stratejileri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0" y="1575812"/>
            <a:ext cx="11521440" cy="5282565"/>
            <a:chOff x="0" y="1575812"/>
            <a:chExt cx="11521440" cy="52825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" y="1575812"/>
              <a:ext cx="11335512" cy="52821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975106"/>
              <a:ext cx="11521440" cy="488289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4780" y="1629155"/>
              <a:ext cx="11233785" cy="5229225"/>
            </a:xfrm>
            <a:custGeom>
              <a:avLst/>
              <a:gdLst/>
              <a:ahLst/>
              <a:cxnLst/>
              <a:rect l="l" t="t" r="r" b="b"/>
              <a:pathLst>
                <a:path w="11233785" h="5229225">
                  <a:moveTo>
                    <a:pt x="11233404" y="0"/>
                  </a:moveTo>
                  <a:lnTo>
                    <a:pt x="0" y="0"/>
                  </a:lnTo>
                  <a:lnTo>
                    <a:pt x="0" y="5228840"/>
                  </a:lnTo>
                  <a:lnTo>
                    <a:pt x="11233404" y="5228840"/>
                  </a:lnTo>
                  <a:lnTo>
                    <a:pt x="112334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3215" y="2126995"/>
            <a:ext cx="4051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99640" algn="l"/>
              </a:tabLst>
            </a:pPr>
            <a:r>
              <a:rPr sz="3200" spc="-10" dirty="0">
                <a:latin typeface="Segoe UI Semibold"/>
                <a:cs typeface="Segoe UI Semibold"/>
              </a:rPr>
              <a:t>Öğrenme</a:t>
            </a:r>
            <a:r>
              <a:rPr sz="3200" dirty="0">
                <a:latin typeface="Segoe UI Semibold"/>
                <a:cs typeface="Segoe UI Semibold"/>
              </a:rPr>
              <a:t>	</a:t>
            </a:r>
            <a:r>
              <a:rPr sz="3200" spc="-10" dirty="0">
                <a:latin typeface="Segoe UI Semibold"/>
                <a:cs typeface="Segoe UI Semibold"/>
              </a:rPr>
              <a:t>stratejileri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7382" y="2126995"/>
            <a:ext cx="65938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35505" algn="l"/>
                <a:tab pos="4008754" algn="l"/>
              </a:tabLst>
            </a:pPr>
            <a:r>
              <a:rPr sz="3200" spc="-10" dirty="0">
                <a:latin typeface="Segoe UI Semibold"/>
                <a:cs typeface="Segoe UI Semibold"/>
              </a:rPr>
              <a:t>öğrenme</a:t>
            </a:r>
            <a:r>
              <a:rPr sz="3200" dirty="0">
                <a:latin typeface="Segoe UI Semibold"/>
                <a:cs typeface="Segoe UI Semibold"/>
              </a:rPr>
              <a:t>	</a:t>
            </a:r>
            <a:r>
              <a:rPr sz="3200" spc="-10" dirty="0">
                <a:latin typeface="Segoe UI Semibold"/>
                <a:cs typeface="Segoe UI Semibold"/>
              </a:rPr>
              <a:t>sürecini</a:t>
            </a:r>
            <a:r>
              <a:rPr sz="3200" dirty="0">
                <a:latin typeface="Segoe UI Semibold"/>
                <a:cs typeface="Segoe UI Semibold"/>
              </a:rPr>
              <a:t>	</a:t>
            </a:r>
            <a:r>
              <a:rPr sz="3200" spc="-10" dirty="0">
                <a:latin typeface="Segoe UI Semibold"/>
                <a:cs typeface="Segoe UI Semibold"/>
              </a:rPr>
              <a:t>kolaylaştırdığı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215" y="2614676"/>
            <a:ext cx="11076940" cy="404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UI Semibold"/>
                <a:cs typeface="Segoe UI Semibold"/>
              </a:rPr>
              <a:t>varsayılan</a:t>
            </a:r>
            <a:r>
              <a:rPr sz="3200" spc="15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düşünce</a:t>
            </a:r>
            <a:r>
              <a:rPr sz="3200" spc="16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16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davranışlar</a:t>
            </a:r>
            <a:r>
              <a:rPr sz="3200" spc="16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olarak</a:t>
            </a:r>
            <a:r>
              <a:rPr sz="3200" spc="15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görülebilir.</a:t>
            </a:r>
            <a:r>
              <a:rPr sz="3200" spc="155" dirty="0">
                <a:latin typeface="Segoe UI Semibold"/>
                <a:cs typeface="Segoe UI Semibold"/>
              </a:rPr>
              <a:t>  </a:t>
            </a:r>
            <a:r>
              <a:rPr sz="3200" spc="-25" dirty="0">
                <a:latin typeface="Segoe UI Semibold"/>
                <a:cs typeface="Segoe UI Semibold"/>
              </a:rPr>
              <a:t>Bu </a:t>
            </a:r>
            <a:r>
              <a:rPr sz="3200" dirty="0">
                <a:latin typeface="Segoe UI Semibold"/>
                <a:cs typeface="Segoe UI Semibold"/>
              </a:rPr>
              <a:t>düşünce</a:t>
            </a:r>
            <a:r>
              <a:rPr sz="3200" spc="750" dirty="0">
                <a:latin typeface="Segoe UI Semibold"/>
                <a:cs typeface="Segoe UI Semibold"/>
              </a:rPr>
              <a:t>  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770" dirty="0">
                <a:latin typeface="Segoe UI Semibold"/>
                <a:cs typeface="Segoe UI Semibold"/>
              </a:rPr>
              <a:t>   </a:t>
            </a:r>
            <a:r>
              <a:rPr sz="3200" dirty="0">
                <a:latin typeface="Segoe UI Semibold"/>
                <a:cs typeface="Segoe UI Semibold"/>
              </a:rPr>
              <a:t>davranışlar</a:t>
            </a:r>
            <a:r>
              <a:rPr sz="3200" spc="765" dirty="0">
                <a:latin typeface="Segoe UI Semibold"/>
                <a:cs typeface="Segoe UI Semibold"/>
              </a:rPr>
              <a:t>   </a:t>
            </a:r>
            <a:r>
              <a:rPr sz="3200" dirty="0">
                <a:latin typeface="Segoe UI Semibold"/>
                <a:cs typeface="Segoe UI Semibold"/>
              </a:rPr>
              <a:t>bir</a:t>
            </a:r>
            <a:r>
              <a:rPr sz="3200" spc="765" dirty="0">
                <a:latin typeface="Segoe UI Semibold"/>
                <a:cs typeface="Segoe UI Semibold"/>
              </a:rPr>
              <a:t>   </a:t>
            </a:r>
            <a:r>
              <a:rPr sz="3200" dirty="0">
                <a:latin typeface="Segoe UI Semibold"/>
                <a:cs typeface="Segoe UI Semibold"/>
              </a:rPr>
              <a:t>öğrenme</a:t>
            </a:r>
            <a:r>
              <a:rPr sz="3200" spc="765" dirty="0">
                <a:latin typeface="Segoe UI Semibold"/>
                <a:cs typeface="Segoe UI Semibold"/>
              </a:rPr>
              <a:t>   </a:t>
            </a:r>
            <a:r>
              <a:rPr sz="3200" spc="-10" dirty="0">
                <a:latin typeface="Segoe UI Semibold"/>
                <a:cs typeface="Segoe UI Semibold"/>
              </a:rPr>
              <a:t>hedefinin </a:t>
            </a:r>
            <a:r>
              <a:rPr sz="3200" dirty="0">
                <a:latin typeface="Segoe UI Semibold"/>
                <a:cs typeface="Segoe UI Semibold"/>
              </a:rPr>
              <a:t>gerçekleştirilmesine</a:t>
            </a:r>
            <a:r>
              <a:rPr sz="3200" spc="-15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yöneliktir.</a:t>
            </a:r>
            <a:endParaRPr sz="3200">
              <a:latin typeface="Segoe UI Semibold"/>
              <a:cs typeface="Segoe UI Semibold"/>
            </a:endParaRPr>
          </a:p>
          <a:p>
            <a:pPr marL="12700" marR="5080" algn="just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</a:t>
            </a:r>
            <a:r>
              <a:rPr sz="3200" spc="42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stratejileri,</a:t>
            </a:r>
            <a:r>
              <a:rPr sz="3200" spc="43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öğrencilerin</a:t>
            </a:r>
            <a:r>
              <a:rPr sz="3200" spc="43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30" dirty="0">
                <a:solidFill>
                  <a:srgbClr val="C00000"/>
                </a:solidFill>
                <a:latin typeface="Segoe UI Semibold"/>
                <a:cs typeface="Segoe UI Semibold"/>
              </a:rPr>
              <a:t>öğretme-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</a:t>
            </a:r>
            <a:r>
              <a:rPr sz="3200" spc="41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süreci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içinde</a:t>
            </a:r>
            <a:r>
              <a:rPr sz="3200" spc="32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ya</a:t>
            </a:r>
            <a:r>
              <a:rPr sz="3200" spc="32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da</a:t>
            </a:r>
            <a:r>
              <a:rPr sz="3200" spc="32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bireysel</a:t>
            </a:r>
            <a:r>
              <a:rPr sz="3200" spc="31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hazırlıklarında</a:t>
            </a:r>
            <a:r>
              <a:rPr sz="3200" spc="33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kendisine</a:t>
            </a:r>
            <a:r>
              <a:rPr sz="3200" spc="33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sunulan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bilgileri</a:t>
            </a:r>
            <a:r>
              <a:rPr sz="3200" spc="7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zihinsel</a:t>
            </a:r>
            <a:r>
              <a:rPr sz="3200" spc="6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süreçlerinden</a:t>
            </a:r>
            <a:r>
              <a:rPr sz="3200" spc="7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geçirerek,</a:t>
            </a:r>
            <a:r>
              <a:rPr sz="3200" spc="8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ona</a:t>
            </a:r>
            <a:r>
              <a:rPr sz="3200" spc="6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anlam</a:t>
            </a:r>
            <a:r>
              <a:rPr sz="3200" spc="7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vermesi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200" spc="5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kendine</a:t>
            </a:r>
            <a:r>
              <a:rPr sz="3200" spc="6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mal</a:t>
            </a:r>
            <a:r>
              <a:rPr sz="3200" spc="6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etmesi</a:t>
            </a:r>
            <a:r>
              <a:rPr sz="3200" spc="6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için</a:t>
            </a:r>
            <a:r>
              <a:rPr sz="3200" spc="5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gerekli</a:t>
            </a:r>
            <a:r>
              <a:rPr sz="3200" spc="5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olan</a:t>
            </a:r>
            <a:r>
              <a:rPr sz="3200" spc="6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çabaları</a:t>
            </a:r>
            <a:r>
              <a:rPr sz="3200" spc="6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ortaya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koyması</a:t>
            </a:r>
            <a:r>
              <a:rPr sz="3200" spc="-7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şeklinde</a:t>
            </a:r>
            <a:r>
              <a:rPr sz="3200" spc="-8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tanımlanabilir.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1440" cy="6858000"/>
          </a:xfrm>
          <a:custGeom>
            <a:avLst/>
            <a:gdLst/>
            <a:ahLst/>
            <a:cxnLst/>
            <a:rect l="l" t="t" r="r" b="b"/>
            <a:pathLst>
              <a:path w="11521440" h="6858000">
                <a:moveTo>
                  <a:pt x="11521440" y="0"/>
                </a:moveTo>
                <a:lnTo>
                  <a:pt x="0" y="0"/>
                </a:lnTo>
                <a:lnTo>
                  <a:pt x="0" y="6858000"/>
                </a:lnTo>
                <a:lnTo>
                  <a:pt x="11521440" y="6858000"/>
                </a:lnTo>
                <a:lnTo>
                  <a:pt x="11521440" y="0"/>
                </a:lnTo>
                <a:close/>
              </a:path>
            </a:pathLst>
          </a:custGeom>
          <a:solidFill>
            <a:srgbClr val="CDD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11530965" cy="2195195"/>
            <a:chOff x="-4762" y="-4762"/>
            <a:chExt cx="11530965" cy="2195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587" y="295656"/>
              <a:ext cx="11251692" cy="161086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597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«</a:t>
            </a:r>
            <a:r>
              <a:rPr sz="3600" dirty="0"/>
              <a:t>Öğrenme</a:t>
            </a:r>
            <a:r>
              <a:rPr sz="3600" spc="-130" dirty="0"/>
              <a:t> </a:t>
            </a:r>
            <a:r>
              <a:rPr sz="3600" dirty="0"/>
              <a:t>stratejisi,</a:t>
            </a:r>
            <a:r>
              <a:rPr sz="3600" spc="-114" dirty="0"/>
              <a:t> </a:t>
            </a:r>
            <a:r>
              <a:rPr sz="3600" dirty="0"/>
              <a:t>bireyin</a:t>
            </a:r>
            <a:r>
              <a:rPr sz="3600" spc="-120" dirty="0"/>
              <a:t> </a:t>
            </a:r>
            <a:r>
              <a:rPr sz="3600" dirty="0"/>
              <a:t>kendi</a:t>
            </a:r>
            <a:r>
              <a:rPr sz="3600" spc="-130" dirty="0"/>
              <a:t> </a:t>
            </a:r>
            <a:r>
              <a:rPr sz="3600" spc="-10" dirty="0"/>
              <a:t>kendine</a:t>
            </a:r>
            <a:endParaRPr sz="3600"/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600" dirty="0"/>
              <a:t>öğrenmesini</a:t>
            </a:r>
            <a:r>
              <a:rPr sz="3600" spc="-170" dirty="0"/>
              <a:t> </a:t>
            </a:r>
            <a:r>
              <a:rPr sz="3600" dirty="0"/>
              <a:t>kolaylaştıran</a:t>
            </a:r>
            <a:r>
              <a:rPr sz="3600" spc="-160" dirty="0"/>
              <a:t> </a:t>
            </a:r>
            <a:r>
              <a:rPr sz="3600" dirty="0"/>
              <a:t>tekniklerin</a:t>
            </a:r>
            <a:r>
              <a:rPr sz="3600" spc="-170" dirty="0"/>
              <a:t> </a:t>
            </a:r>
            <a:r>
              <a:rPr sz="3600" dirty="0"/>
              <a:t>her</a:t>
            </a:r>
            <a:r>
              <a:rPr sz="3600" spc="-185" dirty="0"/>
              <a:t> </a:t>
            </a:r>
            <a:r>
              <a:rPr sz="3600" spc="-10" dirty="0"/>
              <a:t>biridir.»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0" y="2199132"/>
            <a:ext cx="11361420" cy="4658995"/>
            <a:chOff x="0" y="2199132"/>
            <a:chExt cx="11361420" cy="46589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2438400"/>
              <a:ext cx="11119104" cy="44195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99132"/>
              <a:ext cx="11361420" cy="29062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4780" y="2491740"/>
              <a:ext cx="11017250" cy="4366260"/>
            </a:xfrm>
            <a:custGeom>
              <a:avLst/>
              <a:gdLst/>
              <a:ahLst/>
              <a:cxnLst/>
              <a:rect l="l" t="t" r="r" b="b"/>
              <a:pathLst>
                <a:path w="11017250" h="4366259">
                  <a:moveTo>
                    <a:pt x="11016996" y="0"/>
                  </a:moveTo>
                  <a:lnTo>
                    <a:pt x="0" y="0"/>
                  </a:lnTo>
                  <a:lnTo>
                    <a:pt x="0" y="4366256"/>
                  </a:lnTo>
                  <a:lnTo>
                    <a:pt x="11016996" y="4366256"/>
                  </a:lnTo>
                  <a:lnTo>
                    <a:pt x="11016996" y="0"/>
                  </a:lnTo>
                  <a:close/>
                </a:path>
              </a:pathLst>
            </a:custGeom>
            <a:solidFill>
              <a:srgbClr val="CDD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3215" y="2351658"/>
            <a:ext cx="1086040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UI Semibold"/>
                <a:cs typeface="Segoe UI Semibold"/>
              </a:rPr>
              <a:t>Öğrenme</a:t>
            </a:r>
            <a:r>
              <a:rPr sz="3200" spc="28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stratejileriyle,</a:t>
            </a:r>
            <a:r>
              <a:rPr sz="3200" spc="29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öğrencinin</a:t>
            </a:r>
            <a:r>
              <a:rPr sz="3200" spc="28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bilgiyi</a:t>
            </a:r>
            <a:r>
              <a:rPr sz="3200" spc="29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işleyerek</a:t>
            </a:r>
            <a:r>
              <a:rPr sz="3200" spc="275" dirty="0">
                <a:latin typeface="Segoe UI Semibold"/>
                <a:cs typeface="Segoe UI Semibold"/>
              </a:rPr>
              <a:t>  </a:t>
            </a:r>
            <a:r>
              <a:rPr sz="3200" spc="-25" dirty="0">
                <a:latin typeface="Segoe UI Semibold"/>
                <a:cs typeface="Segoe UI Semibold"/>
              </a:rPr>
              <a:t>ve </a:t>
            </a:r>
            <a:r>
              <a:rPr sz="3200" dirty="0">
                <a:latin typeface="Segoe UI Semibold"/>
                <a:cs typeface="Segoe UI Semibold"/>
              </a:rPr>
              <a:t>kalıcı</a:t>
            </a:r>
            <a:r>
              <a:rPr sz="3200" spc="68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biçimde</a:t>
            </a:r>
            <a:r>
              <a:rPr sz="3200" spc="69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öğrenmesini</a:t>
            </a:r>
            <a:r>
              <a:rPr sz="3200" spc="68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sağlamak</a:t>
            </a:r>
            <a:r>
              <a:rPr sz="3200" spc="69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amaçlanır.</a:t>
            </a:r>
            <a:r>
              <a:rPr sz="3200" spc="695" dirty="0">
                <a:latin typeface="Segoe UI Semibold"/>
                <a:cs typeface="Segoe UI Semibold"/>
              </a:rPr>
              <a:t>  </a:t>
            </a:r>
            <a:r>
              <a:rPr sz="3200" spc="-25" dirty="0">
                <a:latin typeface="Segoe UI Semibold"/>
                <a:cs typeface="Segoe UI Semibold"/>
              </a:rPr>
              <a:t>Bu </a:t>
            </a:r>
            <a:r>
              <a:rPr sz="3200" dirty="0">
                <a:latin typeface="Segoe UI Semibold"/>
                <a:cs typeface="Segoe UI Semibold"/>
              </a:rPr>
              <a:t>nedenle</a:t>
            </a:r>
            <a:r>
              <a:rPr sz="3200" spc="430" dirty="0"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</a:t>
            </a:r>
            <a:r>
              <a:rPr sz="3200" spc="44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stratejileri,</a:t>
            </a:r>
            <a:r>
              <a:rPr sz="3200" spc="44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öğrencinin,</a:t>
            </a:r>
            <a:r>
              <a:rPr sz="3200" spc="42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öğretilecek</a:t>
            </a:r>
            <a:r>
              <a:rPr sz="3200" spc="409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Segoe UI Semibold"/>
                <a:cs typeface="Segoe UI Semibold"/>
              </a:rPr>
              <a:t>yeni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bilgiyi</a:t>
            </a:r>
            <a:r>
              <a:rPr sz="3200" spc="64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seçme,</a:t>
            </a:r>
            <a:r>
              <a:rPr sz="3200" spc="65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düzenleme</a:t>
            </a:r>
            <a:r>
              <a:rPr sz="3200" spc="65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200" spc="65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bütünleştirme</a:t>
            </a:r>
            <a:r>
              <a:rPr sz="3200" spc="65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biçimini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etkilemesi</a:t>
            </a:r>
            <a:r>
              <a:rPr sz="3200" spc="-7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beklenen</a:t>
            </a:r>
            <a:r>
              <a:rPr sz="3200" spc="-9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davranış</a:t>
            </a:r>
            <a:r>
              <a:rPr sz="3200" spc="-6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200" spc="-6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düşüncelerden</a:t>
            </a:r>
            <a:r>
              <a:rPr sz="3200" spc="-10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oluşur.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-4572"/>
            <a:ext cx="11530965" cy="2194560"/>
            <a:chOff x="-4572" y="-4572"/>
            <a:chExt cx="11530965" cy="2194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44" y="0"/>
            <a:ext cx="10634472" cy="21214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«Öğrenme</a:t>
            </a:r>
            <a:r>
              <a:rPr sz="3600" spc="-130" dirty="0"/>
              <a:t> </a:t>
            </a:r>
            <a:r>
              <a:rPr sz="3600" spc="-10" dirty="0"/>
              <a:t>stratejilerinin</a:t>
            </a:r>
            <a:r>
              <a:rPr sz="3600" spc="-105" dirty="0"/>
              <a:t> </a:t>
            </a:r>
            <a:r>
              <a:rPr sz="3600" dirty="0"/>
              <a:t>temel</a:t>
            </a:r>
            <a:r>
              <a:rPr sz="3600" spc="-140" dirty="0"/>
              <a:t> </a:t>
            </a:r>
            <a:r>
              <a:rPr sz="3600" spc="-10" dirty="0"/>
              <a:t>işlevi,</a:t>
            </a:r>
            <a:endParaRPr sz="3600"/>
          </a:p>
          <a:p>
            <a:pPr marL="10795" marR="5080" algn="ctr">
              <a:lnSpc>
                <a:spcPct val="100000"/>
              </a:lnSpc>
            </a:pPr>
            <a:r>
              <a:rPr sz="3600" dirty="0"/>
              <a:t>öğrencilerin</a:t>
            </a:r>
            <a:r>
              <a:rPr sz="3600" spc="-170" dirty="0"/>
              <a:t> </a:t>
            </a:r>
            <a:r>
              <a:rPr sz="3600" spc="-10" dirty="0"/>
              <a:t>öğrenmelerini</a:t>
            </a:r>
            <a:r>
              <a:rPr sz="3600" spc="-165" dirty="0"/>
              <a:t> </a:t>
            </a:r>
            <a:r>
              <a:rPr sz="3600" dirty="0"/>
              <a:t>denetlemelerini</a:t>
            </a:r>
            <a:r>
              <a:rPr sz="3600" spc="-160" dirty="0"/>
              <a:t> </a:t>
            </a:r>
            <a:r>
              <a:rPr sz="3600" spc="-25" dirty="0"/>
              <a:t>ve </a:t>
            </a:r>
            <a:r>
              <a:rPr sz="3600" dirty="0"/>
              <a:t>yönlendirmelerini</a:t>
            </a:r>
            <a:r>
              <a:rPr sz="3600" spc="-185" dirty="0"/>
              <a:t> </a:t>
            </a:r>
            <a:r>
              <a:rPr sz="3600" spc="-10" dirty="0"/>
              <a:t>sağlamaktır.»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0" y="2011679"/>
            <a:ext cx="11346180" cy="4674235"/>
            <a:chOff x="0" y="2011679"/>
            <a:chExt cx="11346180" cy="46742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29800"/>
              <a:ext cx="11201407" cy="35311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011679"/>
              <a:ext cx="11346180" cy="46741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2564891"/>
              <a:ext cx="11162030" cy="3456940"/>
            </a:xfrm>
            <a:custGeom>
              <a:avLst/>
              <a:gdLst/>
              <a:ahLst/>
              <a:cxnLst/>
              <a:rect l="l" t="t" r="r" b="b"/>
              <a:pathLst>
                <a:path w="11162030" h="3456940">
                  <a:moveTo>
                    <a:pt x="11161776" y="0"/>
                  </a:moveTo>
                  <a:lnTo>
                    <a:pt x="0" y="0"/>
                  </a:lnTo>
                  <a:lnTo>
                    <a:pt x="0" y="3456432"/>
                  </a:lnTo>
                  <a:lnTo>
                    <a:pt x="11161776" y="3456432"/>
                  </a:lnTo>
                  <a:lnTo>
                    <a:pt x="11161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739" y="2155647"/>
            <a:ext cx="11003280" cy="425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Segoe UI Semibold"/>
                <a:cs typeface="Segoe UI Semibold"/>
              </a:rPr>
              <a:t>Öğrenme</a:t>
            </a:r>
            <a:r>
              <a:rPr sz="3000" spc="7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stratejileri</a:t>
            </a:r>
            <a:r>
              <a:rPr sz="3000" spc="8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öğrencinin</a:t>
            </a:r>
            <a:r>
              <a:rPr sz="3000" spc="8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kolay</a:t>
            </a:r>
            <a:r>
              <a:rPr sz="3000" spc="7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ve</a:t>
            </a:r>
            <a:r>
              <a:rPr sz="3000" spc="8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kalıcı</a:t>
            </a:r>
            <a:r>
              <a:rPr sz="3000" spc="85" dirty="0">
                <a:latin typeface="Segoe UI Semibold"/>
                <a:cs typeface="Segoe UI Semibold"/>
              </a:rPr>
              <a:t>  </a:t>
            </a:r>
            <a:r>
              <a:rPr sz="3000" spc="-10" dirty="0">
                <a:latin typeface="Segoe UI Semibold"/>
                <a:cs typeface="Segoe UI Semibold"/>
              </a:rPr>
              <a:t>öğrenmesini </a:t>
            </a:r>
            <a:r>
              <a:rPr sz="3000" dirty="0">
                <a:latin typeface="Segoe UI Semibold"/>
                <a:cs typeface="Segoe UI Semibold"/>
              </a:rPr>
              <a:t>sağlamanın</a:t>
            </a:r>
            <a:r>
              <a:rPr sz="3000" spc="390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yanı</a:t>
            </a:r>
            <a:r>
              <a:rPr sz="3000" spc="390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sıra,</a:t>
            </a:r>
            <a:r>
              <a:rPr sz="3000" spc="39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öğrenmedeki</a:t>
            </a:r>
            <a:r>
              <a:rPr sz="3000" spc="390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verimliliğini</a:t>
            </a:r>
            <a:r>
              <a:rPr sz="3000" spc="39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artırır</a:t>
            </a:r>
            <a:r>
              <a:rPr sz="3000" spc="390" dirty="0">
                <a:latin typeface="Segoe UI Semibold"/>
                <a:cs typeface="Segoe UI Semibold"/>
              </a:rPr>
              <a:t>  </a:t>
            </a:r>
            <a:r>
              <a:rPr sz="3000" spc="-25" dirty="0">
                <a:latin typeface="Segoe UI Semibold"/>
                <a:cs typeface="Segoe UI Semibold"/>
              </a:rPr>
              <a:t>ve </a:t>
            </a:r>
            <a:r>
              <a:rPr sz="3000" dirty="0">
                <a:latin typeface="Segoe UI Semibold"/>
                <a:cs typeface="Segoe UI Semibold"/>
              </a:rPr>
              <a:t>öğrenciye</a:t>
            </a:r>
            <a:r>
              <a:rPr sz="3000" spc="-165" dirty="0">
                <a:latin typeface="Segoe UI Semibold"/>
                <a:cs typeface="Segoe UI Semibold"/>
              </a:rPr>
              <a:t> </a:t>
            </a:r>
            <a:r>
              <a:rPr sz="3000" dirty="0">
                <a:latin typeface="Segoe UI Semibold"/>
                <a:cs typeface="Segoe UI Semibold"/>
              </a:rPr>
              <a:t>bağımsız</a:t>
            </a:r>
            <a:r>
              <a:rPr sz="3000" spc="-150" dirty="0">
                <a:latin typeface="Segoe UI Semibold"/>
                <a:cs typeface="Segoe UI Semibold"/>
              </a:rPr>
              <a:t> </a:t>
            </a:r>
            <a:r>
              <a:rPr sz="3000" dirty="0">
                <a:latin typeface="Segoe UI Semibold"/>
                <a:cs typeface="Segoe UI Semibold"/>
              </a:rPr>
              <a:t>öğrenebilme</a:t>
            </a:r>
            <a:r>
              <a:rPr sz="3000" spc="-155" dirty="0">
                <a:latin typeface="Segoe UI Semibold"/>
                <a:cs typeface="Segoe UI Semibold"/>
              </a:rPr>
              <a:t> </a:t>
            </a:r>
            <a:r>
              <a:rPr sz="3000" dirty="0">
                <a:latin typeface="Segoe UI Semibold"/>
                <a:cs typeface="Segoe UI Semibold"/>
              </a:rPr>
              <a:t>niteliği</a:t>
            </a:r>
            <a:r>
              <a:rPr sz="3000" spc="-150" dirty="0">
                <a:latin typeface="Segoe UI Semibold"/>
                <a:cs typeface="Segoe UI Semibold"/>
              </a:rPr>
              <a:t> </a:t>
            </a:r>
            <a:r>
              <a:rPr sz="3000" spc="-10" dirty="0">
                <a:latin typeface="Segoe UI Semibold"/>
                <a:cs typeface="Segoe UI Semibold"/>
              </a:rPr>
              <a:t>kazandırır.</a:t>
            </a:r>
            <a:endParaRPr sz="3000">
              <a:latin typeface="Segoe UI Semibold"/>
              <a:cs typeface="Segoe UI Semibold"/>
            </a:endParaRPr>
          </a:p>
          <a:p>
            <a:pPr marL="12700" marR="5080" algn="just">
              <a:lnSpc>
                <a:spcPct val="100000"/>
              </a:lnSpc>
              <a:spcBef>
                <a:spcPts val="905"/>
              </a:spcBef>
            </a:pPr>
            <a:r>
              <a:rPr sz="30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</a:t>
            </a:r>
            <a:r>
              <a:rPr sz="3000" spc="6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000" dirty="0">
                <a:solidFill>
                  <a:srgbClr val="C00000"/>
                </a:solidFill>
                <a:latin typeface="Segoe UI Semibold"/>
                <a:cs typeface="Segoe UI Semibold"/>
              </a:rPr>
              <a:t>stratejilerinin</a:t>
            </a:r>
            <a:r>
              <a:rPr sz="3000" spc="9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000" dirty="0">
                <a:solidFill>
                  <a:srgbClr val="C00000"/>
                </a:solidFill>
                <a:latin typeface="Segoe UI Semibold"/>
                <a:cs typeface="Segoe UI Semibold"/>
              </a:rPr>
              <a:t>temel</a:t>
            </a:r>
            <a:r>
              <a:rPr sz="3000" spc="8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000" dirty="0">
                <a:solidFill>
                  <a:srgbClr val="C00000"/>
                </a:solidFill>
                <a:latin typeface="Segoe UI Semibold"/>
                <a:cs typeface="Segoe UI Semibold"/>
              </a:rPr>
              <a:t>işlevi,</a:t>
            </a:r>
            <a:r>
              <a:rPr sz="3000" spc="8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000" dirty="0">
                <a:solidFill>
                  <a:srgbClr val="C00000"/>
                </a:solidFill>
                <a:latin typeface="Segoe UI Semibold"/>
                <a:cs typeface="Segoe UI Semibold"/>
              </a:rPr>
              <a:t>öğrencilerin</a:t>
            </a:r>
            <a:r>
              <a:rPr sz="3000" spc="9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0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öğrenmelerini </a:t>
            </a:r>
            <a:r>
              <a:rPr sz="3000" dirty="0">
                <a:solidFill>
                  <a:srgbClr val="C00000"/>
                </a:solidFill>
                <a:latin typeface="Segoe UI Semibold"/>
                <a:cs typeface="Segoe UI Semibold"/>
              </a:rPr>
              <a:t>denetlemelerini</a:t>
            </a:r>
            <a:r>
              <a:rPr sz="3000" spc="-3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0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000" spc="74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000" dirty="0">
                <a:solidFill>
                  <a:srgbClr val="C00000"/>
                </a:solidFill>
                <a:latin typeface="Segoe UI Semibold"/>
                <a:cs typeface="Segoe UI Semibold"/>
              </a:rPr>
              <a:t>yönlendirmelerini</a:t>
            </a:r>
            <a:r>
              <a:rPr sz="3000" spc="-4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000" dirty="0">
                <a:solidFill>
                  <a:srgbClr val="C00000"/>
                </a:solidFill>
                <a:latin typeface="Segoe UI Semibold"/>
                <a:cs typeface="Segoe UI Semibold"/>
              </a:rPr>
              <a:t>sağlamaktır.</a:t>
            </a:r>
            <a:r>
              <a:rPr sz="3000" spc="74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000" spc="-10" dirty="0">
                <a:latin typeface="Segoe UI Semibold"/>
                <a:cs typeface="Segoe UI Semibold"/>
              </a:rPr>
              <a:t>Öğrenciler, </a:t>
            </a:r>
            <a:r>
              <a:rPr sz="3000" dirty="0">
                <a:latin typeface="Segoe UI Semibold"/>
                <a:cs typeface="Segoe UI Semibold"/>
              </a:rPr>
              <a:t>her</a:t>
            </a:r>
            <a:r>
              <a:rPr sz="3000" spc="30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öğrenme</a:t>
            </a:r>
            <a:r>
              <a:rPr sz="3000" spc="300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konusu</a:t>
            </a:r>
            <a:r>
              <a:rPr sz="3000" spc="30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ya</a:t>
            </a:r>
            <a:r>
              <a:rPr sz="3000" spc="300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da</a:t>
            </a:r>
            <a:r>
              <a:rPr sz="3000" spc="300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durumu</a:t>
            </a:r>
            <a:r>
              <a:rPr sz="3000" spc="30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için</a:t>
            </a:r>
            <a:r>
              <a:rPr sz="3000" spc="305" dirty="0">
                <a:latin typeface="Segoe UI Semibold"/>
                <a:cs typeface="Segoe UI Semibold"/>
              </a:rPr>
              <a:t>  </a:t>
            </a:r>
            <a:r>
              <a:rPr sz="3000" dirty="0">
                <a:latin typeface="Segoe UI Semibold"/>
                <a:cs typeface="Segoe UI Semibold"/>
              </a:rPr>
              <a:t>farklı</a:t>
            </a:r>
            <a:r>
              <a:rPr sz="3000" spc="300" dirty="0">
                <a:latin typeface="Segoe UI Semibold"/>
                <a:cs typeface="Segoe UI Semibold"/>
              </a:rPr>
              <a:t>  </a:t>
            </a:r>
            <a:r>
              <a:rPr sz="3000" spc="-10" dirty="0">
                <a:latin typeface="Segoe UI Semibold"/>
                <a:cs typeface="Segoe UI Semibold"/>
              </a:rPr>
              <a:t>öğrenme </a:t>
            </a:r>
            <a:r>
              <a:rPr sz="3000" dirty="0">
                <a:latin typeface="Segoe UI Semibold"/>
                <a:cs typeface="Segoe UI Semibold"/>
              </a:rPr>
              <a:t>stratejileri</a:t>
            </a:r>
            <a:r>
              <a:rPr sz="3000" spc="240" dirty="0">
                <a:latin typeface="Segoe UI Semibold"/>
                <a:cs typeface="Segoe UI Semibold"/>
              </a:rPr>
              <a:t>   </a:t>
            </a:r>
            <a:r>
              <a:rPr sz="3000" dirty="0">
                <a:latin typeface="Segoe UI Semibold"/>
                <a:cs typeface="Segoe UI Semibold"/>
              </a:rPr>
              <a:t>kullanabilirler.</a:t>
            </a:r>
            <a:r>
              <a:rPr sz="3000" spc="245" dirty="0">
                <a:latin typeface="Segoe UI Semibold"/>
                <a:cs typeface="Segoe UI Semibold"/>
              </a:rPr>
              <a:t>   </a:t>
            </a:r>
            <a:r>
              <a:rPr sz="3000" dirty="0">
                <a:latin typeface="Segoe UI Semibold"/>
                <a:cs typeface="Segoe UI Semibold"/>
              </a:rPr>
              <a:t>Bu</a:t>
            </a:r>
            <a:r>
              <a:rPr sz="3000" spc="235" dirty="0">
                <a:latin typeface="Segoe UI Semibold"/>
                <a:cs typeface="Segoe UI Semibold"/>
              </a:rPr>
              <a:t>   </a:t>
            </a:r>
            <a:r>
              <a:rPr sz="3000" dirty="0">
                <a:latin typeface="Segoe UI Semibold"/>
                <a:cs typeface="Segoe UI Semibold"/>
              </a:rPr>
              <a:t>da</a:t>
            </a:r>
            <a:r>
              <a:rPr sz="3000" spc="240" dirty="0">
                <a:latin typeface="Segoe UI Semibold"/>
                <a:cs typeface="Segoe UI Semibold"/>
              </a:rPr>
              <a:t>   </a:t>
            </a:r>
            <a:r>
              <a:rPr sz="3000" dirty="0">
                <a:latin typeface="Segoe UI Semibold"/>
                <a:cs typeface="Segoe UI Semibold"/>
              </a:rPr>
              <a:t>öğrenme</a:t>
            </a:r>
            <a:r>
              <a:rPr sz="3000" spc="240" dirty="0">
                <a:latin typeface="Segoe UI Semibold"/>
                <a:cs typeface="Segoe UI Semibold"/>
              </a:rPr>
              <a:t>   </a:t>
            </a:r>
            <a:r>
              <a:rPr sz="3000" spc="-10" dirty="0">
                <a:latin typeface="Segoe UI Semibold"/>
                <a:cs typeface="Segoe UI Semibold"/>
              </a:rPr>
              <a:t>stratejilerinin </a:t>
            </a:r>
            <a:r>
              <a:rPr sz="3000" dirty="0">
                <a:latin typeface="Segoe UI Semibold"/>
                <a:cs typeface="Segoe UI Semibold"/>
              </a:rPr>
              <a:t>çeşitlendirilebilir</a:t>
            </a:r>
            <a:r>
              <a:rPr sz="3000" spc="275" dirty="0">
                <a:latin typeface="Segoe UI Semibold"/>
                <a:cs typeface="Segoe UI Semibold"/>
              </a:rPr>
              <a:t>   </a:t>
            </a:r>
            <a:r>
              <a:rPr sz="3000" dirty="0">
                <a:latin typeface="Segoe UI Semibold"/>
                <a:cs typeface="Segoe UI Semibold"/>
              </a:rPr>
              <a:t>ve</a:t>
            </a:r>
            <a:r>
              <a:rPr sz="3000" spc="265" dirty="0">
                <a:latin typeface="Segoe UI Semibold"/>
                <a:cs typeface="Segoe UI Semibold"/>
              </a:rPr>
              <a:t>   </a:t>
            </a:r>
            <a:r>
              <a:rPr sz="3000" dirty="0">
                <a:latin typeface="Segoe UI Semibold"/>
                <a:cs typeface="Segoe UI Semibold"/>
              </a:rPr>
              <a:t>gerektiğinde</a:t>
            </a:r>
            <a:r>
              <a:rPr sz="3000" spc="265" dirty="0">
                <a:latin typeface="Segoe UI Semibold"/>
                <a:cs typeface="Segoe UI Semibold"/>
              </a:rPr>
              <a:t>   </a:t>
            </a:r>
            <a:r>
              <a:rPr sz="3000" dirty="0">
                <a:latin typeface="Segoe UI Semibold"/>
                <a:cs typeface="Segoe UI Semibold"/>
              </a:rPr>
              <a:t>değiştirilebilir</a:t>
            </a:r>
            <a:r>
              <a:rPr sz="3000" spc="275" dirty="0">
                <a:latin typeface="Segoe UI Semibold"/>
                <a:cs typeface="Segoe UI Semibold"/>
              </a:rPr>
              <a:t>   </a:t>
            </a:r>
            <a:r>
              <a:rPr sz="3000" spc="-10" dirty="0">
                <a:latin typeface="Segoe UI Semibold"/>
                <a:cs typeface="Segoe UI Semibold"/>
              </a:rPr>
              <a:t>nitelikte </a:t>
            </a:r>
            <a:r>
              <a:rPr sz="3000" dirty="0">
                <a:latin typeface="Segoe UI Semibold"/>
                <a:cs typeface="Segoe UI Semibold"/>
              </a:rPr>
              <a:t>olduklarını</a:t>
            </a:r>
            <a:r>
              <a:rPr sz="3000" spc="-160" dirty="0">
                <a:latin typeface="Segoe UI Semibold"/>
                <a:cs typeface="Segoe UI Semibold"/>
              </a:rPr>
              <a:t> </a:t>
            </a:r>
            <a:r>
              <a:rPr sz="3000" spc="-10" dirty="0">
                <a:latin typeface="Segoe UI Semibold"/>
                <a:cs typeface="Segoe UI Semibold"/>
              </a:rPr>
              <a:t>gösterir.</a:t>
            </a:r>
            <a:endParaRPr sz="30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1440" cy="6858000"/>
          </a:xfrm>
          <a:custGeom>
            <a:avLst/>
            <a:gdLst/>
            <a:ahLst/>
            <a:cxnLst/>
            <a:rect l="l" t="t" r="r" b="b"/>
            <a:pathLst>
              <a:path w="11521440" h="6858000">
                <a:moveTo>
                  <a:pt x="11521440" y="0"/>
                </a:moveTo>
                <a:lnTo>
                  <a:pt x="0" y="0"/>
                </a:lnTo>
                <a:lnTo>
                  <a:pt x="0" y="6858000"/>
                </a:lnTo>
                <a:lnTo>
                  <a:pt x="11521440" y="6858000"/>
                </a:lnTo>
                <a:lnTo>
                  <a:pt x="1152144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72" y="-4572"/>
            <a:ext cx="11530965" cy="2194560"/>
            <a:chOff x="-4572" y="-4572"/>
            <a:chExt cx="11530965" cy="2194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775" y="117347"/>
            <a:ext cx="10116312" cy="161086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102" rIns="0" bIns="0" rtlCol="0">
            <a:spAutoFit/>
          </a:bodyPr>
          <a:lstStyle/>
          <a:p>
            <a:pPr marL="4071620" marR="5080" indent="-326517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Öğrenme</a:t>
            </a:r>
            <a:r>
              <a:rPr sz="3600" spc="-150" dirty="0"/>
              <a:t> </a:t>
            </a:r>
            <a:r>
              <a:rPr sz="3600" dirty="0"/>
              <a:t>stratejilerini</a:t>
            </a:r>
            <a:r>
              <a:rPr sz="3600" spc="-110" dirty="0"/>
              <a:t> </a:t>
            </a:r>
            <a:r>
              <a:rPr sz="3600" dirty="0"/>
              <a:t>şu</a:t>
            </a:r>
            <a:r>
              <a:rPr sz="3600" spc="-150" dirty="0"/>
              <a:t> </a:t>
            </a:r>
            <a:r>
              <a:rPr sz="3600" dirty="0"/>
              <a:t>şekilde</a:t>
            </a:r>
            <a:r>
              <a:rPr sz="3600" spc="-145" dirty="0"/>
              <a:t> </a:t>
            </a:r>
            <a:r>
              <a:rPr sz="3600" spc="-10" dirty="0"/>
              <a:t>belirlemek mümkündür: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0" y="2511551"/>
            <a:ext cx="10921365" cy="3558540"/>
            <a:chOff x="0" y="2511551"/>
            <a:chExt cx="10921365" cy="35585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11551"/>
              <a:ext cx="10920984" cy="3558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670047"/>
              <a:ext cx="9272016" cy="33634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564891"/>
              <a:ext cx="10872470" cy="3456940"/>
            </a:xfrm>
            <a:custGeom>
              <a:avLst/>
              <a:gdLst/>
              <a:ahLst/>
              <a:cxnLst/>
              <a:rect l="l" t="t" r="r" b="b"/>
              <a:pathLst>
                <a:path w="10872470" h="3456940">
                  <a:moveTo>
                    <a:pt x="10872216" y="0"/>
                  </a:moveTo>
                  <a:lnTo>
                    <a:pt x="0" y="0"/>
                  </a:lnTo>
                  <a:lnTo>
                    <a:pt x="0" y="3456432"/>
                  </a:lnTo>
                  <a:lnTo>
                    <a:pt x="10872216" y="3456432"/>
                  </a:lnTo>
                  <a:lnTo>
                    <a:pt x="10872216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739" y="2708428"/>
            <a:ext cx="8915400" cy="303720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005"/>
              </a:spcBef>
              <a:buClr>
                <a:srgbClr val="C00000"/>
              </a:buClr>
              <a:buFont typeface="Wingdings"/>
              <a:buChar char=""/>
              <a:tabLst>
                <a:tab pos="336550" algn="l"/>
              </a:tabLst>
            </a:pPr>
            <a:r>
              <a:rPr sz="3200" dirty="0">
                <a:latin typeface="Segoe UI Semibold"/>
                <a:cs typeface="Segoe UI Semibold"/>
              </a:rPr>
              <a:t>Bilginin</a:t>
            </a:r>
            <a:r>
              <a:rPr sz="3200" spc="-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sesli</a:t>
            </a:r>
            <a:r>
              <a:rPr sz="3200" spc="-6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veya</a:t>
            </a:r>
            <a:r>
              <a:rPr sz="3200" spc="-4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sessiz</a:t>
            </a:r>
            <a:r>
              <a:rPr sz="3200" spc="-7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olarak</a:t>
            </a:r>
            <a:r>
              <a:rPr sz="3200" spc="-4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tekrar</a:t>
            </a:r>
            <a:r>
              <a:rPr sz="3200" spc="-5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edilmesi.</a:t>
            </a:r>
            <a:endParaRPr sz="3200">
              <a:latin typeface="Segoe UI Semibold"/>
              <a:cs typeface="Segoe UI Semibold"/>
            </a:endParaRPr>
          </a:p>
          <a:p>
            <a:pPr marL="337185" indent="-324485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"/>
              <a:tabLst>
                <a:tab pos="337185" algn="l"/>
              </a:tabLst>
            </a:pPr>
            <a:r>
              <a:rPr sz="3200" dirty="0">
                <a:latin typeface="Segoe UI Semibold"/>
                <a:cs typeface="Segoe UI Semibold"/>
              </a:rPr>
              <a:t>Materyalin aynen</a:t>
            </a:r>
            <a:r>
              <a:rPr sz="3200" spc="-2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yazılması.</a:t>
            </a:r>
            <a:endParaRPr sz="3200">
              <a:latin typeface="Segoe UI Semibold"/>
              <a:cs typeface="Segoe UI Semibold"/>
            </a:endParaRPr>
          </a:p>
          <a:p>
            <a:pPr marL="336550" indent="-32385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"/>
              <a:tabLst>
                <a:tab pos="336550" algn="l"/>
              </a:tabLst>
            </a:pPr>
            <a:r>
              <a:rPr sz="3200" dirty="0">
                <a:latin typeface="Segoe UI Semibold"/>
                <a:cs typeface="Segoe UI Semibold"/>
              </a:rPr>
              <a:t>Metin</a:t>
            </a:r>
            <a:r>
              <a:rPr sz="3200" spc="-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kenarına</a:t>
            </a:r>
            <a:r>
              <a:rPr sz="3200" spc="-7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işaret</a:t>
            </a:r>
            <a:r>
              <a:rPr sz="3200" spc="-6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koyma.</a:t>
            </a:r>
            <a:endParaRPr sz="3200">
              <a:latin typeface="Segoe UI Semibold"/>
              <a:cs typeface="Segoe UI Semibold"/>
            </a:endParaRPr>
          </a:p>
          <a:p>
            <a:pPr marL="337185" indent="-324485">
              <a:lnSpc>
                <a:spcPct val="100000"/>
              </a:lnSpc>
              <a:spcBef>
                <a:spcPts val="905"/>
              </a:spcBef>
              <a:buClr>
                <a:srgbClr val="C00000"/>
              </a:buClr>
              <a:buFont typeface="Wingdings"/>
              <a:buChar char=""/>
              <a:tabLst>
                <a:tab pos="337185" algn="l"/>
              </a:tabLst>
            </a:pPr>
            <a:r>
              <a:rPr sz="3200" dirty="0">
                <a:latin typeface="Segoe UI Semibold"/>
                <a:cs typeface="Segoe UI Semibold"/>
              </a:rPr>
              <a:t>Metnin</a:t>
            </a:r>
            <a:r>
              <a:rPr sz="3200" spc="-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altını</a:t>
            </a:r>
            <a:r>
              <a:rPr sz="3200" spc="-6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çizme.</a:t>
            </a:r>
            <a:endParaRPr sz="3200">
              <a:latin typeface="Segoe UI Semibold"/>
              <a:cs typeface="Segoe UI Semibold"/>
            </a:endParaRPr>
          </a:p>
          <a:p>
            <a:pPr marL="448309" indent="-435609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"/>
              <a:tabLst>
                <a:tab pos="448309" algn="l"/>
              </a:tabLst>
            </a:pPr>
            <a:r>
              <a:rPr sz="3200" dirty="0">
                <a:latin typeface="Segoe UI Semibold"/>
                <a:cs typeface="Segoe UI Semibold"/>
              </a:rPr>
              <a:t>Zihinsel</a:t>
            </a:r>
            <a:r>
              <a:rPr sz="3200" spc="-13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imajlar/imgeler</a:t>
            </a:r>
            <a:r>
              <a:rPr sz="3200" spc="-10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oluşturma.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1440" cy="6858000"/>
          </a:xfrm>
          <a:custGeom>
            <a:avLst/>
            <a:gdLst/>
            <a:ahLst/>
            <a:cxnLst/>
            <a:rect l="l" t="t" r="r" b="b"/>
            <a:pathLst>
              <a:path w="11521440" h="6858000">
                <a:moveTo>
                  <a:pt x="11521440" y="0"/>
                </a:moveTo>
                <a:lnTo>
                  <a:pt x="0" y="0"/>
                </a:lnTo>
                <a:lnTo>
                  <a:pt x="0" y="6858000"/>
                </a:lnTo>
                <a:lnTo>
                  <a:pt x="11521440" y="6858000"/>
                </a:lnTo>
                <a:lnTo>
                  <a:pt x="11521440" y="0"/>
                </a:lnTo>
                <a:close/>
              </a:path>
            </a:pathLst>
          </a:custGeom>
          <a:solidFill>
            <a:srgbClr val="CDB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72" y="-4572"/>
            <a:ext cx="11530965" cy="2194560"/>
            <a:chOff x="-4572" y="-4572"/>
            <a:chExt cx="11530965" cy="2194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775" y="117347"/>
            <a:ext cx="10116312" cy="161086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102" rIns="0" bIns="0" rtlCol="0">
            <a:spAutoFit/>
          </a:bodyPr>
          <a:lstStyle/>
          <a:p>
            <a:pPr marL="4071620" marR="5080" indent="-326517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Öğrenme</a:t>
            </a:r>
            <a:r>
              <a:rPr sz="3600" spc="-150" dirty="0"/>
              <a:t> </a:t>
            </a:r>
            <a:r>
              <a:rPr sz="3600" dirty="0"/>
              <a:t>stratejilerini</a:t>
            </a:r>
            <a:r>
              <a:rPr sz="3600" spc="-110" dirty="0"/>
              <a:t> </a:t>
            </a:r>
            <a:r>
              <a:rPr sz="3600" dirty="0"/>
              <a:t>şu</a:t>
            </a:r>
            <a:r>
              <a:rPr sz="3600" spc="-150" dirty="0"/>
              <a:t> </a:t>
            </a:r>
            <a:r>
              <a:rPr sz="3600" dirty="0"/>
              <a:t>şekilde</a:t>
            </a:r>
            <a:r>
              <a:rPr sz="3600" spc="-145" dirty="0"/>
              <a:t> </a:t>
            </a:r>
            <a:r>
              <a:rPr sz="3600" spc="-10" dirty="0"/>
              <a:t>belirlemek mümkündür: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0" y="2139695"/>
            <a:ext cx="10922635" cy="4567555"/>
            <a:chOff x="0" y="2139695"/>
            <a:chExt cx="10922635" cy="45675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23515"/>
              <a:ext cx="10922508" cy="42778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39695"/>
              <a:ext cx="7085076" cy="45674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276855"/>
              <a:ext cx="10873740" cy="4175760"/>
            </a:xfrm>
            <a:custGeom>
              <a:avLst/>
              <a:gdLst/>
              <a:ahLst/>
              <a:cxnLst/>
              <a:rect l="l" t="t" r="r" b="b"/>
              <a:pathLst>
                <a:path w="10873740" h="4175760">
                  <a:moveTo>
                    <a:pt x="10873740" y="0"/>
                  </a:moveTo>
                  <a:lnTo>
                    <a:pt x="0" y="0"/>
                  </a:lnTo>
                  <a:lnTo>
                    <a:pt x="0" y="4175760"/>
                  </a:lnTo>
                  <a:lnTo>
                    <a:pt x="10873740" y="4175760"/>
                  </a:lnTo>
                  <a:lnTo>
                    <a:pt x="10873740" y="0"/>
                  </a:lnTo>
                  <a:close/>
                </a:path>
              </a:pathLst>
            </a:custGeom>
            <a:solidFill>
              <a:srgbClr val="CDB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739" y="2177949"/>
            <a:ext cx="6728459" cy="424116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Wingdings"/>
              <a:buChar char=""/>
              <a:tabLst>
                <a:tab pos="336550" algn="l"/>
              </a:tabLst>
            </a:pPr>
            <a:r>
              <a:rPr sz="3200" dirty="0">
                <a:latin typeface="Segoe UI Semibold"/>
                <a:cs typeface="Segoe UI Semibold"/>
              </a:rPr>
              <a:t>Bellek</a:t>
            </a:r>
            <a:r>
              <a:rPr sz="3200" spc="-3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destekleyiciler.</a:t>
            </a:r>
            <a:endParaRPr sz="3200">
              <a:latin typeface="Segoe UI Semibold"/>
              <a:cs typeface="Segoe UI Semibold"/>
            </a:endParaRPr>
          </a:p>
          <a:p>
            <a:pPr marL="337185" indent="-324485">
              <a:lnSpc>
                <a:spcPct val="100000"/>
              </a:lnSpc>
              <a:spcBef>
                <a:spcPts val="905"/>
              </a:spcBef>
              <a:buClr>
                <a:srgbClr val="C00000"/>
              </a:buClr>
              <a:buFont typeface="Wingdings"/>
              <a:buChar char=""/>
              <a:tabLst>
                <a:tab pos="337185" algn="l"/>
              </a:tabLst>
            </a:pPr>
            <a:r>
              <a:rPr sz="3200" dirty="0">
                <a:latin typeface="Segoe UI Semibold"/>
                <a:cs typeface="Segoe UI Semibold"/>
              </a:rPr>
              <a:t>Analoji</a:t>
            </a:r>
            <a:r>
              <a:rPr sz="3200" spc="-8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(benzetim)</a:t>
            </a:r>
            <a:r>
              <a:rPr sz="3200" spc="-10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yaratma.</a:t>
            </a:r>
            <a:endParaRPr sz="3200">
              <a:latin typeface="Segoe UI Semibold"/>
              <a:cs typeface="Segoe UI Semibold"/>
            </a:endParaRPr>
          </a:p>
          <a:p>
            <a:pPr marL="336550" indent="-32385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"/>
              <a:tabLst>
                <a:tab pos="336550" algn="l"/>
              </a:tabLst>
            </a:pPr>
            <a:r>
              <a:rPr sz="3200" dirty="0">
                <a:latin typeface="Segoe UI Semibold"/>
                <a:cs typeface="Segoe UI Semibold"/>
              </a:rPr>
              <a:t>Kendi</a:t>
            </a:r>
            <a:r>
              <a:rPr sz="3200" spc="-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ifadeleri</a:t>
            </a:r>
            <a:r>
              <a:rPr sz="3200" spc="-3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ile</a:t>
            </a:r>
            <a:r>
              <a:rPr sz="3200" spc="-4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açıklama.</a:t>
            </a:r>
            <a:endParaRPr sz="3200">
              <a:latin typeface="Segoe UI Semibold"/>
              <a:cs typeface="Segoe UI Semibold"/>
            </a:endParaRPr>
          </a:p>
          <a:p>
            <a:pPr marL="337185" indent="-324485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"/>
              <a:tabLst>
                <a:tab pos="337185" algn="l"/>
              </a:tabLst>
            </a:pPr>
            <a:r>
              <a:rPr sz="3200" dirty="0">
                <a:latin typeface="Segoe UI Semibold"/>
                <a:cs typeface="Segoe UI Semibold"/>
              </a:rPr>
              <a:t>Özet</a:t>
            </a:r>
            <a:r>
              <a:rPr sz="3200" spc="-8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çıkarma.</a:t>
            </a:r>
            <a:endParaRPr sz="3200">
              <a:latin typeface="Segoe UI Semibold"/>
              <a:cs typeface="Segoe UI Semibold"/>
            </a:endParaRPr>
          </a:p>
          <a:p>
            <a:pPr marL="337185" indent="-324485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"/>
              <a:tabLst>
                <a:tab pos="337185" algn="l"/>
              </a:tabLst>
            </a:pPr>
            <a:r>
              <a:rPr sz="3200" dirty="0">
                <a:latin typeface="Segoe UI Semibold"/>
                <a:cs typeface="Segoe UI Semibold"/>
              </a:rPr>
              <a:t>Soru</a:t>
            </a:r>
            <a:r>
              <a:rPr sz="3200" spc="-4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sorma.</a:t>
            </a:r>
            <a:endParaRPr sz="3200">
              <a:latin typeface="Segoe UI Semibold"/>
              <a:cs typeface="Segoe UI Semibold"/>
            </a:endParaRPr>
          </a:p>
          <a:p>
            <a:pPr marL="337185" indent="-324485">
              <a:lnSpc>
                <a:spcPct val="100000"/>
              </a:lnSpc>
              <a:spcBef>
                <a:spcPts val="905"/>
              </a:spcBef>
              <a:buClr>
                <a:srgbClr val="C00000"/>
              </a:buClr>
              <a:buFont typeface="Wingdings"/>
              <a:buChar char=""/>
              <a:tabLst>
                <a:tab pos="337185" algn="l"/>
              </a:tabLst>
            </a:pPr>
            <a:r>
              <a:rPr sz="3200" dirty="0">
                <a:latin typeface="Segoe UI Semibold"/>
                <a:cs typeface="Segoe UI Semibold"/>
              </a:rPr>
              <a:t>Ana</a:t>
            </a:r>
            <a:r>
              <a:rPr sz="3200" spc="-7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hatlar</a:t>
            </a:r>
            <a:r>
              <a:rPr sz="3200" spc="-4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oluşturma.</a:t>
            </a:r>
            <a:endParaRPr sz="3200">
              <a:latin typeface="Segoe UI Semibold"/>
              <a:cs typeface="Segoe UI Semibold"/>
            </a:endParaRPr>
          </a:p>
          <a:p>
            <a:pPr marL="337185" indent="-324485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"/>
              <a:tabLst>
                <a:tab pos="337185" algn="l"/>
              </a:tabLst>
            </a:pPr>
            <a:r>
              <a:rPr sz="3200" dirty="0">
                <a:latin typeface="Segoe UI Semibold"/>
                <a:cs typeface="Segoe UI Semibold"/>
              </a:rPr>
              <a:t>Kavram</a:t>
            </a:r>
            <a:r>
              <a:rPr sz="3200" spc="-6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-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bilgi</a:t>
            </a:r>
            <a:r>
              <a:rPr sz="3200" spc="-7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haritası</a:t>
            </a:r>
            <a:r>
              <a:rPr sz="3200" spc="-4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oluşturma.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1440" cy="6858000"/>
          </a:xfrm>
          <a:custGeom>
            <a:avLst/>
            <a:gdLst/>
            <a:ahLst/>
            <a:cxnLst/>
            <a:rect l="l" t="t" r="r" b="b"/>
            <a:pathLst>
              <a:path w="11521440" h="6858000">
                <a:moveTo>
                  <a:pt x="11521440" y="0"/>
                </a:moveTo>
                <a:lnTo>
                  <a:pt x="0" y="0"/>
                </a:lnTo>
                <a:lnTo>
                  <a:pt x="0" y="6858000"/>
                </a:lnTo>
                <a:lnTo>
                  <a:pt x="11521440" y="6858000"/>
                </a:lnTo>
                <a:lnTo>
                  <a:pt x="11521440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72" y="-4572"/>
            <a:ext cx="11530965" cy="2194560"/>
            <a:chOff x="-4572" y="-4572"/>
            <a:chExt cx="11530965" cy="2194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775" y="117347"/>
            <a:ext cx="10116312" cy="161086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102" rIns="0" bIns="0" rtlCol="0">
            <a:spAutoFit/>
          </a:bodyPr>
          <a:lstStyle/>
          <a:p>
            <a:pPr marL="4071620" marR="5080" indent="-326517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Öğrenme</a:t>
            </a:r>
            <a:r>
              <a:rPr sz="3600" spc="-150" dirty="0"/>
              <a:t> </a:t>
            </a:r>
            <a:r>
              <a:rPr sz="3600" dirty="0"/>
              <a:t>stratejilerini</a:t>
            </a:r>
            <a:r>
              <a:rPr sz="3600" spc="-110" dirty="0"/>
              <a:t> </a:t>
            </a:r>
            <a:r>
              <a:rPr sz="3600" dirty="0"/>
              <a:t>şu</a:t>
            </a:r>
            <a:r>
              <a:rPr sz="3600" spc="-150" dirty="0"/>
              <a:t> </a:t>
            </a:r>
            <a:r>
              <a:rPr sz="3600" dirty="0"/>
              <a:t>şekilde</a:t>
            </a:r>
            <a:r>
              <a:rPr sz="3600" spc="-145" dirty="0"/>
              <a:t> </a:t>
            </a:r>
            <a:r>
              <a:rPr sz="3600" spc="-10" dirty="0"/>
              <a:t>belirlemek mümkündür: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28955" y="2225039"/>
            <a:ext cx="11302365" cy="4276725"/>
            <a:chOff x="28955" y="2225039"/>
            <a:chExt cx="11302365" cy="42767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068" y="2583179"/>
              <a:ext cx="11047476" cy="39182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5" y="2225039"/>
              <a:ext cx="11301984" cy="41254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6408" y="2636519"/>
              <a:ext cx="10945495" cy="3816350"/>
            </a:xfrm>
            <a:custGeom>
              <a:avLst/>
              <a:gdLst/>
              <a:ahLst/>
              <a:cxnLst/>
              <a:rect l="l" t="t" r="r" b="b"/>
              <a:pathLst>
                <a:path w="10945495" h="3816350">
                  <a:moveTo>
                    <a:pt x="10945368" y="0"/>
                  </a:moveTo>
                  <a:lnTo>
                    <a:pt x="0" y="0"/>
                  </a:lnTo>
                  <a:lnTo>
                    <a:pt x="0" y="3816096"/>
                  </a:lnTo>
                  <a:lnTo>
                    <a:pt x="10945368" y="3816096"/>
                  </a:lnTo>
                  <a:lnTo>
                    <a:pt x="1094536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5147" y="2376881"/>
            <a:ext cx="73018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"/>
              <a:tabLst>
                <a:tab pos="336550" algn="l"/>
              </a:tabLst>
            </a:pPr>
            <a:r>
              <a:rPr sz="3200" dirty="0">
                <a:latin typeface="Segoe UI Semibold"/>
                <a:cs typeface="Segoe UI Semibold"/>
              </a:rPr>
              <a:t>Kendine</a:t>
            </a:r>
            <a:r>
              <a:rPr sz="3200" spc="-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soru</a:t>
            </a:r>
            <a:r>
              <a:rPr sz="3200" spc="-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yöneltme</a:t>
            </a:r>
            <a:r>
              <a:rPr sz="3200" spc="-5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-4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cevaplama.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81950" y="4787265"/>
            <a:ext cx="31007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95"/>
              </a:spcBef>
              <a:tabLst>
                <a:tab pos="670560" algn="l"/>
                <a:tab pos="1632585" algn="l"/>
                <a:tab pos="2299970" algn="l"/>
              </a:tabLst>
            </a:pPr>
            <a:r>
              <a:rPr sz="2800" spc="-25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2800" dirty="0">
                <a:solidFill>
                  <a:srgbClr val="C00000"/>
                </a:solidFill>
                <a:latin typeface="Segoe UI Semibold"/>
                <a:cs typeface="Segoe UI Semibold"/>
              </a:rPr>
              <a:t>	</a:t>
            </a:r>
            <a:r>
              <a:rPr sz="2800" spc="-20" dirty="0">
                <a:solidFill>
                  <a:srgbClr val="C00000"/>
                </a:solidFill>
                <a:latin typeface="Segoe UI Semibold"/>
                <a:cs typeface="Segoe UI Semibold"/>
              </a:rPr>
              <a:t>yeni</a:t>
            </a:r>
            <a:r>
              <a:rPr sz="2800" dirty="0">
                <a:solidFill>
                  <a:srgbClr val="C00000"/>
                </a:solidFill>
                <a:latin typeface="Segoe UI Semibold"/>
                <a:cs typeface="Segoe UI Semibold"/>
              </a:rPr>
              <a:t>	</a:t>
            </a:r>
            <a:r>
              <a:rPr sz="28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öğrenme kendilerine</a:t>
            </a:r>
            <a:r>
              <a:rPr sz="2800" dirty="0">
                <a:solidFill>
                  <a:srgbClr val="C00000"/>
                </a:solidFill>
                <a:latin typeface="Segoe UI Semibold"/>
                <a:cs typeface="Segoe UI Semibold"/>
              </a:rPr>
              <a:t>	</a:t>
            </a:r>
            <a:r>
              <a:rPr sz="28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etkili</a:t>
            </a:r>
            <a:endParaRPr sz="2800">
              <a:latin typeface="Segoe UI Semibold"/>
              <a:cs typeface="Segoe UI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147" y="2866246"/>
            <a:ext cx="7571105" cy="322643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994"/>
              </a:spcBef>
              <a:buClr>
                <a:srgbClr val="C00000"/>
              </a:buClr>
              <a:buFont typeface="Wingdings"/>
              <a:buChar char=""/>
              <a:tabLst>
                <a:tab pos="337185" algn="l"/>
              </a:tabLst>
            </a:pPr>
            <a:r>
              <a:rPr sz="3200" dirty="0">
                <a:latin typeface="Segoe UI Semibold"/>
                <a:cs typeface="Segoe UI Semibold"/>
              </a:rPr>
              <a:t>Kendi</a:t>
            </a:r>
            <a:r>
              <a:rPr sz="3200" spc="-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kendine</a:t>
            </a:r>
            <a:r>
              <a:rPr sz="3200" spc="-8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olumlu</a:t>
            </a:r>
            <a:r>
              <a:rPr sz="3200" spc="-6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konuşma.</a:t>
            </a:r>
            <a:endParaRPr sz="3200">
              <a:latin typeface="Segoe UI Semibold"/>
              <a:cs typeface="Segoe UI Semibold"/>
            </a:endParaRPr>
          </a:p>
          <a:p>
            <a:pPr marL="336550" indent="-32385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"/>
              <a:tabLst>
                <a:tab pos="336550" algn="l"/>
              </a:tabLst>
            </a:pPr>
            <a:r>
              <a:rPr sz="3200" dirty="0">
                <a:latin typeface="Segoe UI Semibold"/>
                <a:cs typeface="Segoe UI Semibold"/>
              </a:rPr>
              <a:t>Kaygıyı</a:t>
            </a:r>
            <a:r>
              <a:rPr sz="3200" spc="-7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azaltma.</a:t>
            </a:r>
            <a:endParaRPr sz="3200">
              <a:latin typeface="Segoe UI Semibold"/>
              <a:cs typeface="Segoe UI Semibold"/>
            </a:endParaRPr>
          </a:p>
          <a:p>
            <a:pPr marL="337185" indent="-324485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"/>
              <a:tabLst>
                <a:tab pos="337185" algn="l"/>
              </a:tabLst>
            </a:pPr>
            <a:r>
              <a:rPr sz="3200" dirty="0">
                <a:latin typeface="Segoe UI Semibold"/>
                <a:cs typeface="Segoe UI Semibold"/>
              </a:rPr>
              <a:t>Zaman</a:t>
            </a:r>
            <a:r>
              <a:rPr sz="3200" spc="-1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yönetimi.</a:t>
            </a:r>
            <a:endParaRPr sz="3200">
              <a:latin typeface="Segoe UI Semibold"/>
              <a:cs typeface="Segoe UI Semibold"/>
            </a:endParaRPr>
          </a:p>
          <a:p>
            <a:pPr marL="12700" marR="5080">
              <a:lnSpc>
                <a:spcPct val="100000"/>
              </a:lnSpc>
              <a:spcBef>
                <a:spcPts val="905"/>
              </a:spcBef>
              <a:tabLst>
                <a:tab pos="1492250" algn="l"/>
                <a:tab pos="1940560" algn="l"/>
                <a:tab pos="3241040" algn="l"/>
                <a:tab pos="4340860" algn="l"/>
                <a:tab pos="5444490" algn="l"/>
                <a:tab pos="6674484" algn="l"/>
              </a:tabLst>
            </a:pPr>
            <a:r>
              <a:rPr sz="28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Değişik</a:t>
            </a:r>
            <a:r>
              <a:rPr sz="2800" dirty="0">
                <a:solidFill>
                  <a:srgbClr val="C00000"/>
                </a:solidFill>
                <a:latin typeface="Segoe UI Semibold"/>
                <a:cs typeface="Segoe UI Semibold"/>
              </a:rPr>
              <a:t>	</a:t>
            </a:r>
            <a:r>
              <a:rPr sz="28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öğrenme</a:t>
            </a:r>
            <a:r>
              <a:rPr sz="2800" dirty="0">
                <a:solidFill>
                  <a:srgbClr val="C00000"/>
                </a:solidFill>
                <a:latin typeface="Segoe UI Semibold"/>
                <a:cs typeface="Segoe UI Semibold"/>
              </a:rPr>
              <a:t>	</a:t>
            </a:r>
            <a:r>
              <a:rPr sz="28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stratejilerini</a:t>
            </a:r>
            <a:r>
              <a:rPr sz="2800" dirty="0">
                <a:solidFill>
                  <a:srgbClr val="C00000"/>
                </a:solidFill>
                <a:latin typeface="Segoe UI Semibold"/>
                <a:cs typeface="Segoe UI Semibold"/>
              </a:rPr>
              <a:t>	</a:t>
            </a:r>
            <a:r>
              <a:rPr sz="28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kullanabilen stratejileri</a:t>
            </a:r>
            <a:r>
              <a:rPr sz="2800" dirty="0">
                <a:solidFill>
                  <a:srgbClr val="C00000"/>
                </a:solidFill>
                <a:latin typeface="Segoe UI Semibold"/>
                <a:cs typeface="Segoe UI Semibold"/>
              </a:rPr>
              <a:t>	</a:t>
            </a:r>
            <a:r>
              <a:rPr sz="28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geliştirebilen</a:t>
            </a:r>
            <a:r>
              <a:rPr sz="2800" dirty="0">
                <a:solidFill>
                  <a:srgbClr val="C00000"/>
                </a:solidFill>
                <a:latin typeface="Segoe UI Semibold"/>
                <a:cs typeface="Segoe UI Semibold"/>
              </a:rPr>
              <a:t>	</a:t>
            </a:r>
            <a:r>
              <a:rPr sz="28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öğrencilerin,</a:t>
            </a:r>
            <a:r>
              <a:rPr sz="2800" dirty="0">
                <a:solidFill>
                  <a:srgbClr val="C00000"/>
                </a:solidFill>
                <a:latin typeface="Segoe UI Semibold"/>
                <a:cs typeface="Segoe UI Semibold"/>
              </a:rPr>
              <a:t>	</a:t>
            </a:r>
            <a:r>
              <a:rPr sz="2800" spc="-30" dirty="0">
                <a:solidFill>
                  <a:srgbClr val="C00000"/>
                </a:solidFill>
                <a:latin typeface="Segoe UI Semibold"/>
                <a:cs typeface="Segoe UI Semibold"/>
              </a:rPr>
              <a:t>kendi </a:t>
            </a:r>
            <a:r>
              <a:rPr sz="28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öğrenmeyi</a:t>
            </a:r>
            <a:r>
              <a:rPr sz="2800" spc="-12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gerçekleştirebildikleri</a:t>
            </a:r>
            <a:r>
              <a:rPr sz="2800" spc="-9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söylenebilir.</a:t>
            </a:r>
            <a:endParaRPr sz="28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1440" cy="6858000"/>
          </a:xfrm>
          <a:custGeom>
            <a:avLst/>
            <a:gdLst/>
            <a:ahLst/>
            <a:cxnLst/>
            <a:rect l="l" t="t" r="r" b="b"/>
            <a:pathLst>
              <a:path w="11521440" h="6858000">
                <a:moveTo>
                  <a:pt x="11521440" y="0"/>
                </a:moveTo>
                <a:lnTo>
                  <a:pt x="0" y="0"/>
                </a:lnTo>
                <a:lnTo>
                  <a:pt x="0" y="6858000"/>
                </a:lnTo>
                <a:lnTo>
                  <a:pt x="11521440" y="6858000"/>
                </a:lnTo>
                <a:lnTo>
                  <a:pt x="1152144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72" y="-4572"/>
            <a:ext cx="11530965" cy="2194560"/>
            <a:chOff x="-4572" y="-4572"/>
            <a:chExt cx="11530965" cy="2194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1344" y="437387"/>
              <a:ext cx="6772656" cy="12755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6905" rIns="0" bIns="0" rtlCol="0">
            <a:spAutoFit/>
          </a:bodyPr>
          <a:lstStyle/>
          <a:p>
            <a:pPr marL="2366645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Öz-</a:t>
            </a:r>
            <a:r>
              <a:rPr sz="4400" dirty="0"/>
              <a:t>yönetimli</a:t>
            </a:r>
            <a:r>
              <a:rPr sz="4400" spc="-100" dirty="0"/>
              <a:t> </a:t>
            </a:r>
            <a:r>
              <a:rPr sz="4400" spc="-10" dirty="0"/>
              <a:t>Öğrenme</a:t>
            </a:r>
            <a:endParaRPr sz="44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474976"/>
            <a:ext cx="11506200" cy="33939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3215" y="2627502"/>
            <a:ext cx="1100645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Segoe UI Semibold"/>
                <a:cs typeface="Segoe UI Semibold"/>
              </a:rPr>
              <a:t>Öz-</a:t>
            </a:r>
            <a:r>
              <a:rPr sz="3200" dirty="0">
                <a:latin typeface="Segoe UI Semibold"/>
                <a:cs typeface="Segoe UI Semibold"/>
              </a:rPr>
              <a:t>yönetimli</a:t>
            </a:r>
            <a:r>
              <a:rPr sz="3200" spc="13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öğrenme,</a:t>
            </a:r>
            <a:r>
              <a:rPr sz="3200" spc="114" dirty="0"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</a:t>
            </a:r>
            <a:r>
              <a:rPr sz="3200" spc="13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hedeflerini</a:t>
            </a:r>
            <a:r>
              <a:rPr sz="3200" spc="13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oluşturabilme,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başkalarının</a:t>
            </a:r>
            <a:r>
              <a:rPr sz="3200" spc="14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yardımını</a:t>
            </a:r>
            <a:r>
              <a:rPr sz="3200" spc="16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alarak</a:t>
            </a:r>
            <a:r>
              <a:rPr sz="3200" spc="15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veya</a:t>
            </a:r>
            <a:r>
              <a:rPr sz="3200" spc="15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almadan</a:t>
            </a:r>
            <a:r>
              <a:rPr sz="3200" spc="16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kendi</a:t>
            </a:r>
            <a:r>
              <a:rPr sz="3200" spc="15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öğrenme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ihtiyaçlarını</a:t>
            </a:r>
            <a:r>
              <a:rPr sz="3200" spc="73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tanımlayabilme,</a:t>
            </a:r>
            <a:r>
              <a:rPr sz="3200" spc="73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öğrenmek</a:t>
            </a:r>
            <a:r>
              <a:rPr sz="3200" spc="73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için</a:t>
            </a:r>
            <a:r>
              <a:rPr sz="3200" spc="73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girişimde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bulunabilme</a:t>
            </a:r>
            <a:r>
              <a:rPr sz="3200" spc="59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200" spc="58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kaynak</a:t>
            </a:r>
            <a:r>
              <a:rPr sz="3200" spc="59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belirleyebilme,</a:t>
            </a:r>
            <a:r>
              <a:rPr sz="3200" spc="58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öğreneceği</a:t>
            </a:r>
            <a:r>
              <a:rPr sz="3200" spc="58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bilgiye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ilişkin</a:t>
            </a:r>
            <a:r>
              <a:rPr sz="3200" spc="11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doğru</a:t>
            </a:r>
            <a:r>
              <a:rPr sz="3200" spc="114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</a:t>
            </a:r>
            <a:r>
              <a:rPr sz="3200" spc="11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stratejisi</a:t>
            </a:r>
            <a:r>
              <a:rPr sz="3200" spc="12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seçip</a:t>
            </a:r>
            <a:r>
              <a:rPr sz="3200" spc="10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uygulayabilme</a:t>
            </a:r>
            <a:r>
              <a:rPr sz="3200" spc="10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spc="-25" dirty="0">
                <a:solidFill>
                  <a:srgbClr val="C00000"/>
                </a:solidFill>
                <a:latin typeface="Segoe UI Semibold"/>
                <a:cs typeface="Segoe UI Semibold"/>
              </a:rPr>
              <a:t>ve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</a:t>
            </a:r>
            <a:r>
              <a:rPr sz="3200" spc="-10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sonuçlarını</a:t>
            </a:r>
            <a:r>
              <a:rPr sz="3200" spc="-9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değerlendirebilme</a:t>
            </a:r>
            <a:r>
              <a:rPr sz="3200" spc="-10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sürecidir.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521440" cy="6858000"/>
            <a:chOff x="0" y="0"/>
            <a:chExt cx="115214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-4762" y="-4762"/>
            <a:ext cx="11530965" cy="2195195"/>
            <a:chOff x="-4762" y="-4762"/>
            <a:chExt cx="11530965" cy="219519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120" y="547116"/>
              <a:ext cx="6772656" cy="12755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6937" rIns="0" bIns="0" rtlCol="0">
            <a:spAutoFit/>
          </a:bodyPr>
          <a:lstStyle/>
          <a:p>
            <a:pPr marL="247904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Öz-</a:t>
            </a:r>
            <a:r>
              <a:rPr sz="4400" dirty="0"/>
              <a:t>yönetimli</a:t>
            </a:r>
            <a:r>
              <a:rPr sz="4400" spc="-90" dirty="0"/>
              <a:t> </a:t>
            </a:r>
            <a:r>
              <a:rPr sz="4400" spc="-10" dirty="0"/>
              <a:t>Öğrenme</a:t>
            </a:r>
            <a:endParaRPr sz="44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214372"/>
            <a:ext cx="11521440" cy="290626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3215" y="2366518"/>
            <a:ext cx="1107630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Segoe UI Semibold"/>
                <a:cs typeface="Segoe UI Semibold"/>
              </a:rPr>
              <a:t>Öz-</a:t>
            </a:r>
            <a:r>
              <a:rPr sz="3200" dirty="0">
                <a:latin typeface="Segoe UI Semibold"/>
                <a:cs typeface="Segoe UI Semibold"/>
              </a:rPr>
              <a:t>yönetimli</a:t>
            </a:r>
            <a:r>
              <a:rPr sz="3200" spc="-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öğrenme,;</a:t>
            </a:r>
            <a:r>
              <a:rPr sz="3200" spc="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bireyin</a:t>
            </a:r>
            <a:r>
              <a:rPr sz="3200" spc="-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öğrenme  </a:t>
            </a:r>
            <a:r>
              <a:rPr sz="3200" spc="-10" dirty="0">
                <a:latin typeface="Segoe UI Semibold"/>
                <a:cs typeface="Segoe UI Semibold"/>
              </a:rPr>
              <a:t>gereksinimlerini </a:t>
            </a:r>
            <a:r>
              <a:rPr sz="3200" dirty="0">
                <a:latin typeface="Segoe UI Semibold"/>
                <a:cs typeface="Segoe UI Semibold"/>
              </a:rPr>
              <a:t>belirlemesi,</a:t>
            </a:r>
            <a:r>
              <a:rPr sz="3200" spc="42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bu</a:t>
            </a:r>
            <a:r>
              <a:rPr sz="3200" spc="41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gereksinimler</a:t>
            </a:r>
            <a:r>
              <a:rPr sz="3200" spc="40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doğrultusunda</a:t>
            </a:r>
            <a:r>
              <a:rPr sz="3200" spc="420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amaçlarını </a:t>
            </a:r>
            <a:r>
              <a:rPr sz="3200" dirty="0">
                <a:latin typeface="Segoe UI Semibold"/>
                <a:cs typeface="Segoe UI Semibold"/>
              </a:rPr>
              <a:t>ortaya</a:t>
            </a:r>
            <a:r>
              <a:rPr sz="3200" spc="77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koyması,</a:t>
            </a:r>
            <a:r>
              <a:rPr sz="3200" spc="76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amaçlarına</a:t>
            </a:r>
            <a:r>
              <a:rPr sz="3200" spc="75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ulaşmak</a:t>
            </a:r>
            <a:r>
              <a:rPr sz="3200" spc="7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için</a:t>
            </a:r>
            <a:r>
              <a:rPr sz="3200" spc="75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uygun</a:t>
            </a:r>
            <a:r>
              <a:rPr sz="3200" spc="75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öğrenme </a:t>
            </a:r>
            <a:r>
              <a:rPr sz="3200" dirty="0">
                <a:latin typeface="Segoe UI Semibold"/>
                <a:cs typeface="Segoe UI Semibold"/>
              </a:rPr>
              <a:t>yollarını</a:t>
            </a:r>
            <a:r>
              <a:rPr sz="3200" spc="620" dirty="0">
                <a:latin typeface="Segoe UI Semibold"/>
                <a:cs typeface="Segoe UI Semibold"/>
              </a:rPr>
              <a:t>     </a:t>
            </a:r>
            <a:r>
              <a:rPr sz="3200" dirty="0">
                <a:latin typeface="Segoe UI Semibold"/>
                <a:cs typeface="Segoe UI Semibold"/>
              </a:rPr>
              <a:t>kullanması</a:t>
            </a:r>
            <a:r>
              <a:rPr sz="3200" spc="625" dirty="0">
                <a:latin typeface="Segoe UI Semibold"/>
                <a:cs typeface="Segoe UI Semibold"/>
              </a:rPr>
              <a:t>    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620" dirty="0">
                <a:latin typeface="Segoe UI Semibold"/>
                <a:cs typeface="Segoe UI Semibold"/>
              </a:rPr>
              <a:t>     </a:t>
            </a:r>
            <a:r>
              <a:rPr sz="3200" dirty="0">
                <a:latin typeface="Segoe UI Semibold"/>
                <a:cs typeface="Segoe UI Semibold"/>
              </a:rPr>
              <a:t>öğrenme</a:t>
            </a:r>
            <a:r>
              <a:rPr sz="3200" spc="620" dirty="0">
                <a:latin typeface="Segoe UI Semibold"/>
                <a:cs typeface="Segoe UI Semibold"/>
              </a:rPr>
              <a:t>     </a:t>
            </a:r>
            <a:r>
              <a:rPr sz="3200" spc="-10" dirty="0">
                <a:latin typeface="Segoe UI Semibold"/>
                <a:cs typeface="Segoe UI Semibold"/>
              </a:rPr>
              <a:t>çıktılarını </a:t>
            </a:r>
            <a:r>
              <a:rPr sz="3200" dirty="0">
                <a:latin typeface="Segoe UI Semibold"/>
                <a:cs typeface="Segoe UI Semibold"/>
              </a:rPr>
              <a:t>değerlendirmesini</a:t>
            </a:r>
            <a:r>
              <a:rPr sz="3200" spc="-12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içermektedir.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11530965" cy="6863080"/>
            <a:chOff x="-4762" y="-4762"/>
            <a:chExt cx="11530965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4955" y="92964"/>
              <a:ext cx="9206483" cy="19461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642" rIns="0" bIns="0" rtlCol="0">
            <a:spAutoFit/>
          </a:bodyPr>
          <a:lstStyle/>
          <a:p>
            <a:pPr marL="695960" algn="ctr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Öz-</a:t>
            </a:r>
            <a:r>
              <a:rPr sz="4400" dirty="0"/>
              <a:t>yönetimli</a:t>
            </a:r>
            <a:r>
              <a:rPr sz="4400" spc="-90" dirty="0"/>
              <a:t> </a:t>
            </a:r>
            <a:r>
              <a:rPr sz="4400" spc="-10" dirty="0"/>
              <a:t>Öğrenme</a:t>
            </a:r>
            <a:endParaRPr sz="4400"/>
          </a:p>
          <a:p>
            <a:pPr marL="695960" algn="ctr">
              <a:lnSpc>
                <a:spcPct val="100000"/>
              </a:lnSpc>
            </a:pPr>
            <a:r>
              <a:rPr sz="4400" dirty="0"/>
              <a:t>(Kendi</a:t>
            </a:r>
            <a:r>
              <a:rPr sz="4400" spc="-105" dirty="0"/>
              <a:t> </a:t>
            </a:r>
            <a:r>
              <a:rPr sz="4400" dirty="0"/>
              <a:t>Kendine</a:t>
            </a:r>
            <a:r>
              <a:rPr sz="4400" spc="-90" dirty="0"/>
              <a:t> </a:t>
            </a:r>
            <a:r>
              <a:rPr sz="4400" spc="-10" dirty="0"/>
              <a:t>Öğrenme)</a:t>
            </a:r>
            <a:endParaRPr sz="44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19" y="2782823"/>
            <a:ext cx="11437619" cy="24185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7690" y="2934970"/>
            <a:ext cx="1093279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UI Semibold"/>
                <a:cs typeface="Segoe UI Semibold"/>
              </a:rPr>
              <a:t>Bireyin</a:t>
            </a:r>
            <a:r>
              <a:rPr sz="3200" spc="24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bilme</a:t>
            </a:r>
            <a:r>
              <a:rPr sz="3200" spc="254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2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öğrenme</a:t>
            </a:r>
            <a:r>
              <a:rPr sz="3200" spc="24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ihtiyaçlarını</a:t>
            </a:r>
            <a:r>
              <a:rPr sz="3200" spc="23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belirlemesi</a:t>
            </a:r>
            <a:r>
              <a:rPr sz="3200" spc="254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240" dirty="0">
                <a:latin typeface="Segoe UI Semibold"/>
                <a:cs typeface="Segoe UI Semibold"/>
              </a:rPr>
              <a:t> </a:t>
            </a:r>
            <a:r>
              <a:rPr sz="3200" spc="-20" dirty="0">
                <a:latin typeface="Segoe UI Semibold"/>
                <a:cs typeface="Segoe UI Semibold"/>
              </a:rPr>
              <a:t>buna </a:t>
            </a:r>
            <a:r>
              <a:rPr sz="3200" dirty="0">
                <a:latin typeface="Segoe UI Semibold"/>
                <a:cs typeface="Segoe UI Semibold"/>
              </a:rPr>
              <a:t>uygun</a:t>
            </a:r>
            <a:r>
              <a:rPr sz="3200" spc="75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olarak</a:t>
            </a:r>
            <a:r>
              <a:rPr sz="3200" spc="77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kendi</a:t>
            </a:r>
            <a:r>
              <a:rPr sz="3200" spc="77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öğrenmesini</a:t>
            </a:r>
            <a:r>
              <a:rPr sz="3200" spc="7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yönetmesi</a:t>
            </a:r>
            <a:r>
              <a:rPr sz="3200" spc="77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öz-yönetimli </a:t>
            </a:r>
            <a:r>
              <a:rPr sz="3200" dirty="0">
                <a:latin typeface="Segoe UI Semibold"/>
                <a:cs typeface="Segoe UI Semibold"/>
              </a:rPr>
              <a:t>öğrenme</a:t>
            </a:r>
            <a:r>
              <a:rPr sz="3200" spc="78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(kendi</a:t>
            </a:r>
            <a:r>
              <a:rPr sz="3200" spc="78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kendine</a:t>
            </a:r>
            <a:r>
              <a:rPr sz="3200" spc="79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öğrenme)</a:t>
            </a:r>
            <a:r>
              <a:rPr sz="3200" spc="78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becerisini</a:t>
            </a:r>
            <a:r>
              <a:rPr sz="3200" spc="790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ifade etmektedir.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1440" cy="6858000"/>
          </a:xfrm>
          <a:custGeom>
            <a:avLst/>
            <a:gdLst/>
            <a:ahLst/>
            <a:cxnLst/>
            <a:rect l="l" t="t" r="r" b="b"/>
            <a:pathLst>
              <a:path w="11521440" h="6858000">
                <a:moveTo>
                  <a:pt x="11521440" y="0"/>
                </a:moveTo>
                <a:lnTo>
                  <a:pt x="0" y="0"/>
                </a:lnTo>
                <a:lnTo>
                  <a:pt x="0" y="6858000"/>
                </a:lnTo>
                <a:lnTo>
                  <a:pt x="11521440" y="6858000"/>
                </a:lnTo>
                <a:lnTo>
                  <a:pt x="1152144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72" y="-4572"/>
            <a:ext cx="11530965" cy="2194560"/>
            <a:chOff x="-4572" y="-4572"/>
            <a:chExt cx="11530965" cy="2194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972" y="92963"/>
              <a:ext cx="9678924" cy="194614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642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İnisiyatif</a:t>
            </a:r>
            <a:r>
              <a:rPr sz="4400" spc="-70" dirty="0"/>
              <a:t> </a:t>
            </a:r>
            <a:r>
              <a:rPr sz="4400" spc="-50" dirty="0"/>
              <a:t>:</a:t>
            </a:r>
            <a:endParaRPr sz="4400"/>
          </a:p>
          <a:p>
            <a:pPr marL="2540" algn="ctr">
              <a:lnSpc>
                <a:spcPct val="100000"/>
              </a:lnSpc>
            </a:pPr>
            <a:r>
              <a:rPr sz="4400" dirty="0"/>
              <a:t>Gerekli</a:t>
            </a:r>
            <a:r>
              <a:rPr sz="4400" spc="-105" dirty="0"/>
              <a:t> </a:t>
            </a:r>
            <a:r>
              <a:rPr sz="4400" dirty="0"/>
              <a:t>Kararları</a:t>
            </a:r>
            <a:r>
              <a:rPr sz="4400" spc="-70" dirty="0"/>
              <a:t> </a:t>
            </a:r>
            <a:r>
              <a:rPr sz="4400" dirty="0"/>
              <a:t>Alabilme</a:t>
            </a:r>
            <a:r>
              <a:rPr sz="4400" spc="-75" dirty="0"/>
              <a:t> </a:t>
            </a:r>
            <a:r>
              <a:rPr sz="4400" spc="-10" dirty="0"/>
              <a:t>Becerisi</a:t>
            </a:r>
            <a:endParaRPr sz="44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962655"/>
            <a:ext cx="11521440" cy="2418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3215" y="3114878"/>
            <a:ext cx="1107757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Segoe UI Semibold"/>
                <a:cs typeface="Segoe UI Semibold"/>
              </a:rPr>
              <a:t>Öz-</a:t>
            </a:r>
            <a:r>
              <a:rPr sz="3200" dirty="0">
                <a:latin typeface="Segoe UI Semibold"/>
                <a:cs typeface="Segoe UI Semibold"/>
              </a:rPr>
              <a:t>yönetimli</a:t>
            </a:r>
            <a:r>
              <a:rPr sz="3200" spc="7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öğrenme,</a:t>
            </a:r>
            <a:r>
              <a:rPr sz="3200" spc="7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bireylerin</a:t>
            </a:r>
            <a:r>
              <a:rPr sz="3200" spc="7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öğrenmeleri</a:t>
            </a:r>
            <a:r>
              <a:rPr sz="3200" spc="78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konusunda </a:t>
            </a:r>
            <a:r>
              <a:rPr sz="3200" dirty="0">
                <a:latin typeface="Segoe UI Semibold"/>
                <a:cs typeface="Segoe UI Semibold"/>
              </a:rPr>
              <a:t>inisiyatif</a:t>
            </a:r>
            <a:r>
              <a:rPr sz="3200" spc="27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almalarına,</a:t>
            </a:r>
            <a:r>
              <a:rPr sz="3200" spc="28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kendilerine</a:t>
            </a:r>
            <a:r>
              <a:rPr sz="3200" spc="28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güvenlerinin</a:t>
            </a:r>
            <a:r>
              <a:rPr sz="3200" spc="290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artmasına, </a:t>
            </a:r>
            <a:r>
              <a:rPr sz="3200" dirty="0">
                <a:latin typeface="Segoe UI Semibold"/>
                <a:cs typeface="Segoe UI Semibold"/>
              </a:rPr>
              <a:t>derinlemesine</a:t>
            </a:r>
            <a:r>
              <a:rPr sz="3200" spc="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öğrenme</a:t>
            </a:r>
            <a:r>
              <a:rPr sz="3200" spc="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isteği</a:t>
            </a:r>
            <a:r>
              <a:rPr sz="3200" spc="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duymalarına</a:t>
            </a:r>
            <a:r>
              <a:rPr sz="3200" spc="7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böylece</a:t>
            </a:r>
            <a:r>
              <a:rPr sz="3200" spc="75" dirty="0">
                <a:latin typeface="Segoe UI Semibold"/>
                <a:cs typeface="Segoe UI Semibold"/>
              </a:rPr>
              <a:t> </a:t>
            </a:r>
            <a:r>
              <a:rPr sz="3200" spc="-20" dirty="0">
                <a:latin typeface="Segoe UI Semibold"/>
                <a:cs typeface="Segoe UI Semibold"/>
              </a:rPr>
              <a:t>daha </a:t>
            </a:r>
            <a:r>
              <a:rPr sz="3200" dirty="0">
                <a:latin typeface="Segoe UI Semibold"/>
                <a:cs typeface="Segoe UI Semibold"/>
              </a:rPr>
              <a:t>amaçlı</a:t>
            </a:r>
            <a:r>
              <a:rPr sz="3200" spc="-6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öğrenmeler</a:t>
            </a:r>
            <a:r>
              <a:rPr sz="3200" spc="-7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gerçekleştirmelerine</a:t>
            </a:r>
            <a:r>
              <a:rPr sz="3200" spc="-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katkıda</a:t>
            </a:r>
            <a:r>
              <a:rPr sz="3200" spc="-6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bulunur.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11530965" cy="6863080"/>
            <a:chOff x="-4762" y="-4762"/>
            <a:chExt cx="11530965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19" y="475487"/>
              <a:ext cx="9151620" cy="12755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67995" rIns="0" bIns="0" rtlCol="0">
            <a:spAutoFit/>
          </a:bodyPr>
          <a:lstStyle/>
          <a:p>
            <a:pPr marL="64643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Öz-</a:t>
            </a:r>
            <a:r>
              <a:rPr sz="4400" dirty="0"/>
              <a:t>yönetimli</a:t>
            </a:r>
            <a:r>
              <a:rPr sz="4400" spc="-75" dirty="0"/>
              <a:t> </a:t>
            </a:r>
            <a:r>
              <a:rPr sz="4400" dirty="0"/>
              <a:t>öğrenen</a:t>
            </a:r>
            <a:r>
              <a:rPr sz="4400" spc="-75" dirty="0"/>
              <a:t> </a:t>
            </a:r>
            <a:r>
              <a:rPr sz="4400" spc="-10" dirty="0"/>
              <a:t>bireyler…</a:t>
            </a:r>
            <a:endParaRPr sz="44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54451"/>
            <a:ext cx="11521440" cy="20680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3215" y="3021025"/>
            <a:ext cx="11005185" cy="161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sz="3200" spc="-10" dirty="0">
                <a:latin typeface="Segoe UI Semibold"/>
                <a:cs typeface="Segoe UI Semibold"/>
              </a:rPr>
              <a:t>Öz-</a:t>
            </a:r>
            <a:r>
              <a:rPr sz="3200" dirty="0">
                <a:latin typeface="Segoe UI Semibold"/>
                <a:cs typeface="Segoe UI Semibold"/>
              </a:rPr>
              <a:t>yönetimli</a:t>
            </a:r>
            <a:r>
              <a:rPr sz="3200" spc="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öğrenen </a:t>
            </a:r>
            <a:r>
              <a:rPr sz="3200" spc="-10" dirty="0">
                <a:latin typeface="Segoe UI Semibold"/>
                <a:cs typeface="Segoe UI Semibold"/>
              </a:rPr>
              <a:t>bireyler,</a:t>
            </a:r>
            <a:r>
              <a:rPr sz="3200" spc="-5" dirty="0">
                <a:latin typeface="Segoe UI Semibold"/>
                <a:cs typeface="Segoe UI Semibold"/>
              </a:rPr>
              <a:t> </a:t>
            </a:r>
            <a:r>
              <a:rPr sz="36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öğrenmeye</a:t>
            </a:r>
            <a:r>
              <a:rPr sz="3600" spc="7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600" dirty="0">
                <a:solidFill>
                  <a:srgbClr val="C00000"/>
                </a:solidFill>
                <a:latin typeface="Segoe UI Semibold"/>
                <a:cs typeface="Segoe UI Semibold"/>
              </a:rPr>
              <a:t>açık,</a:t>
            </a:r>
            <a:r>
              <a:rPr sz="3600" spc="7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meraklı, </a:t>
            </a:r>
            <a:r>
              <a:rPr sz="3600" dirty="0">
                <a:solidFill>
                  <a:srgbClr val="C00000"/>
                </a:solidFill>
                <a:latin typeface="Segoe UI Semibold"/>
                <a:cs typeface="Segoe UI Semibold"/>
              </a:rPr>
              <a:t>güdülenmiş</a:t>
            </a:r>
            <a:r>
              <a:rPr sz="3600" spc="4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6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600" spc="3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6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öğrenmeye</a:t>
            </a:r>
            <a:r>
              <a:rPr sz="3600" spc="4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600" dirty="0">
                <a:solidFill>
                  <a:srgbClr val="C00000"/>
                </a:solidFill>
                <a:latin typeface="Segoe UI Semibold"/>
                <a:cs typeface="Segoe UI Semibold"/>
              </a:rPr>
              <a:t>değer</a:t>
            </a:r>
            <a:r>
              <a:rPr sz="3600" spc="6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600" dirty="0">
                <a:solidFill>
                  <a:srgbClr val="C00000"/>
                </a:solidFill>
                <a:latin typeface="Segoe UI Semibold"/>
                <a:cs typeface="Segoe UI Semibold"/>
              </a:rPr>
              <a:t>veren</a:t>
            </a:r>
            <a:r>
              <a:rPr sz="3600" spc="4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bireyler</a:t>
            </a:r>
            <a:r>
              <a:rPr sz="3200" spc="-2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olarak tanımlanmaktadırlar.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1440" cy="6858000"/>
          </a:xfrm>
          <a:custGeom>
            <a:avLst/>
            <a:gdLst/>
            <a:ahLst/>
            <a:cxnLst/>
            <a:rect l="l" t="t" r="r" b="b"/>
            <a:pathLst>
              <a:path w="11521440" h="6858000">
                <a:moveTo>
                  <a:pt x="11521440" y="0"/>
                </a:moveTo>
                <a:lnTo>
                  <a:pt x="0" y="0"/>
                </a:lnTo>
                <a:lnTo>
                  <a:pt x="0" y="6858000"/>
                </a:lnTo>
                <a:lnTo>
                  <a:pt x="11521440" y="6858000"/>
                </a:lnTo>
                <a:lnTo>
                  <a:pt x="1152144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72" y="-4572"/>
            <a:ext cx="11530965" cy="2194560"/>
            <a:chOff x="-4572" y="-4572"/>
            <a:chExt cx="11530965" cy="2194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4304" y="475487"/>
            <a:ext cx="4911852" cy="12755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5005" rIns="0" bIns="0" rtlCol="0">
            <a:spAutoFit/>
          </a:bodyPr>
          <a:lstStyle/>
          <a:p>
            <a:pPr marL="318960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Merak</a:t>
            </a:r>
            <a:r>
              <a:rPr sz="4400" spc="-45" dirty="0"/>
              <a:t> </a:t>
            </a:r>
            <a:r>
              <a:rPr sz="4400" spc="-10" dirty="0"/>
              <a:t>Duygusu</a:t>
            </a:r>
            <a:endParaRPr sz="4400"/>
          </a:p>
        </p:txBody>
      </p:sp>
      <p:grpSp>
        <p:nvGrpSpPr>
          <p:cNvPr id="8" name="object 8"/>
          <p:cNvGrpSpPr/>
          <p:nvPr/>
        </p:nvGrpSpPr>
        <p:grpSpPr>
          <a:xfrm>
            <a:off x="0" y="2151888"/>
            <a:ext cx="11506200" cy="3918585"/>
            <a:chOff x="0" y="2151888"/>
            <a:chExt cx="11506200" cy="39185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2151888"/>
              <a:ext cx="11263884" cy="39182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718816"/>
              <a:ext cx="11506200" cy="29062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4779" y="2205228"/>
              <a:ext cx="11162030" cy="3816350"/>
            </a:xfrm>
            <a:custGeom>
              <a:avLst/>
              <a:gdLst/>
              <a:ahLst/>
              <a:cxnLst/>
              <a:rect l="l" t="t" r="r" b="b"/>
              <a:pathLst>
                <a:path w="11162030" h="3816350">
                  <a:moveTo>
                    <a:pt x="11161776" y="0"/>
                  </a:moveTo>
                  <a:lnTo>
                    <a:pt x="0" y="0"/>
                  </a:lnTo>
                  <a:lnTo>
                    <a:pt x="0" y="3816096"/>
                  </a:lnTo>
                  <a:lnTo>
                    <a:pt x="11161776" y="3816096"/>
                  </a:lnTo>
                  <a:lnTo>
                    <a:pt x="11161776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3215" y="2871038"/>
            <a:ext cx="1100518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UI Semibold"/>
                <a:cs typeface="Segoe UI Semibold"/>
              </a:rPr>
              <a:t>Bireydeki</a:t>
            </a:r>
            <a:r>
              <a:rPr sz="3200" spc="77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merak</a:t>
            </a:r>
            <a:r>
              <a:rPr sz="3200" spc="76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duygusu</a:t>
            </a:r>
            <a:r>
              <a:rPr sz="3200" spc="77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ile</a:t>
            </a:r>
            <a:r>
              <a:rPr sz="3200" spc="765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öz-</a:t>
            </a:r>
            <a:r>
              <a:rPr sz="3200" dirty="0">
                <a:latin typeface="Segoe UI Semibold"/>
                <a:cs typeface="Segoe UI Semibold"/>
              </a:rPr>
              <a:t>yönetimli</a:t>
            </a:r>
            <a:r>
              <a:rPr sz="3200" spc="765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öğrenme </a:t>
            </a:r>
            <a:r>
              <a:rPr sz="3200" dirty="0">
                <a:latin typeface="Segoe UI Semibold"/>
                <a:cs typeface="Segoe UI Semibold"/>
              </a:rPr>
              <a:t>kavramlarını</a:t>
            </a:r>
            <a:r>
              <a:rPr sz="3200" spc="21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birbirinden</a:t>
            </a:r>
            <a:r>
              <a:rPr sz="3200" spc="18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ayrı</a:t>
            </a:r>
            <a:r>
              <a:rPr sz="3200" spc="21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tutmak</a:t>
            </a:r>
            <a:r>
              <a:rPr sz="3200" spc="20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pek</a:t>
            </a:r>
            <a:r>
              <a:rPr sz="3200" spc="20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mümkün</a:t>
            </a:r>
            <a:r>
              <a:rPr sz="3200" spc="19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değildir. </a:t>
            </a:r>
            <a:r>
              <a:rPr sz="3200" dirty="0">
                <a:latin typeface="Segoe UI Semibold"/>
                <a:cs typeface="Segoe UI Semibold"/>
              </a:rPr>
              <a:t>Çünkü</a:t>
            </a:r>
            <a:r>
              <a:rPr sz="3200" spc="200" dirty="0"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merak</a:t>
            </a:r>
            <a:r>
              <a:rPr sz="3200" spc="204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duygusuna</a:t>
            </a:r>
            <a:r>
              <a:rPr sz="3200" spc="21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sahip</a:t>
            </a:r>
            <a:r>
              <a:rPr sz="3200" spc="22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olan</a:t>
            </a:r>
            <a:r>
              <a:rPr sz="3200" spc="20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birey</a:t>
            </a:r>
            <a:r>
              <a:rPr sz="3200" spc="22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öğrenmeye</a:t>
            </a:r>
            <a:r>
              <a:rPr sz="3200" spc="21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açık,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soru</a:t>
            </a:r>
            <a:r>
              <a:rPr sz="3200" spc="35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soran,</a:t>
            </a:r>
            <a:r>
              <a:rPr sz="3200" spc="36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merakı</a:t>
            </a:r>
            <a:r>
              <a:rPr sz="3200" spc="36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200" spc="36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ilgisi</a:t>
            </a:r>
            <a:r>
              <a:rPr sz="3200" spc="35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doğrultusunda</a:t>
            </a:r>
            <a:r>
              <a:rPr sz="3200" spc="36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öğreneceklerini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planlayıp</a:t>
            </a:r>
            <a:r>
              <a:rPr sz="3200" spc="-7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belirleyen</a:t>
            </a:r>
            <a:r>
              <a:rPr sz="3200" spc="-8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200" spc="-5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öğrendiklerini</a:t>
            </a:r>
            <a:r>
              <a:rPr sz="3200" spc="-8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irdeleyendir.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1440" cy="6858000"/>
          </a:xfrm>
          <a:custGeom>
            <a:avLst/>
            <a:gdLst/>
            <a:ahLst/>
            <a:cxnLst/>
            <a:rect l="l" t="t" r="r" b="b"/>
            <a:pathLst>
              <a:path w="11521440" h="6858000">
                <a:moveTo>
                  <a:pt x="11521440" y="0"/>
                </a:moveTo>
                <a:lnTo>
                  <a:pt x="0" y="0"/>
                </a:lnTo>
                <a:lnTo>
                  <a:pt x="0" y="6858000"/>
                </a:lnTo>
                <a:lnTo>
                  <a:pt x="11521440" y="6858000"/>
                </a:lnTo>
                <a:lnTo>
                  <a:pt x="1152144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72" y="-4572"/>
            <a:ext cx="11530965" cy="2194560"/>
            <a:chOff x="-4572" y="-4572"/>
            <a:chExt cx="11530965" cy="2194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1484" y="475487"/>
            <a:ext cx="4315968" cy="12755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5005" rIns="0" bIns="0" rtlCol="0">
            <a:spAutoFit/>
          </a:bodyPr>
          <a:lstStyle/>
          <a:p>
            <a:pPr marL="348678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Merak</a:t>
            </a:r>
            <a:r>
              <a:rPr sz="4400" spc="-55" dirty="0"/>
              <a:t> </a:t>
            </a:r>
            <a:r>
              <a:rPr sz="4400" spc="-10" dirty="0"/>
              <a:t>Nedir?</a:t>
            </a:r>
            <a:endParaRPr sz="4400"/>
          </a:p>
        </p:txBody>
      </p:sp>
      <p:grpSp>
        <p:nvGrpSpPr>
          <p:cNvPr id="8" name="object 8"/>
          <p:cNvGrpSpPr/>
          <p:nvPr/>
        </p:nvGrpSpPr>
        <p:grpSpPr>
          <a:xfrm>
            <a:off x="0" y="2151888"/>
            <a:ext cx="11506200" cy="3918585"/>
            <a:chOff x="0" y="2151888"/>
            <a:chExt cx="11506200" cy="39185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2151888"/>
              <a:ext cx="11263884" cy="39182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474976"/>
              <a:ext cx="11506200" cy="33939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4780" y="2205228"/>
              <a:ext cx="11162030" cy="3816350"/>
            </a:xfrm>
            <a:custGeom>
              <a:avLst/>
              <a:gdLst/>
              <a:ahLst/>
              <a:cxnLst/>
              <a:rect l="l" t="t" r="r" b="b"/>
              <a:pathLst>
                <a:path w="11162030" h="3816350">
                  <a:moveTo>
                    <a:pt x="11161776" y="0"/>
                  </a:moveTo>
                  <a:lnTo>
                    <a:pt x="0" y="0"/>
                  </a:lnTo>
                  <a:lnTo>
                    <a:pt x="0" y="3816096"/>
                  </a:lnTo>
                  <a:lnTo>
                    <a:pt x="11161776" y="3816096"/>
                  </a:lnTo>
                  <a:lnTo>
                    <a:pt x="111617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3215" y="2627502"/>
            <a:ext cx="1100645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“Merak”,</a:t>
            </a:r>
            <a:r>
              <a:rPr sz="3200" spc="53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genel</a:t>
            </a:r>
            <a:r>
              <a:rPr sz="3200" spc="54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olarak</a:t>
            </a:r>
            <a:r>
              <a:rPr sz="3200" spc="53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bilgi</a:t>
            </a:r>
            <a:r>
              <a:rPr sz="3200" spc="54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edinmeye</a:t>
            </a:r>
            <a:r>
              <a:rPr sz="3200" spc="53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karşı</a:t>
            </a:r>
            <a:r>
              <a:rPr sz="3200" spc="54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gereksinim</a:t>
            </a:r>
            <a:r>
              <a:rPr sz="3200" spc="54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25" dirty="0">
                <a:solidFill>
                  <a:srgbClr val="C00000"/>
                </a:solidFill>
                <a:latin typeface="Segoe UI Semibold"/>
                <a:cs typeface="Segoe UI Semibold"/>
              </a:rPr>
              <a:t>ya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da</a:t>
            </a:r>
            <a:r>
              <a:rPr sz="3200" spc="55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arzu</a:t>
            </a:r>
            <a:r>
              <a:rPr sz="3200" spc="57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olarak</a:t>
            </a:r>
            <a:r>
              <a:rPr sz="3200" spc="56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tanımlanmaktadır.</a:t>
            </a:r>
            <a:r>
              <a:rPr sz="3200" spc="55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Merak,</a:t>
            </a:r>
            <a:r>
              <a:rPr sz="3200" spc="56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kişinin</a:t>
            </a:r>
            <a:r>
              <a:rPr sz="3200" spc="55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herhangi </a:t>
            </a:r>
            <a:r>
              <a:rPr sz="3200" dirty="0">
                <a:latin typeface="Segoe UI Semibold"/>
                <a:cs typeface="Segoe UI Semibold"/>
              </a:rPr>
              <a:t>bir</a:t>
            </a:r>
            <a:r>
              <a:rPr sz="3200" spc="56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durumu</a:t>
            </a:r>
            <a:r>
              <a:rPr sz="3200" spc="55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öğrenmeye</a:t>
            </a:r>
            <a:r>
              <a:rPr sz="3200" spc="5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karşı</a:t>
            </a:r>
            <a:r>
              <a:rPr sz="3200" spc="5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duyduğu</a:t>
            </a:r>
            <a:r>
              <a:rPr sz="3200" spc="54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arzuyu</a:t>
            </a:r>
            <a:r>
              <a:rPr sz="3200" spc="5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anlatan</a:t>
            </a:r>
            <a:r>
              <a:rPr sz="3200" spc="570" dirty="0">
                <a:latin typeface="Segoe UI Semibold"/>
                <a:cs typeface="Segoe UI Semibold"/>
              </a:rPr>
              <a:t> </a:t>
            </a:r>
            <a:r>
              <a:rPr sz="3200" spc="-25" dirty="0">
                <a:latin typeface="Segoe UI Semibold"/>
                <a:cs typeface="Segoe UI Semibold"/>
              </a:rPr>
              <a:t>bir </a:t>
            </a:r>
            <a:r>
              <a:rPr sz="3200" dirty="0">
                <a:latin typeface="Segoe UI Semibold"/>
                <a:cs typeface="Segoe UI Semibold"/>
              </a:rPr>
              <a:t>kavramdır.</a:t>
            </a:r>
            <a:r>
              <a:rPr sz="3200" spc="16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Genel</a:t>
            </a:r>
            <a:r>
              <a:rPr sz="3200" spc="17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anlamda</a:t>
            </a:r>
            <a:r>
              <a:rPr sz="3200" spc="16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merak</a:t>
            </a:r>
            <a:r>
              <a:rPr sz="3200" spc="170" dirty="0"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“yeni,</a:t>
            </a:r>
            <a:r>
              <a:rPr sz="3200" spc="16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zor</a:t>
            </a:r>
            <a:r>
              <a:rPr sz="3200" spc="165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200" spc="170" dirty="0">
                <a:solidFill>
                  <a:srgbClr val="C00000"/>
                </a:solidFill>
                <a:latin typeface="Segoe UI Semibold"/>
                <a:cs typeface="Segoe UI Semibold"/>
              </a:rPr>
              <a:t>  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belirsiz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olayları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fark</a:t>
            </a:r>
            <a:r>
              <a:rPr sz="3200" spc="-2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etme,</a:t>
            </a:r>
            <a:r>
              <a:rPr sz="3200" spc="-1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ortaya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çıkarma</a:t>
            </a:r>
            <a:r>
              <a:rPr sz="3200" spc="-1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200" spc="-2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keşfetme</a:t>
            </a:r>
            <a:r>
              <a:rPr sz="3200" spc="-1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arzusu</a:t>
            </a:r>
            <a:r>
              <a:rPr sz="3200" spc="-1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ve</a:t>
            </a:r>
            <a:r>
              <a:rPr sz="3200" spc="-2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spc="-25" dirty="0">
                <a:solidFill>
                  <a:srgbClr val="C00000"/>
                </a:solidFill>
                <a:latin typeface="Segoe UI Semibold"/>
                <a:cs typeface="Segoe UI Semibold"/>
              </a:rPr>
              <a:t>bu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durumla</a:t>
            </a:r>
            <a:r>
              <a:rPr sz="3200" spc="-5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başa</a:t>
            </a:r>
            <a:r>
              <a:rPr sz="3200" spc="-5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çıkma</a:t>
            </a:r>
            <a:r>
              <a:rPr sz="3200" spc="-6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solidFill>
                  <a:srgbClr val="C00000"/>
                </a:solidFill>
                <a:latin typeface="Segoe UI Semibold"/>
                <a:cs typeface="Segoe UI Semibold"/>
              </a:rPr>
              <a:t>potansiyeli”</a:t>
            </a:r>
            <a:r>
              <a:rPr sz="3200" spc="-6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olarak</a:t>
            </a:r>
            <a:r>
              <a:rPr sz="3200" spc="-4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da</a:t>
            </a:r>
            <a:r>
              <a:rPr sz="3200" spc="-4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tanımlanabilir.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1440" cy="6858000"/>
          </a:xfrm>
          <a:custGeom>
            <a:avLst/>
            <a:gdLst/>
            <a:ahLst/>
            <a:cxnLst/>
            <a:rect l="l" t="t" r="r" b="b"/>
            <a:pathLst>
              <a:path w="11521440" h="6858000">
                <a:moveTo>
                  <a:pt x="11521440" y="0"/>
                </a:moveTo>
                <a:lnTo>
                  <a:pt x="0" y="0"/>
                </a:lnTo>
                <a:lnTo>
                  <a:pt x="0" y="6858000"/>
                </a:lnTo>
                <a:lnTo>
                  <a:pt x="11521440" y="6858000"/>
                </a:lnTo>
                <a:lnTo>
                  <a:pt x="1152144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72" y="-4572"/>
            <a:ext cx="11530965" cy="2212975"/>
            <a:chOff x="-4572" y="-4572"/>
            <a:chExt cx="11530965" cy="2212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1440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521440" cy="2185670"/>
            </a:xfrm>
            <a:custGeom>
              <a:avLst/>
              <a:gdLst/>
              <a:ahLst/>
              <a:cxnLst/>
              <a:rect l="l" t="t" r="r" b="b"/>
              <a:pathLst>
                <a:path w="11521440" h="2185670">
                  <a:moveTo>
                    <a:pt x="11521440" y="0"/>
                  </a:moveTo>
                  <a:lnTo>
                    <a:pt x="0" y="0"/>
                  </a:lnTo>
                  <a:lnTo>
                    <a:pt x="0" y="1887092"/>
                  </a:lnTo>
                  <a:lnTo>
                    <a:pt x="1886204" y="1887092"/>
                  </a:lnTo>
                  <a:lnTo>
                    <a:pt x="2246249" y="2172716"/>
                  </a:lnTo>
                  <a:lnTo>
                    <a:pt x="2254250" y="2175891"/>
                  </a:lnTo>
                  <a:lnTo>
                    <a:pt x="2266315" y="2180716"/>
                  </a:lnTo>
                  <a:lnTo>
                    <a:pt x="2278253" y="2185416"/>
                  </a:lnTo>
                  <a:lnTo>
                    <a:pt x="2288286" y="2185416"/>
                  </a:lnTo>
                  <a:lnTo>
                    <a:pt x="2300224" y="2185416"/>
                  </a:lnTo>
                  <a:lnTo>
                    <a:pt x="2310257" y="2180716"/>
                  </a:lnTo>
                  <a:lnTo>
                    <a:pt x="2322322" y="2175891"/>
                  </a:lnTo>
                  <a:lnTo>
                    <a:pt x="2330323" y="2172716"/>
                  </a:lnTo>
                  <a:lnTo>
                    <a:pt x="2690368" y="1887092"/>
                  </a:lnTo>
                  <a:lnTo>
                    <a:pt x="11521440" y="1887092"/>
                  </a:lnTo>
                  <a:lnTo>
                    <a:pt x="1152144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87" y="0"/>
              <a:ext cx="11085576" cy="22082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9292" y="106807"/>
            <a:ext cx="10299700" cy="176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«Merak</a:t>
            </a:r>
            <a:r>
              <a:rPr sz="3800" spc="-35" dirty="0"/>
              <a:t> </a:t>
            </a:r>
            <a:r>
              <a:rPr sz="3800" dirty="0"/>
              <a:t>duygusuna</a:t>
            </a:r>
            <a:r>
              <a:rPr sz="3800" spc="-40" dirty="0"/>
              <a:t> </a:t>
            </a:r>
            <a:r>
              <a:rPr sz="3800" dirty="0"/>
              <a:t>sahip</a:t>
            </a:r>
            <a:r>
              <a:rPr sz="3800" spc="-30" dirty="0"/>
              <a:t> </a:t>
            </a:r>
            <a:r>
              <a:rPr sz="3800" dirty="0"/>
              <a:t>bir</a:t>
            </a:r>
            <a:r>
              <a:rPr sz="3800" spc="-25" dirty="0"/>
              <a:t> </a:t>
            </a:r>
            <a:r>
              <a:rPr sz="3800" dirty="0"/>
              <a:t>birey</a:t>
            </a:r>
            <a:r>
              <a:rPr sz="3800" spc="-55" dirty="0"/>
              <a:t> </a:t>
            </a:r>
            <a:r>
              <a:rPr sz="3800" spc="-10" dirty="0"/>
              <a:t>çevresinde </a:t>
            </a:r>
            <a:r>
              <a:rPr sz="3800" dirty="0"/>
              <a:t>gelişen</a:t>
            </a:r>
            <a:r>
              <a:rPr sz="3800" spc="-85" dirty="0"/>
              <a:t> </a:t>
            </a:r>
            <a:r>
              <a:rPr sz="3800" dirty="0"/>
              <a:t>olayları</a:t>
            </a:r>
            <a:r>
              <a:rPr sz="3800" spc="-60" dirty="0"/>
              <a:t> </a:t>
            </a:r>
            <a:r>
              <a:rPr sz="3800" dirty="0"/>
              <a:t>inceleme</a:t>
            </a:r>
            <a:r>
              <a:rPr sz="3800" spc="-90" dirty="0"/>
              <a:t> </a:t>
            </a:r>
            <a:r>
              <a:rPr sz="3800" dirty="0"/>
              <a:t>ve</a:t>
            </a:r>
            <a:r>
              <a:rPr sz="3800" spc="-35" dirty="0"/>
              <a:t> </a:t>
            </a:r>
            <a:r>
              <a:rPr sz="3800" dirty="0"/>
              <a:t>yönetme</a:t>
            </a:r>
            <a:r>
              <a:rPr sz="3800" spc="-95" dirty="0"/>
              <a:t> </a:t>
            </a:r>
            <a:r>
              <a:rPr sz="3800" spc="-10" dirty="0"/>
              <a:t>arzusu hisseder.»</a:t>
            </a:r>
            <a:endParaRPr sz="38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7" y="2403348"/>
            <a:ext cx="11510771" cy="33939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94843" y="2556129"/>
            <a:ext cx="1100582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UI Semibold"/>
                <a:cs typeface="Segoe UI Semibold"/>
              </a:rPr>
              <a:t>Kısaca</a:t>
            </a:r>
            <a:r>
              <a:rPr sz="3200" spc="7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bilgi</a:t>
            </a:r>
            <a:r>
              <a:rPr sz="3200" spc="-4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edinmeye</a:t>
            </a:r>
            <a:r>
              <a:rPr sz="3200" spc="7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duyulan</a:t>
            </a:r>
            <a:r>
              <a:rPr sz="3200" spc="7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arzu</a:t>
            </a:r>
            <a:r>
              <a:rPr sz="3200" spc="-3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ya</a:t>
            </a:r>
            <a:r>
              <a:rPr sz="3200" spc="7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da</a:t>
            </a:r>
            <a:r>
              <a:rPr sz="3200" spc="7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ihtiyaç</a:t>
            </a:r>
            <a:r>
              <a:rPr sz="3200" spc="-40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olarak </a:t>
            </a:r>
            <a:r>
              <a:rPr sz="3200" dirty="0">
                <a:latin typeface="Segoe UI Semibold"/>
                <a:cs typeface="Segoe UI Semibold"/>
              </a:rPr>
              <a:t>tanımlanabilen</a:t>
            </a:r>
            <a:r>
              <a:rPr sz="3200" spc="27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merak</a:t>
            </a:r>
            <a:r>
              <a:rPr sz="3200" spc="26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duygusuna</a:t>
            </a:r>
            <a:r>
              <a:rPr sz="3200" spc="2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sahip</a:t>
            </a:r>
            <a:r>
              <a:rPr sz="3200" spc="27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bir</a:t>
            </a:r>
            <a:r>
              <a:rPr sz="3200" spc="26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birey</a:t>
            </a:r>
            <a:r>
              <a:rPr sz="3200" spc="27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çevredeki </a:t>
            </a:r>
            <a:r>
              <a:rPr sz="3200" dirty="0">
                <a:latin typeface="Segoe UI Semibold"/>
                <a:cs typeface="Segoe UI Semibold"/>
              </a:rPr>
              <a:t>aykırı,</a:t>
            </a:r>
            <a:r>
              <a:rPr sz="3200" spc="5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yeni</a:t>
            </a:r>
            <a:r>
              <a:rPr sz="3200" spc="5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olaylara</a:t>
            </a:r>
            <a:r>
              <a:rPr sz="3200" spc="58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ilgi</a:t>
            </a:r>
            <a:r>
              <a:rPr sz="3200" spc="5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duyar,</a:t>
            </a:r>
            <a:r>
              <a:rPr sz="3200" spc="5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çevresinde</a:t>
            </a:r>
            <a:r>
              <a:rPr sz="3200" spc="5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gelişen</a:t>
            </a:r>
            <a:r>
              <a:rPr sz="3200" spc="59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olayları </a:t>
            </a:r>
            <a:r>
              <a:rPr sz="3200" dirty="0">
                <a:latin typeface="Segoe UI Semibold"/>
                <a:cs typeface="Segoe UI Semibold"/>
              </a:rPr>
              <a:t>inceleme</a:t>
            </a:r>
            <a:r>
              <a:rPr sz="3200" spc="74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7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yönetme</a:t>
            </a:r>
            <a:r>
              <a:rPr sz="3200" spc="74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arzusu</a:t>
            </a:r>
            <a:r>
              <a:rPr sz="3200" spc="74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hisseder,</a:t>
            </a:r>
            <a:r>
              <a:rPr sz="3200" spc="74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kendisi</a:t>
            </a:r>
            <a:r>
              <a:rPr sz="3200" spc="75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74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çevresi </a:t>
            </a:r>
            <a:r>
              <a:rPr sz="3200" dirty="0">
                <a:latin typeface="Segoe UI Semibold"/>
                <a:cs typeface="Segoe UI Semibold"/>
              </a:rPr>
              <a:t>hakkında</a:t>
            </a:r>
            <a:r>
              <a:rPr sz="3200" spc="12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bilgi</a:t>
            </a:r>
            <a:r>
              <a:rPr sz="3200" spc="13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sahibi</a:t>
            </a:r>
            <a:r>
              <a:rPr sz="3200" spc="13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olmak</a:t>
            </a:r>
            <a:r>
              <a:rPr sz="3200" spc="130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için</a:t>
            </a:r>
            <a:r>
              <a:rPr sz="3200" spc="13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araştırma</a:t>
            </a:r>
            <a:r>
              <a:rPr sz="3200" spc="135" dirty="0">
                <a:latin typeface="Segoe UI Semibold"/>
                <a:cs typeface="Segoe UI Semibold"/>
              </a:rPr>
              <a:t>  </a:t>
            </a:r>
            <a:r>
              <a:rPr sz="3200" dirty="0">
                <a:latin typeface="Segoe UI Semibold"/>
                <a:cs typeface="Segoe UI Semibold"/>
              </a:rPr>
              <a:t>ve</a:t>
            </a:r>
            <a:r>
              <a:rPr sz="3200" spc="135" dirty="0">
                <a:latin typeface="Segoe UI Semibold"/>
                <a:cs typeface="Segoe UI Semibold"/>
              </a:rPr>
              <a:t>  </a:t>
            </a:r>
            <a:r>
              <a:rPr sz="3200" spc="-10" dirty="0">
                <a:latin typeface="Segoe UI Semibold"/>
                <a:cs typeface="Segoe UI Semibold"/>
              </a:rPr>
              <a:t>inceleme </a:t>
            </a:r>
            <a:r>
              <a:rPr sz="3200" dirty="0">
                <a:latin typeface="Segoe UI Semibold"/>
                <a:cs typeface="Segoe UI Semibold"/>
              </a:rPr>
              <a:t>yaparak</a:t>
            </a:r>
            <a:r>
              <a:rPr sz="3200" spc="-7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yeni</a:t>
            </a:r>
            <a:r>
              <a:rPr sz="3200" spc="-7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deneyimler</a:t>
            </a:r>
            <a:r>
              <a:rPr sz="3200" spc="-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yaşamaya</a:t>
            </a:r>
            <a:r>
              <a:rPr sz="3200" spc="-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hevesli</a:t>
            </a:r>
            <a:r>
              <a:rPr sz="3200" spc="-6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olur.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778</Words>
  <Application>Microsoft Office PowerPoint</Application>
  <PresentationFormat>Özel</PresentationFormat>
  <Paragraphs>61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 MT</vt:lpstr>
      <vt:lpstr>Segoe UI</vt:lpstr>
      <vt:lpstr>Segoe UI Semibold</vt:lpstr>
      <vt:lpstr>Tahoma</vt:lpstr>
      <vt:lpstr>Wingdings</vt:lpstr>
      <vt:lpstr>Office Theme</vt:lpstr>
      <vt:lpstr>PowerPoint Sunusu</vt:lpstr>
      <vt:lpstr>Öz-yönetimli Öğrenme</vt:lpstr>
      <vt:lpstr>Öz-yönetimli Öğrenme</vt:lpstr>
      <vt:lpstr>Öz-yönetimli Öğrenme (Kendi Kendine Öğrenme)</vt:lpstr>
      <vt:lpstr>İnisiyatif : Gerekli Kararları Alabilme Becerisi</vt:lpstr>
      <vt:lpstr>Öz-yönetimli öğrenen bireyler…</vt:lpstr>
      <vt:lpstr>Merak Duygusu</vt:lpstr>
      <vt:lpstr>Merak Nedir?</vt:lpstr>
      <vt:lpstr>«Merak duygusuna sahip bir birey çevresinde gelişen olayları inceleme ve yönetme arzusu hisseder.»</vt:lpstr>
      <vt:lpstr>“Meraklılık” güdülenmenin merkezini oluşturmaktadır.</vt:lpstr>
      <vt:lpstr>«Meraklı insanlar kendi bilgi ve anlayışındaki eksiklikleri belirleyebilmektedir.»</vt:lpstr>
      <vt:lpstr>Meraklılık: Daha fazla bilgi edinimi için araştırma ve incelemede ısrarcı olma.</vt:lpstr>
      <vt:lpstr>Öğrenme Stratejileri</vt:lpstr>
      <vt:lpstr>«Öğrenme stratejisi, bireyin kendi kendine öğrenmesini kolaylaştıran tekniklerin her biridir.»</vt:lpstr>
      <vt:lpstr>«Öğrenme stratejilerinin temel işlevi, öğrencilerin öğrenmelerini denetlemelerini ve yönlendirmelerini sağlamaktır.»</vt:lpstr>
      <vt:lpstr>Öğrenme stratejilerini şu şekilde belirlemek mümkündür:</vt:lpstr>
      <vt:lpstr>Öğrenme stratejilerini şu şekilde belirlemek mümkündür:</vt:lpstr>
      <vt:lpstr>Öğrenme stratejilerini şu şekilde belirlemek mümkündür: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Mavi</dc:creator>
  <cp:lastModifiedBy>USER</cp:lastModifiedBy>
  <cp:revision>2</cp:revision>
  <dcterms:created xsi:type="dcterms:W3CDTF">2024-07-29T06:31:00Z</dcterms:created>
  <dcterms:modified xsi:type="dcterms:W3CDTF">2024-07-29T06:58:22Z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2024-07-29T00:00:00Z</vt:filetime>
  </property>
  <property fmtid="{D5CDD505-2E9C-101B-9397-08002B2CF9AE}" pid="5" name="Producer">
    <vt:lpwstr>Microsoft® PowerPoint® 2016</vt:lpwstr>
  </property>
</Properties>
</file>