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</p:sldIdLst>
  <p:sldSz cx="9144000" cy="51435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" Type="http://schemas.openxmlformats.org/officeDocument/2006/relationships/presProps" Target="presProps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" Type="http://schemas.openxmlformats.org/officeDocument/2006/relationships/viewProps" Target="viewProps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hyperlink" Target="https://www.pexels.com/@alexander-suhorucov" TargetMode="Externa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hyperlink" Target="https://www.pexels.com/@mart-production" TargetMode="Externa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hyperlink" Target="https://www.pexels.com/@cup-of-couple" TargetMode="Externa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hyperlink" Target="https://www.pexels.com/@bentonphotocinema" TargetMode="Externa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hyperlink" Target="https://www.pexels.com/@donaldtong94" TargetMode="Externa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hyperlink" Target="https://www.pexels.com/@meruyert-gonullu" TargetMode="Externa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hyperlink" Target="https://www.pexels.com/@olly" TargetMode="Externa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hyperlink" Target="https://www.pexels.com/@andre-mouton" TargetMode="Externa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Relationship Id="rId3" Type="http://schemas.openxmlformats.org/officeDocument/2006/relationships/hyperlink" Target="https://www.pexels.com/@olly" TargetMode="Externa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hyperlink" Target="https://www.pexels.com/@vlad-deep-29415806" TargetMode="Externa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Relationship Id="rId3" Type="http://schemas.openxmlformats.org/officeDocument/2006/relationships/hyperlink" Target="https://www.pexels.com/@ketut-subiyanto" TargetMode="Externa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hyperlink" Target="https://www.pexels.com/@fauxels" TargetMode="Externa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Relationship Id="rId3" Type="http://schemas.openxmlformats.org/officeDocument/2006/relationships/hyperlink" Target="https://www.pexels.com/@gabby-k" TargetMode="Externa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Relationship Id="rId3" Type="http://schemas.openxmlformats.org/officeDocument/2006/relationships/hyperlink" Target="https://www.pexels.com/@tima-miroshnichenko" TargetMode="Externa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Relationship Id="rId3" Type="http://schemas.openxmlformats.org/officeDocument/2006/relationships/hyperlink" Target="https://www.pexels.com/@olly" TargetMode="Externa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Relationship Id="rId3" Type="http://schemas.openxmlformats.org/officeDocument/2006/relationships/hyperlink" Target="https://www.pexels.com/@canvastudio" TargetMode="Externa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hyperlink" Target="https://www.pexels.com/@sarah-chai" TargetMode="Externa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hyperlink" Target="https://www.pexels.com/@prateekkatyal" TargetMode="Externa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 sz="5200"/>
            </a:pPr>
            <a:r>
              <a:rPr/>
              <a:t>Özdüzenlemeli Öğrenme Rehberi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Planlama Aşaması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Strateji Geliştirme: </a:t>
            </a:r>
            <a:r>
              <a:rPr sz="1400"/>
              <a:t>Öğrenciler, belirledikleri hedeflere ulaşmak için çeşitli stratejiler geliştirmelidirler, bu kritik bir adımdır.</a:t>
            </a:r>
          </a:p>
          <a:p>
            <a:r>
              <a:rPr sz="1400" b="1"/>
              <a:t>Zaman Yönetimi: </a:t>
            </a:r>
            <a:r>
              <a:rPr sz="1400"/>
              <a:t>Başarı için zaman yönetimi becerileri, etkin öğrenme ve sonuçları iyileştirmek açısından büyük önem taşır.</a:t>
            </a:r>
          </a:p>
          <a:p>
            <a:r>
              <a:rPr sz="1400" b="1"/>
              <a:t>İzleme Süreçleri: </a:t>
            </a:r>
            <a:r>
              <a:rPr sz="1400"/>
              <a:t>Planlanan stratejilerin uygulanma sürecinin izlenmesi, gerektiğinde revize edilmesini sağlayarak başarıyı artırır.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Alexander Suhorucov on Pexels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Uygulama ve Eylem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Öğrenme Stilleri: </a:t>
            </a:r>
            <a:r>
              <a:rPr sz="1400"/>
              <a:t>Öğrencilerin bireysel öğrenme stillerine uygun yöntemler belirlemesi, sürecin etkinliği için kritik öneme sahiptir.</a:t>
            </a:r>
          </a:p>
          <a:p>
            <a:r>
              <a:rPr sz="1400" b="1"/>
              <a:t>Teknik Seçimi: </a:t>
            </a:r>
            <a:r>
              <a:rPr sz="1400"/>
              <a:t>Kullanılacak tekniklerin seçimi, öğrencinin hedeflerine ulaşmasında etkili sonuçlar elde etmesine yardımcı olmalıdır.</a:t>
            </a:r>
          </a:p>
          <a:p>
            <a:r>
              <a:rPr sz="1400" b="1"/>
              <a:t>Etkileşim ve İletişim: </a:t>
            </a:r>
            <a:r>
              <a:rPr sz="1400"/>
              <a:t>Öğrenciler arasındaki etkileşim ve iletişim, öğrenme süreçlerinin daha dinamik ve verimli hale gelmesini sağlar.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İzleme ve Değerlendirme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İzleme Süreci: </a:t>
            </a:r>
            <a:r>
              <a:rPr sz="1400"/>
              <a:t>Öğrenciler, kendi öğrenme süreçlerini izleyerek güçlü ve zayıf yönlerini belirlemelidir.</a:t>
            </a:r>
          </a:p>
          <a:p>
            <a:r>
              <a:rPr sz="1400" b="1"/>
              <a:t>Performans Değerlendirme: </a:t>
            </a:r>
            <a:r>
              <a:rPr sz="1400"/>
              <a:t>Kendi performans değerlendirmeleri, öğrencilerin hangi alanlarda iyileştirmeye ihtiyaç duyduğunu gösterir.</a:t>
            </a:r>
          </a:p>
          <a:p>
            <a:r>
              <a:rPr sz="1400" b="1"/>
              <a:t>Strateji Revizyonu: </a:t>
            </a:r>
            <a:r>
              <a:rPr sz="1400"/>
              <a:t>Gerekli durumlarda stratejilerin gözden geçirilmesi, öğrenme sürecinin etkinliğini artırır.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652" y="1600200"/>
            <a:ext cx="1917496" cy="28803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70652" y="4480559"/>
            <a:ext cx="1917496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MART  PRODUCTION on Pexels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Motivasyonun Rolü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İçsel Motivasyonun Rolü: </a:t>
            </a:r>
            <a:r>
              <a:rPr sz="1400"/>
              <a:t>Özdüzenlemeli öğrenmede içsel motivasyon, öğrencilerin öğrenme süreçlerini etkili bir şekilde yönetmelerine yardımcı olur.</a:t>
            </a:r>
          </a:p>
          <a:p>
            <a:r>
              <a:rPr sz="1400" b="1"/>
              <a:t>Kendilik Denetimi: </a:t>
            </a:r>
            <a:r>
              <a:rPr sz="1400"/>
              <a:t>Öğrencilerin kendi motivasyonlarını düzenleyebilmeleri, öğrenme hedeflerine ulaşmalarını kolaylaştıran bir beceridir.</a:t>
            </a:r>
          </a:p>
          <a:p>
            <a:r>
              <a:rPr sz="1400" b="1"/>
              <a:t>Başarı ve Motivasyon İlişkisi: </a:t>
            </a:r>
            <a:r>
              <a:rPr sz="1400"/>
              <a:t>Öğrenciler başarı elde ettikçe içsel motivasyonları artar, bu da öğrenmeye olan ilgilerini güçlendirir.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Stratejilerin Kullanımı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Not Alma: </a:t>
            </a:r>
            <a:r>
              <a:rPr sz="1400"/>
              <a:t>Öğrenciler, bilgiyi kaydetmek için etkili not alma teknikleri kullanarak öğrenme süreçlerini desteklemelidir.</a:t>
            </a:r>
          </a:p>
          <a:p>
            <a:r>
              <a:rPr sz="1400" b="1"/>
              <a:t>Özet Çıkarma: </a:t>
            </a:r>
            <a:r>
              <a:rPr sz="1400"/>
              <a:t>Kapsamlı içerikleri daha kolay anlamak için öğrencilerin bilgi özetleme becerilerini geliştirmeleri önemlidir.</a:t>
            </a:r>
          </a:p>
          <a:p>
            <a:r>
              <a:rPr sz="1400" b="1"/>
              <a:t>Sorgulama Yöntemleri: </a:t>
            </a:r>
            <a:r>
              <a:rPr sz="1400"/>
              <a:t>Öğrenmeyi derinleştirmek adına öğrencilerin sorgulama yaparak kritik düşünme yeteneklerini güçlendirmeleri teşvik edilmelidir.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Cup of  Couple on Pexels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Zaman Yönetimi Becerileri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Zaman Yönetimi Stratejileri: </a:t>
            </a:r>
            <a:r>
              <a:rPr sz="1400"/>
              <a:t>Öğrencilerin zamanlarını etkili bir şekilde yönetmeleri, öğrenme süreçlerinin verimliliğini büyük ölçüde artırır.</a:t>
            </a:r>
          </a:p>
          <a:p>
            <a:r>
              <a:rPr sz="1400" b="1"/>
              <a:t>Günlük Planlama: </a:t>
            </a:r>
            <a:r>
              <a:rPr sz="1400"/>
              <a:t>Günlük görevlerin planlanması, amaçlara ulaşmada disiplini sağlamak ve ilerlemeyi takip etmek açısından kritiktir.</a:t>
            </a:r>
          </a:p>
          <a:p>
            <a:r>
              <a:rPr sz="1400" b="1"/>
              <a:t>Dikkat Dağıtıcıların Azaltılması: </a:t>
            </a:r>
            <a:r>
              <a:rPr sz="1400"/>
              <a:t>Zaman yönetiminde dikkat dağıtıcı unsurların minimize edilmesi, odaklanmayı ve öğrenme etkinliğini artırır.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Jordan Benton on Pexels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Geri Bildirim ve Kendini Değerlendirme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Geri Bildirim Kullanımı: </a:t>
            </a:r>
            <a:r>
              <a:rPr sz="1400"/>
              <a:t>Öğrenciler, aldıkları geri bildirimleri etkili bir şekilde değerlendirerek öğrenme süreçlerini geliştirebilirler.</a:t>
            </a:r>
          </a:p>
          <a:p>
            <a:r>
              <a:rPr sz="1400" b="1"/>
              <a:t>Kendi Performans Değerlendirmesi: </a:t>
            </a:r>
            <a:r>
              <a:rPr sz="1400"/>
              <a:t>Kendi performanslarını değerlendirerek öğrenciler, güçlü ve zayıf yönlerini tespit edebilirler.</a:t>
            </a:r>
          </a:p>
          <a:p>
            <a:r>
              <a:rPr sz="1400" b="1"/>
              <a:t>Öğrenme Süreçlerinin İzlenmesi: </a:t>
            </a:r>
            <a:r>
              <a:rPr sz="1400"/>
              <a:t>Öğrencilerin ilerlemelerini düzenli olarak izlemeleri, hedeflerine ulaşmalarında kritik rol oynar.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Teknolojinin Rolü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Dijital Araçların Rolü: </a:t>
            </a:r>
            <a:r>
              <a:rPr sz="1400"/>
              <a:t>Dijital araçlar, öğrencilerin öğrenme süreçlerini daha etkili bir şekilde yönetmelerine yardımcı olmaktadır.</a:t>
            </a:r>
          </a:p>
          <a:p>
            <a:r>
              <a:rPr sz="1400" b="1"/>
              <a:t>Online Öğrenme Platformları: </a:t>
            </a:r>
            <a:r>
              <a:rPr sz="1400"/>
              <a:t>Bu platformlar, içeriklere erişimi kolaylaştırarak, özdüzenlemeli öğrenmenin etkinliğini artırmaktadır.</a:t>
            </a:r>
          </a:p>
          <a:p>
            <a:r>
              <a:rPr sz="1400" b="1"/>
              <a:t>Etkin Uygulamalar: </a:t>
            </a:r>
            <a:r>
              <a:rPr sz="1400"/>
              <a:t>Öğrenmeyi destekleyen uygulamalar, öğrencilere kişiselleştirilmiş öğrenme deneyimleri sunarak süreci zenginleştirir.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Donald Tong on Pexels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Öğrenme Tarzları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Öğrenme Stilleri: </a:t>
            </a:r>
            <a:r>
              <a:rPr sz="1400"/>
              <a:t>Görsel, işitsel ve kinestetik öğrenme stillerine göre özdüzenlemeli stratejiler geliştirmek önemlidir.</a:t>
            </a:r>
          </a:p>
          <a:p>
            <a:r>
              <a:rPr sz="1400" b="1"/>
              <a:t>Farklılıkların Önemi: </a:t>
            </a:r>
            <a:r>
              <a:rPr sz="1400"/>
              <a:t>Her öğrencinin benzersiz öğrenme tarzları vardır. Bu farklılıklar öğrenme süreçlerini etkiler.</a:t>
            </a:r>
          </a:p>
          <a:p>
            <a:r>
              <a:rPr sz="1400" b="1"/>
              <a:t>Bireysel Yaklaşımlar: </a:t>
            </a:r>
            <a:r>
              <a:rPr sz="1400"/>
              <a:t>Öğrencilerin bireysel öğrenme tarzlarını belirleyip uyum sağlamaları, başarıyı artırmak için gereklidir.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Özgüvenin Önemi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Özgüvenin Rolü: </a:t>
            </a:r>
            <a:r>
              <a:rPr sz="1400"/>
              <a:t>Özgüven, öğrencilerin özdüzenleme becerilerini geliştirmeleri için gerekli bir temel oluşturmaktadır.</a:t>
            </a:r>
          </a:p>
          <a:p>
            <a:r>
              <a:rPr sz="1400" b="1"/>
              <a:t>Düşük Özgüven Etkisi: </a:t>
            </a:r>
            <a:r>
              <a:rPr sz="1400"/>
              <a:t>Düşük özgüvene sahip öğrenciler, öğrenme süreçlerinde aktif katılımı sağlamakta büyük güçlükler yaşayabilirler.</a:t>
            </a:r>
          </a:p>
          <a:p>
            <a:r>
              <a:rPr sz="1400" b="1"/>
              <a:t>Özgüveni Artırma Stratejileri: </a:t>
            </a:r>
            <a:r>
              <a:rPr sz="1400"/>
              <a:t>Özgüveni artırmak için olumlu geri bildirim, başarıyı kutlama ve destekleyici sosyal ortam önemlidir.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1274" y="1600200"/>
            <a:ext cx="2016251" cy="28803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21274" y="4480559"/>
            <a:ext cx="2016251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Meruyert Gonullu on Pexels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 Rehberi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Özdüzenlemeli Öğrenmenin Tanımı</a:t>
            </a:r>
          </a:p>
          <a:p>
            <a:r>
              <a:rPr sz="1400"/>
              <a:t>Özdüzenlemeli Öğrenmenin Önemi</a:t>
            </a:r>
          </a:p>
          <a:p>
            <a:r>
              <a:rPr sz="1400"/>
              <a:t>Özdüzenlemeli Öğrenme Süreçleri</a:t>
            </a:r>
          </a:p>
          <a:p>
            <a:r>
              <a:rPr sz="1400"/>
              <a:t>Hedef Belirleme</a:t>
            </a:r>
          </a:p>
          <a:p>
            <a:r>
              <a:rPr sz="1400"/>
              <a:t>Planlama Aşaması</a:t>
            </a:r>
          </a:p>
          <a:p>
            <a:r>
              <a:rPr sz="1400"/>
              <a:t>Uygulama ve Eylem</a:t>
            </a:r>
          </a:p>
          <a:p>
            <a:r>
              <a:rPr sz="1400"/>
              <a:t>İzleme ve Değerlendirme</a:t>
            </a:r>
          </a:p>
          <a:p>
            <a:r>
              <a:rPr sz="1400"/>
              <a:t>Motivasyonun Rolü</a:t>
            </a:r>
          </a:p>
          <a:p>
            <a:r>
              <a:rPr sz="1400"/>
              <a:t>Stratejilerin Kullanımı</a:t>
            </a:r>
          </a:p>
          <a:p>
            <a:r>
              <a:rPr sz="1400"/>
              <a:t>Zaman Yönetimi Becerileri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Sosyal Destek Sistemleri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Sosyal Destek: </a:t>
            </a:r>
            <a:r>
              <a:rPr sz="1400"/>
              <a:t>Özdüzenlemeli öğrenme sürecinde öğretmenlerin, ailelerin ve arkadaşların desteği öğrencilere büyük katkı sağlar.</a:t>
            </a:r>
          </a:p>
          <a:p>
            <a:r>
              <a:rPr sz="1400" b="1"/>
              <a:t>Aile Katılımı: </a:t>
            </a:r>
            <a:r>
              <a:rPr sz="1400"/>
              <a:t>Ailelerin süreç içindeki rolü, öğrencilerin motivasyonunu artırarak başarılarını desteklemek için kritik öneme sahiptir.</a:t>
            </a:r>
          </a:p>
          <a:p>
            <a:r>
              <a:rPr sz="1400" b="1"/>
              <a:t>Arkadaş Desteği: </a:t>
            </a:r>
            <a:r>
              <a:rPr sz="1400"/>
              <a:t>Arkadaşlar arasında işbirliği ve destek, öğrenme süreçlerine olan bağlılığı artırarak etkinliği güçlendirir.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Örnek Olay İncelemesi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Başarılı Örnekler: </a:t>
            </a:r>
            <a:r>
              <a:rPr sz="1400"/>
              <a:t>Özdüzenlemeli öğrenmede başarılı olan öğrenci örnekleri, ilham verici deneyimler aracılığıyla aktarılmalıdır.</a:t>
            </a:r>
          </a:p>
          <a:p>
            <a:r>
              <a:rPr sz="1400" b="1"/>
              <a:t>Deneyim Paylaşımı: </a:t>
            </a:r>
            <a:r>
              <a:rPr sz="1400"/>
              <a:t>Öğrencilerin kendi özdüzenlemesi deneyimlerini paylaşmaları, öğrenme süreçlerine dair farklı bakış açıları sunar.</a:t>
            </a:r>
          </a:p>
          <a:p>
            <a:r>
              <a:rPr sz="1400" b="1"/>
              <a:t>Yansıtıcı Uygulama: </a:t>
            </a:r>
            <a:r>
              <a:rPr sz="1400"/>
              <a:t>Öğrenciler, kendi öğrenme yaklaşımlarını değerlendirmek için yansıtıcı uygulamalar geliştirmelidir.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Kooperatif Öğrenme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Kooperatif Öğrenme: </a:t>
            </a:r>
            <a:r>
              <a:rPr sz="1400"/>
              <a:t>Öğrencilerin birlikte çalışarak problem çözme becerilerini geliştirmeleri, öğrenmenin sosyal yönünü güçlendirir.</a:t>
            </a:r>
          </a:p>
          <a:p>
            <a:r>
              <a:rPr sz="1400" b="1"/>
              <a:t>Sosyal Etkileşim: </a:t>
            </a:r>
            <a:r>
              <a:rPr sz="1400"/>
              <a:t>Gruplar arasındaki etkileşim, öz-düzenlenmeyi teşvik eder; öğrencilerin iletişim becerilerinin artmasını sağlar.</a:t>
            </a:r>
          </a:p>
          <a:p>
            <a:r>
              <a:rPr sz="1400" b="1"/>
              <a:t>Peer Feedback: </a:t>
            </a:r>
            <a:r>
              <a:rPr sz="1400"/>
              <a:t>Arkadaşlarından alınan geri bildirim, öğrencilerin öz farkındalığını artırarak gelişimlerini destekler.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Eleştirel Düşünme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Eleştirel Düşünme: </a:t>
            </a:r>
            <a:r>
              <a:rPr sz="1400"/>
              <a:t>Öğrencilerin kaynakları analiz etmeleri, bilgi kalitesini değerlendirmeleri için eleştirel düşünmeyi geliştirmeleri önemlidir.</a:t>
            </a:r>
          </a:p>
          <a:p>
            <a:r>
              <a:rPr sz="1400" b="1"/>
              <a:t>Bilgi Kaynakları Yönetimi: </a:t>
            </a:r>
            <a:r>
              <a:rPr sz="1400"/>
              <a:t>Öğrencilerin çeşitli bilgi kaynaklarından yararlanarak öğrenim süreçlerini zenginleştirmeleri, bilgiyi daha etkili kullanmalarına yardımcı olur.</a:t>
            </a:r>
          </a:p>
          <a:p>
            <a:r>
              <a:rPr sz="1400" b="1"/>
              <a:t>Sorgulayıcı Yaklaşım: </a:t>
            </a:r>
            <a:r>
              <a:rPr sz="1400"/>
              <a:t>Öğrenme deneyimlerini derinleştirmek için öğrenciler, sorgulayıcı yöntemler kullanarak aktif katılım sağlanmalıdır.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Andrea Piacquadio on Pexels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Kendi Öğrenme Günlüğü Tutmanın Faydaları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Öğrenme Günlükleri: </a:t>
            </a:r>
            <a:r>
              <a:rPr sz="1400"/>
              <a:t>Öğrencilerin öğrenme süreçlerini izlemek, özfarkındalık ve öz düzenleme becerilerini geliştirmelerine yardımcı olur.</a:t>
            </a:r>
          </a:p>
          <a:p>
            <a:r>
              <a:rPr sz="1400" b="1"/>
              <a:t>Gelişim Takibi: </a:t>
            </a:r>
            <a:r>
              <a:rPr sz="1400"/>
              <a:t>Düzenli günlük tutmak, öğrencilerin kendi ilerlemelerini değerlendirmek için simgesel bir kaynak sunar.</a:t>
            </a:r>
          </a:p>
          <a:p>
            <a:r>
              <a:rPr sz="1400" b="1"/>
              <a:t>Refleksiyon Süreci: </a:t>
            </a:r>
            <a:r>
              <a:rPr sz="1400"/>
              <a:t>Öğrenciler, öğrenme deneyimlerini yansıtarak güçlü ve zayıf yönlerini analiz etme fırsatı bulurlar.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Andre Mouton on Pexels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Bağlamın Öğrenmeye Etkisi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Öğrenme Bağlamının Rolü: </a:t>
            </a:r>
            <a:r>
              <a:rPr sz="1400"/>
              <a:t>Bağlam, öğrenme sürecindeki bilgilerin algılanışını etkileyerek sürekliliği ve motivasyonu artırır.</a:t>
            </a:r>
          </a:p>
          <a:p>
            <a:r>
              <a:rPr sz="1400" b="1"/>
              <a:t>Anlamlı Bilgi İlişkisi: </a:t>
            </a:r>
            <a:r>
              <a:rPr sz="1400"/>
              <a:t>Bilgilerin anlamlı bir çerçevede sunulması, öğrencinin aktif katılımını ve derin öğrenmeyi destekler.</a:t>
            </a:r>
          </a:p>
          <a:p>
            <a:r>
              <a:rPr sz="1400" b="1"/>
              <a:t>Kontekstin Önemi: </a:t>
            </a:r>
            <a:r>
              <a:rPr sz="1400"/>
              <a:t>İlgili bağlamlar, öğrencilerin bilgiye olan ilişkisini güçlendirerek öğrenme deneyimini iyileştirir.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Problem Çözme Becerileri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Problem Çözme Becerileri: </a:t>
            </a:r>
            <a:r>
              <a:rPr sz="1400"/>
              <a:t>Özdüzenlemeli öğrenme, öğrencilerin karşılaştıkları problemleri analiz edip etkin çözümler geliştirmelerine yardımcı olmaktadır.</a:t>
            </a:r>
          </a:p>
          <a:p>
            <a:r>
              <a:rPr sz="1400" b="1"/>
              <a:t>Zorlukların Aşılması: </a:t>
            </a:r>
            <a:r>
              <a:rPr sz="1400"/>
              <a:t>Öğrencilere, sorunlarla başa çıkmaları ve bunları aşmaları için gerekli stratejiler öğretilmelidir.</a:t>
            </a:r>
          </a:p>
          <a:p>
            <a:r>
              <a:rPr sz="1400" b="1"/>
              <a:t>Gelişimsel Öğrenme: </a:t>
            </a:r>
            <a:r>
              <a:rPr sz="1400"/>
              <a:t>Bu yaklaşım, öğrencilerin uygulama yaparak ve deneyim kazanarak sürekli olarak gelişmelerine olanak tanır.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Andrea Piacquadio on Pexels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Hata Yapmanın Öğrenme Üzerindeki Etkisi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Hataların Öğrenmedeki Rolü: </a:t>
            </a:r>
            <a:r>
              <a:rPr sz="1400"/>
              <a:t>Hata yapma süreci, öğrenmede engel değil fırsat olarak değerlendirilmeli ve teşvik edilmelidir.</a:t>
            </a:r>
          </a:p>
          <a:p>
            <a:r>
              <a:rPr sz="1400" b="1"/>
              <a:t>Geri dönüşleri Değerlendirme: </a:t>
            </a:r>
            <a:r>
              <a:rPr sz="1400"/>
              <a:t>Hatalar sonrası elde edilen geri bildirimler, öğrenme süreçlerini geliştirmek için önemli fırsatlar sunar.</a:t>
            </a:r>
          </a:p>
          <a:p>
            <a:r>
              <a:rPr sz="1400" b="1"/>
              <a:t>Öğrenimin Sürekliliği: </a:t>
            </a:r>
            <a:r>
              <a:rPr sz="1400"/>
              <a:t>Hatalar, öğrencilerin öğrenme süreçlerinde sürekli gelişim sağlamaları için güçlü bir motivasyon kaynağıdır.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652" y="1600200"/>
            <a:ext cx="1917496" cy="28803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70652" y="4480559"/>
            <a:ext cx="1917496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Vlad Deep on Pexels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Uyum Sağlama Yeteneği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Esnek Öğrenme: </a:t>
            </a:r>
            <a:r>
              <a:rPr sz="1400"/>
              <a:t>Esneklik, öğrencilerin değişen koşullara ayak uydurabilmesini sağlayarak öğrenme süreçlerini biçimlendirir.</a:t>
            </a:r>
          </a:p>
          <a:p>
            <a:r>
              <a:rPr sz="1400" b="1"/>
              <a:t>Dinamik Adaptasyon: </a:t>
            </a:r>
            <a:r>
              <a:rPr sz="1400"/>
              <a:t>Öğrenciler, farklı durumlarla karşılaştıklarında kendilerini yenileyerek etkili çözümler geliştirmelidir.</a:t>
            </a:r>
          </a:p>
          <a:p>
            <a:r>
              <a:rPr sz="1400" b="1"/>
              <a:t>İyileşen Süreçler: </a:t>
            </a:r>
            <a:r>
              <a:rPr sz="1400"/>
              <a:t>Esnek bir öğrenme yaklaşımı, öğrencilere kendi gelişim süreçlerini sürekli olarak iyileştirme fırsatı sunar.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Uygulamalı Öğrenme Faaliyetleri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Uygulamalı Öğrenme: </a:t>
            </a:r>
            <a:r>
              <a:rPr sz="1400"/>
              <a:t>Projeler ve deneyler, özdüzenlemeli öğrenmenin somut deneyimlerle pekişmesini sağlayarak öğrencilerin katılımını artırır.</a:t>
            </a:r>
          </a:p>
          <a:p>
            <a:r>
              <a:rPr sz="1400" b="1"/>
              <a:t>Deneyimsel Süreçler: </a:t>
            </a:r>
            <a:r>
              <a:rPr sz="1400"/>
              <a:t>Öğrenciler uygulamalı öğrenme faaliyetleriyle derinlemesine bilgi edinir ve elde ettikleri bilgiyi pratiğe dökerler.</a:t>
            </a:r>
          </a:p>
          <a:p>
            <a:r>
              <a:rPr sz="1400" b="1"/>
              <a:t>Gözlem ve Analiz: </a:t>
            </a:r>
            <a:r>
              <a:rPr sz="1400"/>
              <a:t>Gerçek dünya projelerinde gözlem yapma, öğrencilerin teorik bilgilerini pratiğe entegre etmelerini sağlar.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 Rehberi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Geri Bildirim ve Kendini Değerlendirme</a:t>
            </a:r>
          </a:p>
          <a:p>
            <a:r>
              <a:rPr sz="1400"/>
              <a:t>Teknolojinin Rolü</a:t>
            </a:r>
          </a:p>
          <a:p>
            <a:r>
              <a:rPr sz="1400"/>
              <a:t>Öğrenme Tarzları</a:t>
            </a:r>
          </a:p>
          <a:p>
            <a:r>
              <a:rPr sz="1400"/>
              <a:t>Özgüvenin Önemi</a:t>
            </a:r>
          </a:p>
          <a:p>
            <a:r>
              <a:rPr sz="1400"/>
              <a:t>Sosyal Destek Sistemleri</a:t>
            </a:r>
          </a:p>
          <a:p>
            <a:r>
              <a:rPr sz="1400"/>
              <a:t>Örnek Olay İncelemesi</a:t>
            </a:r>
          </a:p>
          <a:p>
            <a:r>
              <a:rPr sz="1400"/>
              <a:t>Kooperatif Öğrenme</a:t>
            </a:r>
          </a:p>
          <a:p>
            <a:r>
              <a:rPr sz="1400"/>
              <a:t>Eleştirel Düşünme</a:t>
            </a:r>
          </a:p>
          <a:p>
            <a:r>
              <a:rPr sz="1400"/>
              <a:t>Kendi Öğrenme Günlüğü Tutmanın Faydaları</a:t>
            </a:r>
          </a:p>
          <a:p>
            <a:r>
              <a:rPr sz="1400"/>
              <a:t>Bağlamın Öğrenmeye Etkisi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Oyun Tabanlı Öğrenme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Oyun Tabanlı Öğrenme: </a:t>
            </a:r>
            <a:r>
              <a:rPr sz="1400"/>
              <a:t>Oyunlar, öğrencilere etkileşimli deneyimler sunarak özdüzenlemeyi teşvik eden güçlü araçlardır.</a:t>
            </a:r>
          </a:p>
          <a:p>
            <a:r>
              <a:rPr sz="1400" b="1"/>
              <a:t>Eğlenceli Aktivitelerin Rolü: </a:t>
            </a:r>
            <a:r>
              <a:rPr sz="1400"/>
              <a:t>Eğlenceli aktiviteler, öğrenme motivasyonunu artırarak öğrencilerin katılımını ve öğrenme süreçlerini zenginleştirir.</a:t>
            </a:r>
          </a:p>
          <a:p>
            <a:r>
              <a:rPr sz="1400" b="1"/>
              <a:t>İkili ve Grup Oyunları: </a:t>
            </a:r>
            <a:r>
              <a:rPr sz="1400"/>
              <a:t>İkili ve grup oyunları, sosyal etkileşimi geliştirerek işbirlikçi öğrenmeyi teşvik eder.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Farkındalık ve Mindfulness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Farkındalık Uygulamaları: </a:t>
            </a:r>
            <a:r>
              <a:rPr sz="1400"/>
              <a:t>Bu uygulamalar, öğrencilerin düşünce ve duygularını analiz etmelerine yardımcı olarak özdüzenlemeyi artırır.</a:t>
            </a:r>
          </a:p>
          <a:p>
            <a:r>
              <a:rPr sz="1400" b="1"/>
              <a:t>Duygusal Farkındalık: </a:t>
            </a:r>
            <a:r>
              <a:rPr sz="1400"/>
              <a:t>Öğrenciler, kendi duygusal durumlarını tanıyarak öğrenme süreçlerini etkin bir şekilde yönetebilirler.</a:t>
            </a:r>
          </a:p>
          <a:p>
            <a:r>
              <a:rPr sz="1400" b="1"/>
              <a:t>Düşünce Süreçleri: </a:t>
            </a:r>
            <a:r>
              <a:rPr sz="1400"/>
              <a:t>Ozdüzenleme için düşünce süreçlerinin anlaşılması, öğrencilere karar verme yeteneklerini geliştirme fırsatı sunar.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Kendini Yansıtma Teknikleri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Özdeğerlendirme Önemi: </a:t>
            </a:r>
            <a:r>
              <a:rPr sz="1400"/>
              <a:t>Öğrencilerin öğrenme süreçlerini anlamaları için özdeğerlendirme, kişisel gelişimlerine yönelik çok önemli katkılar sunar.</a:t>
            </a:r>
          </a:p>
          <a:p>
            <a:r>
              <a:rPr sz="1400" b="1"/>
              <a:t>Duygusal Yansıma Teknikleri: </a:t>
            </a:r>
            <a:r>
              <a:rPr sz="1400"/>
              <a:t>Kendi duygularını analiz eden öğrenciler, öğrenme süreçlerinde daha derin bir anlayış geliştirirler.</a:t>
            </a:r>
          </a:p>
          <a:p>
            <a:r>
              <a:rPr sz="1400" b="1"/>
              <a:t>Gelişimi Destekleyen Araçlar: </a:t>
            </a:r>
            <a:r>
              <a:rPr sz="1400"/>
              <a:t>Teknikler kullanarak gerçekleştirdikleri özdeğerlendirmeler, öğrencilerin öğrenme süreçlerinde çıkış noktası oluşturur.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Çatışma Çözme Becerileri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Sosyal Beceriler: </a:t>
            </a:r>
            <a:r>
              <a:rPr sz="1400"/>
              <a:t>Özdüzenlemeli öğrenme, öğrencilerin sosyal ilişkilerinde çatışma çözme becerilerini geliştirmelerine yardımcı olur.</a:t>
            </a:r>
          </a:p>
          <a:p>
            <a:r>
              <a:rPr sz="1400" b="1"/>
              <a:t>Deneyim Paylaşımı: </a:t>
            </a:r>
            <a:r>
              <a:rPr sz="1400"/>
              <a:t>Öğrenciler, öğrendikleri çatışma çözme becerilerini uygulayarak deneyimlerini paylaşmalı ve geliştirmelidir.</a:t>
            </a:r>
          </a:p>
          <a:p>
            <a:r>
              <a:rPr sz="1400" b="1"/>
              <a:t>Geribildirim Kullanımı: </a:t>
            </a:r>
            <a:r>
              <a:rPr sz="1400"/>
              <a:t>Çatışma çözüm süreçlerinde sağlıklı geri bildirim almak, öğrenmenin etkinliğini artıran bir faktördür.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Ketut Subiyanto on Pexels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Karşılaştırmalı Analiz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Özdüzenlemeli Öğrenme: </a:t>
            </a:r>
            <a:r>
              <a:rPr sz="1400"/>
              <a:t>Özdüzenlemeli öğrenme, öğrencinin kendi öğrenme süreçlerini yönetme yeteneğini geliştirmesi için vazgeçilmezdir.</a:t>
            </a:r>
          </a:p>
          <a:p>
            <a:r>
              <a:rPr sz="1400" b="1"/>
              <a:t>Geleneksel Yöntemler: </a:t>
            </a:r>
            <a:r>
              <a:rPr sz="1400"/>
              <a:t>Geleneksel eğitimde öğretmen merkezlidir; bu durum, öğrencinin bağımsız öğrenme becerilerini azaltabilir.</a:t>
            </a:r>
          </a:p>
          <a:p>
            <a:r>
              <a:rPr sz="1400" b="1"/>
              <a:t>Avantajlar ve Dezavantajlar: </a:t>
            </a:r>
            <a:r>
              <a:rPr sz="1400"/>
              <a:t>Her iki yaklaşımın avantajları ve dezavantajları detaylı analiz edilerek en etkili yöntem belirlenmelidir.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Performans İzleme Araçları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Dijital Araçların Etkisi: </a:t>
            </a:r>
            <a:r>
              <a:rPr sz="1400"/>
              <a:t>Dijital öğrenme araçları, öğrencilerin kendi öğrenim süreçlerini izlemeleri ve yönetmeleri için etkili destek sunar.</a:t>
            </a:r>
          </a:p>
          <a:p>
            <a:r>
              <a:rPr sz="1400" b="1"/>
              <a:t>Uygulamalar ve Yazılımlar: </a:t>
            </a:r>
            <a:r>
              <a:rPr sz="1400"/>
              <a:t>Öğrenmeyi kolaylaştıran uygulamalar, bilgiye erişimi hızlandırarak özdüzenlemeli öğrenmeyi teşvik eder.</a:t>
            </a:r>
          </a:p>
          <a:p>
            <a:r>
              <a:rPr sz="1400" b="1"/>
              <a:t>Veri Analizi ve İyileştirme: </a:t>
            </a:r>
            <a:r>
              <a:rPr sz="1400"/>
              <a:t>Dijital platformlar, öğrencilerin ilerleme verilerini analiz ederek öğrenim hedeflerine odaklanmalarını sağlar.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Zihin Haritaları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Zihin Haritalarının Kullanımı: </a:t>
            </a:r>
            <a:r>
              <a:rPr sz="1400"/>
              <a:t>Zihin haritaları, bilgiyi görsel olarak düzenleyerek öğrencilerin düşünme süreçlerini yapılandırmalarına yardımcı olur.</a:t>
            </a:r>
          </a:p>
          <a:p>
            <a:r>
              <a:rPr sz="1400" b="1"/>
              <a:t>Sezgisel Düşünme Destekleme: </a:t>
            </a:r>
            <a:r>
              <a:rPr sz="1400"/>
              <a:t>Bu teknikler, öğrencilerin sezgisel düşünmelerini teşvik ederek yaratıcılıklarını ve problem çözme becerilerini artırır.</a:t>
            </a:r>
          </a:p>
          <a:p>
            <a:r>
              <a:rPr sz="1400" b="1"/>
              <a:t>Bilgi Bağlantılarını Güçlendirme: </a:t>
            </a:r>
            <a:r>
              <a:rPr sz="1400"/>
              <a:t>Zihin haritaları, farklı kavramlar arasında ilişki kurarak öğrenilen bilgilerin kalıcılığını ve anlaşılabilirliğini artırır.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652" y="1600200"/>
            <a:ext cx="1917496" cy="28803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70652" y="4480559"/>
            <a:ext cx="1917496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fauxels on Pexels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 Disiplin Geliştirme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Öz Disiplinin Önemi: </a:t>
            </a:r>
            <a:r>
              <a:rPr sz="1400"/>
              <a:t>Öz disiplin, öğrencilerin hedeflerine ulaşmaları için gerekli olan motivasyon ve kararlılığı artırır.</a:t>
            </a:r>
          </a:p>
          <a:p>
            <a:r>
              <a:rPr sz="1400" b="1"/>
              <a:t>Hedef Odaklılık: </a:t>
            </a:r>
            <a:r>
              <a:rPr sz="1400"/>
              <a:t>Öğrenciler, belirledikleri hedeflere odaklanarak öğrenme sürecinde daha etkili ve sürekli kalmalıdır.</a:t>
            </a:r>
          </a:p>
          <a:p>
            <a:r>
              <a:rPr sz="1400" b="1"/>
              <a:t>Stratejik Planlama: </a:t>
            </a:r>
            <a:r>
              <a:rPr sz="1400"/>
              <a:t>Öz disiplin geliştiren öğrenciler, stratejik planlar oluşturarak hedeflerine ulaşma şanslarını arttırır.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Monstera Production on Pexels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Bireysel Öğrenme Planları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Bireysel Öğrenme Planları: </a:t>
            </a:r>
            <a:r>
              <a:rPr sz="1400"/>
              <a:t>Öğrenciler, bireysel ihtiyaçlarına uygun planlar oluşturarak özdüzenleme süreçlerini etkinleştirmelidir.</a:t>
            </a:r>
          </a:p>
          <a:p>
            <a:r>
              <a:rPr sz="1400" b="1"/>
              <a:t>İhtiyaç Analizi: </a:t>
            </a:r>
            <a:r>
              <a:rPr sz="1400"/>
              <a:t>Öğrencilerin kişisel hedefleri için güçlü bir ihtiyaç analizi yaparak daha etkili öğrenme sağlanabilir.</a:t>
            </a:r>
          </a:p>
          <a:p>
            <a:r>
              <a:rPr sz="1400" b="1"/>
              <a:t>Kendine Yeterlik: </a:t>
            </a:r>
            <a:r>
              <a:rPr sz="1400"/>
              <a:t>Öz yeterliliklerine inanan öğrenciler, özdüzenlemeyi geliştirmek için daha fazla sorumluluk alacaklardır.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19213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521537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Tima Miroshnichenko on Pexels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İnovasyon ve Yaratıcılık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Yaratıcı Düşünme: </a:t>
            </a:r>
            <a:r>
              <a:rPr sz="1400"/>
              <a:t>Özdüzenlemeli öğrenme, öğrencilerin yaratıcı düşünme becerilerini geliştirerek yenilikçi yaklaşımlar üretmelerine yardımcı olur.</a:t>
            </a:r>
          </a:p>
          <a:p>
            <a:r>
              <a:rPr sz="1400" b="1"/>
              <a:t>Zenginleştirici Süreçler: </a:t>
            </a:r>
            <a:r>
              <a:rPr sz="1400"/>
              <a:t>Yenilikçi düşünme becerileri, öğrenme süreçlerini çeşitlendirerek öğrencilerin problem çözme yeteneklerini zenginleştirir.</a:t>
            </a:r>
          </a:p>
          <a:p>
            <a:r>
              <a:rPr sz="1400" b="1"/>
              <a:t>Öğrenci Katılımı: </a:t>
            </a:r>
            <a:r>
              <a:rPr sz="1400"/>
              <a:t>Aktif katılım, öğrencilerin motivasyonunu artırarak öğrenme deneyimlerini daha anlamlı hale getirir.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399" cy="23433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943589"/>
            <a:ext cx="3200399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Andrea Piacquadio on Pexels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 Rehberi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Problem Çözme Becerileri</a:t>
            </a:r>
          </a:p>
          <a:p>
            <a:r>
              <a:rPr sz="1400"/>
              <a:t>Hata Yapmanın Öğrenme Üzerindeki Etkisi</a:t>
            </a:r>
          </a:p>
          <a:p>
            <a:r>
              <a:rPr sz="1400"/>
              <a:t>Uyum Sağlama Yeteneği</a:t>
            </a:r>
          </a:p>
          <a:p>
            <a:r>
              <a:rPr sz="1400"/>
              <a:t>Uygulamalı Öğrenme Faaliyetleri</a:t>
            </a:r>
          </a:p>
          <a:p>
            <a:r>
              <a:rPr sz="1400"/>
              <a:t>Oyun Tabanlı Öğrenme</a:t>
            </a:r>
          </a:p>
          <a:p>
            <a:r>
              <a:rPr sz="1400"/>
              <a:t>Farkındalık ve Mindfulness</a:t>
            </a:r>
          </a:p>
          <a:p>
            <a:r>
              <a:rPr sz="1400"/>
              <a:t>Kendini Yansıtma Teknikleri</a:t>
            </a:r>
          </a:p>
          <a:p>
            <a:r>
              <a:rPr sz="1400"/>
              <a:t>Çatışma Çözme Becerileri</a:t>
            </a:r>
          </a:p>
          <a:p>
            <a:r>
              <a:rPr sz="1400"/>
              <a:t>Karşılaştırmalı Analiz</a:t>
            </a:r>
          </a:p>
          <a:p>
            <a:r>
              <a:rPr sz="1400"/>
              <a:t>Performans İzleme Araçları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Kararlılık ve Azim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Kararlılık ve Azim: </a:t>
            </a:r>
            <a:r>
              <a:rPr sz="1400"/>
              <a:t>Özdüzenlemeli öğrenme sürecinde kararlılık, öğrencilerin hedeflerine ulaşmalarında süreklilik sağlamak için gereklidir.</a:t>
            </a:r>
          </a:p>
          <a:p>
            <a:r>
              <a:rPr sz="1400" b="1"/>
              <a:t>Uzun Vadeli Başarı: </a:t>
            </a:r>
            <a:r>
              <a:rPr sz="1400"/>
              <a:t>Azim gösteren öğrenciler, karşılaştıkları zorlukları aşarak uzun vadede daha başarılı sonuçlar elde ederler.</a:t>
            </a:r>
          </a:p>
          <a:p>
            <a:r>
              <a:rPr sz="1400" b="1"/>
              <a:t>Süreklilik Sağlama: </a:t>
            </a:r>
            <a:r>
              <a:rPr sz="1400"/>
              <a:t>Düzenli çaba ve motivasyon, öğrencilerin öğrenme süreçlerinde sürekliliği sağlayarak başarıyı artırır.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Sonuç ve İleriye Dönük Stratejiler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Gelecek Hedeflerin Önemi: </a:t>
            </a:r>
            <a:r>
              <a:rPr sz="1400"/>
              <a:t>Özdüzenlemeli öğrenme, öğrencilerin gelecek hedeflerini belirleyerek öğrenme süreçlerini daha verimli yönetmelerine yardımcı olur.</a:t>
            </a:r>
          </a:p>
          <a:p>
            <a:r>
              <a:rPr sz="1400" b="1"/>
              <a:t>Öğrenilen Derslerin Değerlendirilmesi: </a:t>
            </a:r>
            <a:r>
              <a:rPr sz="1400"/>
              <a:t>Kazanılan derslerin gözden geçirilmesi, öğrencilerin gelişim alanlarını belirlemiş olmalarını katkı sağlar.</a:t>
            </a:r>
          </a:p>
          <a:p>
            <a:r>
              <a:rPr sz="1400" b="1"/>
              <a:t>Başarı ve Deneyim Paylaşımı: </a:t>
            </a:r>
            <a:r>
              <a:rPr sz="1400"/>
              <a:t>Öğrenciler arasında deneyim paylaşımı, öğrendikleri bilgilerin pekişmesine ve yeni stratejiler geliştirmeye olanak tanır.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Canva Studio on Pexels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 Rehberi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Zihin Haritaları</a:t>
            </a:r>
          </a:p>
          <a:p>
            <a:r>
              <a:rPr sz="1400"/>
              <a:t>Öz Disiplin Geliştirme</a:t>
            </a:r>
          </a:p>
          <a:p>
            <a:r>
              <a:rPr sz="1400"/>
              <a:t>Bireysel Öğrenme Planları</a:t>
            </a:r>
          </a:p>
          <a:p>
            <a:r>
              <a:rPr sz="1400"/>
              <a:t>İnovasyon ve Yaratıcılık</a:t>
            </a:r>
          </a:p>
          <a:p>
            <a:r>
              <a:rPr sz="1400"/>
              <a:t>Kararlılık ve Azim</a:t>
            </a:r>
          </a:p>
          <a:p>
            <a:r>
              <a:rPr sz="1400"/>
              <a:t>Sonuç ve İleriye Dönük Stratejiler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Öğrenmenin Tanımı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Öğrenme Stratejileri: </a:t>
            </a:r>
            <a:r>
              <a:rPr sz="1400"/>
              <a:t>Bireylerin özdüzenlemeli öğrenmeyi etkili bir şekilde uygulamalarını sağlayacak stratejilerin belirlenmesi gereklidir.</a:t>
            </a:r>
          </a:p>
          <a:p>
            <a:r>
              <a:rPr sz="1400" b="1"/>
              <a:t>Hedef Belirleme: </a:t>
            </a:r>
            <a:r>
              <a:rPr sz="1400"/>
              <a:t>Özdüzenlemeli öğrenmenin temelinde, net ve ulaşılabilir hedefler koymak bulunmaktadır; bu süreçte önemlidir.</a:t>
            </a:r>
          </a:p>
          <a:p>
            <a:r>
              <a:rPr sz="1400" b="1"/>
              <a:t>Geri Bildirim Mekanizmaları: </a:t>
            </a:r>
            <a:r>
              <a:rPr sz="1400"/>
              <a:t>Öğrencilerin ilerlemelerini değerlendirebilmeleri için etkili geri bildirim mekanizmalarının oluşturulması kritik bir faktördür.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Sarah  Chai on Pexels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Öğrenmenin Önemi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Sorumluluk Alma: </a:t>
            </a:r>
            <a:r>
              <a:rPr sz="1400"/>
              <a:t>Özdüzenlemeli öğrenme, öğrencilerin kendi öğrenme süreçlerinde sorumluluk alarak aktif katılım göstermelerini sağlar.</a:t>
            </a:r>
          </a:p>
          <a:p>
            <a:r>
              <a:rPr sz="1400" b="1"/>
              <a:t>Motivasyon Artışı: </a:t>
            </a:r>
            <a:r>
              <a:rPr sz="1400"/>
              <a:t>Bu yöntem, bireylerin öğrenme hedeflerine ulaşma konusunda motivasyonlarını artırarak başarılarını destekler.</a:t>
            </a:r>
          </a:p>
          <a:p>
            <a:r>
              <a:rPr sz="1400" b="1"/>
              <a:t>Yaşam Boyu Öğrenme: </a:t>
            </a:r>
            <a:r>
              <a:rPr sz="1400"/>
              <a:t>Özdüzenlemeli öğrenme, bireylere yaşam boyu öğrenme alışkanlıkları kazandırarak sürekli gelişimi teşvik eder.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 Süreçleri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Planlama Süreci: </a:t>
            </a:r>
            <a:r>
              <a:rPr sz="1400"/>
              <a:t>Öğrenciler, hedeflerine ulaşmak için gerekli adımları belirleyerek etkili bir plan oluşturmalıdır.</a:t>
            </a:r>
          </a:p>
          <a:p>
            <a:r>
              <a:rPr sz="1400" b="1"/>
              <a:t>Uygulama Aşaması: </a:t>
            </a:r>
            <a:r>
              <a:rPr sz="1400"/>
              <a:t>Belirlenen plan doğrultusunda öğrencinin aktif bir şekilde öğrenme etkinliklerine katılması gereklidir.</a:t>
            </a:r>
          </a:p>
          <a:p>
            <a:r>
              <a:rPr sz="1400" b="1"/>
              <a:t>İzleme ve Değerlendirme: </a:t>
            </a:r>
            <a:r>
              <a:rPr sz="1400"/>
              <a:t>Öğrencilerin süreçlerini izlemeleri ve performanslarını değerlendirmeleri, öğrenme gelişimlerini artırır.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Hedef Belirleme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Somut Hedefler: </a:t>
            </a:r>
            <a:r>
              <a:rPr sz="1400"/>
              <a:t>Öğrencilerin belirleyeceği hedefler, ölçülebilir ve ulaşılabilir olmalıdır, böylece motivasyon artar.</a:t>
            </a:r>
          </a:p>
          <a:p>
            <a:r>
              <a:rPr sz="1400" b="1"/>
              <a:t>Hedeflerin Gözden Geçirilmesi: </a:t>
            </a:r>
            <a:r>
              <a:rPr sz="1400"/>
              <a:t>Belirlenen hedeflerin düzenli gözden geçirilmesi, öğrencilerin ilerlemelerini değerlendirebilmeleri için gereklidir.</a:t>
            </a:r>
          </a:p>
          <a:p>
            <a:r>
              <a:rPr sz="1400" b="1"/>
              <a:t>Başarı Kriterleri: </a:t>
            </a:r>
            <a:r>
              <a:rPr sz="1400"/>
              <a:t>Öğrencilerin hedeflerine ulaşma yolunda belirledikleri başarının ölçme kriterleri kritik öneme sahiptir.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600"/>
            </a:pPr>
            <a:r>
              <a:rPr>
                <a:hlinkClick r:id="rId3"/>
              </a:rPr>
              <a:t>Photo by Prateek Katyal on Pexels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