
<file path=[Content_Types].xml><?xml version="1.0" encoding="utf-8"?>
<Types xmlns="http://schemas.openxmlformats.org/package/2006/content-types">
  <Default Extension="png" ContentType="image/png"/>
  <Default Extension="jfif" ContentType="image/gi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4"/>
  </p:notesMasterIdLst>
  <p:sldIdLst>
    <p:sldId id="261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44" r:id="rId13"/>
    <p:sldId id="345" r:id="rId14"/>
    <p:sldId id="327" r:id="rId15"/>
    <p:sldId id="334" r:id="rId16"/>
    <p:sldId id="328" r:id="rId17"/>
    <p:sldId id="329" r:id="rId18"/>
    <p:sldId id="330" r:id="rId19"/>
    <p:sldId id="331" r:id="rId20"/>
    <p:sldId id="332" r:id="rId21"/>
    <p:sldId id="333" r:id="rId22"/>
    <p:sldId id="335" r:id="rId23"/>
    <p:sldId id="346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7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15D"/>
    <a:srgbClr val="E3F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560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96758-C1C8-4E67-B6EF-515B985DC211}" type="datetimeFigureOut">
              <a:rPr lang="tr-TR" smtClean="0"/>
              <a:pPr/>
              <a:t>25.09.2024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9B130-DACC-408C-BF71-5BC1C4E73C5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823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Üstbilgi Yer Tutucusu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>
                <a:solidFill>
                  <a:prstClr val="black"/>
                </a:solidFill>
              </a:rPr>
              <a:t>T.C. </a:t>
            </a:r>
          </a:p>
        </p:txBody>
      </p:sp>
    </p:spTree>
    <p:extLst>
      <p:ext uri="{BB962C8B-B14F-4D97-AF65-F5344CB8AC3E}">
        <p14:creationId xmlns:p14="http://schemas.microsoft.com/office/powerpoint/2010/main" val="329205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B130-DACC-408C-BF71-5BC1C4E73C5F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972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B130-DACC-408C-BF71-5BC1C4E73C5F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9104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B130-DACC-408C-BF71-5BC1C4E73C5F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927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rgm.meb.gov.tr/www/akran-zorbaligi/icerik/208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472988" y="3443766"/>
            <a:ext cx="10755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200" b="1" dirty="0">
              <a:solidFill>
                <a:srgbClr val="14967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4000" b="1" dirty="0" smtClean="0">
                <a:solidFill>
                  <a:srgbClr val="14967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</a:t>
            </a:r>
          </a:p>
          <a:p>
            <a:pPr algn="ctr"/>
            <a:endParaRPr lang="tr-TR" sz="4000" b="1" dirty="0" smtClean="0">
              <a:solidFill>
                <a:srgbClr val="14967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800" b="1" dirty="0" smtClean="0">
                <a:solidFill>
                  <a:srgbClr val="14967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VELİ SUNUMU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24" y="1455440"/>
            <a:ext cx="1667952" cy="148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AutoShape 4" descr="batman valiliği logo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6" descr="batman valiliği logo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8" descr="batman valiliği logo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3543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3920" y="487735"/>
            <a:ext cx="8477402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406285" y="574521"/>
            <a:ext cx="7392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ZORBALIĞINDA FARKLI GRUPLAR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963244" y="1511747"/>
            <a:ext cx="6407888" cy="40620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 dirty="0">
              <a:latin typeface="Calibri"/>
              <a:cs typeface="Calibri"/>
            </a:endParaRPr>
          </a:p>
          <a:p>
            <a:pPr marL="241300" marR="569595" indent="-229235">
              <a:lnSpc>
                <a:spcPts val="302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Akran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zorbalığı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durumlarında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çocukları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2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temel</a:t>
            </a:r>
            <a:r>
              <a:rPr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grupta</a:t>
            </a:r>
            <a:r>
              <a:rPr sz="28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alabiliriz</a:t>
            </a:r>
            <a:r>
              <a:rPr sz="2800" spc="-10" dirty="0" smtClean="0">
                <a:latin typeface="Calibri"/>
                <a:cs typeface="Calibri"/>
              </a:rPr>
              <a:t>:</a:t>
            </a:r>
            <a:endParaRPr lang="tr-TR" sz="2800" spc="-10" dirty="0" smtClean="0">
              <a:latin typeface="Calibri"/>
              <a:cs typeface="Calibri"/>
            </a:endParaRPr>
          </a:p>
          <a:p>
            <a:pPr marL="241300" marR="569595" indent="-229235">
              <a:lnSpc>
                <a:spcPts val="3020"/>
              </a:lnSpc>
              <a:buFont typeface="Arial MT"/>
              <a:buChar char="•"/>
              <a:tabLst>
                <a:tab pos="241935" algn="l"/>
              </a:tabLst>
            </a:pPr>
            <a:endParaRPr sz="28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800" i="1" spc="-10" dirty="0">
                <a:latin typeface="Calibri"/>
                <a:cs typeface="Calibri"/>
              </a:rPr>
              <a:t>Zorbalık</a:t>
            </a:r>
            <a:r>
              <a:rPr sz="2800" i="1" spc="-4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yapanlar</a:t>
            </a:r>
            <a:endParaRPr sz="28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800" i="1" spc="-10" dirty="0">
                <a:latin typeface="Calibri"/>
                <a:cs typeface="Calibri"/>
              </a:rPr>
              <a:t>Zorbalığa</a:t>
            </a:r>
            <a:r>
              <a:rPr sz="2800" i="1" spc="-2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maruz</a:t>
            </a:r>
            <a:r>
              <a:rPr sz="2800" i="1" spc="-15" dirty="0">
                <a:latin typeface="Calibri"/>
                <a:cs typeface="Calibri"/>
              </a:rPr>
              <a:t> kalanlar</a:t>
            </a:r>
            <a:endParaRPr sz="28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219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800" i="1" dirty="0">
                <a:latin typeface="Calibri"/>
                <a:cs typeface="Calibri"/>
              </a:rPr>
              <a:t>Hem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zorbalık</a:t>
            </a:r>
            <a:r>
              <a:rPr sz="2800" i="1" spc="-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yapan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hem de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aynı </a:t>
            </a:r>
            <a:r>
              <a:rPr sz="2800" i="1" spc="-15" dirty="0">
                <a:latin typeface="Calibri"/>
                <a:cs typeface="Calibri"/>
              </a:rPr>
              <a:t>zamanda</a:t>
            </a:r>
            <a:r>
              <a:rPr sz="2800" i="1" spc="2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zorbalığa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maruz </a:t>
            </a:r>
            <a:r>
              <a:rPr sz="2800" i="1" spc="-15" dirty="0">
                <a:latin typeface="Calibri"/>
                <a:cs typeface="Calibri"/>
              </a:rPr>
              <a:t>kalanlar</a:t>
            </a:r>
            <a:endParaRPr sz="28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800" i="1" spc="-5" dirty="0">
                <a:latin typeface="Calibri"/>
                <a:cs typeface="Calibri"/>
              </a:rPr>
              <a:t>İzleyiciler</a:t>
            </a:r>
            <a:r>
              <a:rPr sz="2800" i="1" spc="-2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(olaya</a:t>
            </a:r>
            <a:r>
              <a:rPr sz="2800" i="1" spc="-10" dirty="0">
                <a:latin typeface="Calibri"/>
                <a:cs typeface="Calibri"/>
              </a:rPr>
              <a:t> tanıklık</a:t>
            </a:r>
            <a:r>
              <a:rPr sz="2800" i="1" spc="-3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edenler)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2050" name="Picture 2" descr="Akran Zorbalığına Karşı Öfke Kontrolü ve Empati - Radyo Ged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818" y="2000821"/>
            <a:ext cx="4625789" cy="30838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84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3623" y="493181"/>
            <a:ext cx="847164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605558" y="602112"/>
            <a:ext cx="7159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YAPAN ÇOCUKLARIN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2"/>
          <p:cNvGrpSpPr/>
          <p:nvPr/>
        </p:nvGrpSpPr>
        <p:grpSpPr>
          <a:xfrm>
            <a:off x="514803" y="1514325"/>
            <a:ext cx="5535930" cy="4707182"/>
            <a:chOff x="307593" y="937005"/>
            <a:chExt cx="5535930" cy="5098415"/>
          </a:xfrm>
        </p:grpSpPr>
        <p:sp>
          <p:nvSpPr>
            <p:cNvPr id="8" name="object 3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5407406" y="0"/>
                  </a:moveTo>
                  <a:lnTo>
                    <a:pt x="115570" y="0"/>
                  </a:lnTo>
                  <a:lnTo>
                    <a:pt x="70583" y="9074"/>
                  </a:lnTo>
                  <a:lnTo>
                    <a:pt x="33848" y="33829"/>
                  </a:lnTo>
                  <a:lnTo>
                    <a:pt x="9081" y="70562"/>
                  </a:lnTo>
                  <a:lnTo>
                    <a:pt x="0" y="115570"/>
                  </a:lnTo>
                  <a:lnTo>
                    <a:pt x="0" y="577850"/>
                  </a:lnTo>
                  <a:lnTo>
                    <a:pt x="9081" y="622857"/>
                  </a:lnTo>
                  <a:lnTo>
                    <a:pt x="33848" y="659590"/>
                  </a:lnTo>
                  <a:lnTo>
                    <a:pt x="70583" y="684345"/>
                  </a:lnTo>
                  <a:lnTo>
                    <a:pt x="115570" y="693420"/>
                  </a:lnTo>
                  <a:lnTo>
                    <a:pt x="5407406" y="693420"/>
                  </a:lnTo>
                  <a:lnTo>
                    <a:pt x="5452413" y="684345"/>
                  </a:lnTo>
                  <a:lnTo>
                    <a:pt x="5489146" y="659590"/>
                  </a:lnTo>
                  <a:lnTo>
                    <a:pt x="5513901" y="622857"/>
                  </a:lnTo>
                  <a:lnTo>
                    <a:pt x="5522976" y="577850"/>
                  </a:lnTo>
                  <a:lnTo>
                    <a:pt x="5522976" y="115570"/>
                  </a:lnTo>
                  <a:lnTo>
                    <a:pt x="5513901" y="70562"/>
                  </a:lnTo>
                  <a:lnTo>
                    <a:pt x="5489146" y="33829"/>
                  </a:lnTo>
                  <a:lnTo>
                    <a:pt x="5452413" y="9074"/>
                  </a:lnTo>
                  <a:lnTo>
                    <a:pt x="5407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0" y="115570"/>
                  </a:moveTo>
                  <a:lnTo>
                    <a:pt x="9081" y="70562"/>
                  </a:lnTo>
                  <a:lnTo>
                    <a:pt x="33848" y="33829"/>
                  </a:lnTo>
                  <a:lnTo>
                    <a:pt x="70583" y="9074"/>
                  </a:lnTo>
                  <a:lnTo>
                    <a:pt x="115570" y="0"/>
                  </a:lnTo>
                  <a:lnTo>
                    <a:pt x="5407406" y="0"/>
                  </a:lnTo>
                  <a:lnTo>
                    <a:pt x="5452413" y="9074"/>
                  </a:lnTo>
                  <a:lnTo>
                    <a:pt x="5489146" y="33829"/>
                  </a:lnTo>
                  <a:lnTo>
                    <a:pt x="5513901" y="70562"/>
                  </a:lnTo>
                  <a:lnTo>
                    <a:pt x="5522976" y="115570"/>
                  </a:lnTo>
                  <a:lnTo>
                    <a:pt x="5522976" y="577850"/>
                  </a:lnTo>
                  <a:lnTo>
                    <a:pt x="5513901" y="622857"/>
                  </a:lnTo>
                  <a:lnTo>
                    <a:pt x="5489146" y="659590"/>
                  </a:lnTo>
                  <a:lnTo>
                    <a:pt x="5452413" y="684345"/>
                  </a:lnTo>
                  <a:lnTo>
                    <a:pt x="5407406" y="693420"/>
                  </a:lnTo>
                  <a:lnTo>
                    <a:pt x="115570" y="693420"/>
                  </a:lnTo>
                  <a:lnTo>
                    <a:pt x="70583" y="684345"/>
                  </a:lnTo>
                  <a:lnTo>
                    <a:pt x="33848" y="659590"/>
                  </a:lnTo>
                  <a:lnTo>
                    <a:pt x="9081" y="622857"/>
                  </a:lnTo>
                  <a:lnTo>
                    <a:pt x="0" y="577850"/>
                  </a:lnTo>
                  <a:lnTo>
                    <a:pt x="0" y="1155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/>
            <p:cNvSpPr/>
            <p:nvPr/>
          </p:nvSpPr>
          <p:spPr>
            <a:xfrm>
              <a:off x="313943" y="1603247"/>
              <a:ext cx="5523230" cy="4432300"/>
            </a:xfrm>
            <a:custGeom>
              <a:avLst/>
              <a:gdLst/>
              <a:ahLst/>
              <a:cxnLst/>
              <a:rect l="l" t="t" r="r" b="b"/>
              <a:pathLst>
                <a:path w="5523230" h="4432300">
                  <a:moveTo>
                    <a:pt x="5522976" y="0"/>
                  </a:moveTo>
                  <a:lnTo>
                    <a:pt x="0" y="0"/>
                  </a:lnTo>
                  <a:lnTo>
                    <a:pt x="0" y="4431792"/>
                  </a:lnTo>
                  <a:lnTo>
                    <a:pt x="5522976" y="4431792"/>
                  </a:lnTo>
                  <a:lnTo>
                    <a:pt x="552297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6"/>
          <p:cNvSpPr txBox="1"/>
          <p:nvPr/>
        </p:nvSpPr>
        <p:spPr>
          <a:xfrm>
            <a:off x="787853" y="1429966"/>
            <a:ext cx="4989830" cy="4389662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206375" algn="ctr">
              <a:lnSpc>
                <a:spcPct val="100000"/>
              </a:lnSpc>
              <a:spcBef>
                <a:spcPts val="1689"/>
              </a:spcBef>
            </a:pPr>
            <a:r>
              <a:rPr sz="2400" b="1" spc="-10" dirty="0">
                <a:latin typeface="Calibri"/>
                <a:cs typeface="Calibri"/>
              </a:rPr>
              <a:t>Bireysel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özellikleri</a:t>
            </a:r>
            <a:endParaRPr sz="24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195"/>
              </a:spcBef>
              <a:buChar char="•"/>
              <a:tabLst>
                <a:tab pos="185420" algn="l"/>
              </a:tabLst>
            </a:pPr>
            <a:endParaRPr lang="tr-TR" sz="1800" spc="-5" dirty="0" smtClean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195"/>
              </a:spcBef>
              <a:buChar char="•"/>
              <a:tabLst>
                <a:tab pos="185420" algn="l"/>
              </a:tabLst>
            </a:pPr>
            <a:r>
              <a:rPr sz="2000" spc="-5" dirty="0" err="1" smtClean="0">
                <a:latin typeface="Calibri"/>
                <a:cs typeface="Calibri"/>
              </a:rPr>
              <a:t>Başkaları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üzerinde</a:t>
            </a:r>
            <a:r>
              <a:rPr sz="2000" spc="-5" dirty="0">
                <a:latin typeface="Calibri"/>
                <a:cs typeface="Calibri"/>
              </a:rPr>
              <a:t> egemenlik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kurmayı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sevme</a:t>
            </a:r>
            <a:endParaRPr sz="20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r>
              <a:rPr sz="2000" spc="-10" dirty="0">
                <a:latin typeface="Calibri"/>
                <a:cs typeface="Calibri"/>
              </a:rPr>
              <a:t>Saldırganca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davranmaktan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gurur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duyma</a:t>
            </a:r>
            <a:endParaRPr sz="2000" dirty="0">
              <a:latin typeface="Calibri"/>
              <a:cs typeface="Calibri"/>
            </a:endParaRPr>
          </a:p>
          <a:p>
            <a:pPr marL="184785" marR="5080" indent="-172720">
              <a:lnSpc>
                <a:spcPts val="1980"/>
              </a:lnSpc>
              <a:spcBef>
                <a:spcPts val="470"/>
              </a:spcBef>
              <a:buChar char="•"/>
              <a:tabLst>
                <a:tab pos="185420" algn="l"/>
              </a:tabLst>
            </a:pPr>
            <a:r>
              <a:rPr sz="2000" spc="-5" dirty="0">
                <a:latin typeface="Calibri"/>
                <a:cs typeface="Calibri"/>
              </a:rPr>
              <a:t>Diğerlerinin duygularına</a:t>
            </a:r>
            <a:r>
              <a:rPr sz="2000" spc="-20" dirty="0">
                <a:latin typeface="Calibri"/>
                <a:cs typeface="Calibri"/>
              </a:rPr>
              <a:t> karşı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duyarsız </a:t>
            </a:r>
            <a:r>
              <a:rPr sz="2000" spc="-5" dirty="0">
                <a:latin typeface="Calibri"/>
                <a:cs typeface="Calibri"/>
              </a:rPr>
              <a:t>olma, empati </a:t>
            </a:r>
            <a:r>
              <a:rPr sz="2000" spc="-39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kurmakta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güçlük yaşama</a:t>
            </a:r>
            <a:endParaRPr sz="20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25"/>
              </a:spcBef>
              <a:buChar char="•"/>
              <a:tabLst>
                <a:tab pos="185420" algn="l"/>
              </a:tabLst>
            </a:pPr>
            <a:r>
              <a:rPr sz="2000" spc="-15" dirty="0">
                <a:latin typeface="Calibri"/>
                <a:cs typeface="Calibri"/>
              </a:rPr>
              <a:t>Sosyal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</a:t>
            </a:r>
            <a:r>
              <a:rPr sz="2000" spc="-5" dirty="0">
                <a:latin typeface="Calibri"/>
                <a:cs typeface="Calibri"/>
              </a:rPr>
              <a:t> duygusal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becerilerde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zayıflık</a:t>
            </a:r>
            <a:endParaRPr sz="20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65"/>
              </a:spcBef>
              <a:buChar char="•"/>
              <a:tabLst>
                <a:tab pos="185420" algn="l"/>
              </a:tabLst>
            </a:pPr>
            <a:r>
              <a:rPr sz="2000" spc="-20" dirty="0" err="1" smtClean="0">
                <a:latin typeface="Calibri"/>
                <a:cs typeface="Calibri"/>
              </a:rPr>
              <a:t>Öfke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kontrolü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problemi </a:t>
            </a:r>
            <a:r>
              <a:rPr sz="2000" spc="-5" dirty="0">
                <a:latin typeface="Calibri"/>
                <a:cs typeface="Calibri"/>
              </a:rPr>
              <a:t>yaşama</a:t>
            </a:r>
            <a:endParaRPr sz="20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r>
              <a:rPr sz="2000" spc="-20" dirty="0">
                <a:latin typeface="Calibri"/>
                <a:cs typeface="Calibri"/>
              </a:rPr>
              <a:t>Yetişkinlere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karşı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itaatsiz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davranışlarda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bulunma</a:t>
            </a:r>
            <a:endParaRPr sz="20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60"/>
              </a:spcBef>
              <a:buChar char="•"/>
              <a:tabLst>
                <a:tab pos="185420" algn="l"/>
              </a:tabLst>
            </a:pPr>
            <a:r>
              <a:rPr sz="2000" spc="-15" dirty="0">
                <a:latin typeface="Calibri"/>
                <a:cs typeface="Calibri"/>
              </a:rPr>
              <a:t>Okul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dışındaki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ortamlarda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saldırganca davranma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4" name="object 2"/>
          <p:cNvGrpSpPr/>
          <p:nvPr/>
        </p:nvGrpSpPr>
        <p:grpSpPr>
          <a:xfrm>
            <a:off x="6179003" y="1514325"/>
            <a:ext cx="5535930" cy="4707299"/>
            <a:chOff x="307593" y="937005"/>
            <a:chExt cx="5535930" cy="5098415"/>
          </a:xfrm>
        </p:grpSpPr>
        <p:sp>
          <p:nvSpPr>
            <p:cNvPr id="25" name="object 3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5407406" y="0"/>
                  </a:moveTo>
                  <a:lnTo>
                    <a:pt x="115570" y="0"/>
                  </a:lnTo>
                  <a:lnTo>
                    <a:pt x="70583" y="9074"/>
                  </a:lnTo>
                  <a:lnTo>
                    <a:pt x="33848" y="33829"/>
                  </a:lnTo>
                  <a:lnTo>
                    <a:pt x="9081" y="70562"/>
                  </a:lnTo>
                  <a:lnTo>
                    <a:pt x="0" y="115570"/>
                  </a:lnTo>
                  <a:lnTo>
                    <a:pt x="0" y="577850"/>
                  </a:lnTo>
                  <a:lnTo>
                    <a:pt x="9081" y="622857"/>
                  </a:lnTo>
                  <a:lnTo>
                    <a:pt x="33848" y="659590"/>
                  </a:lnTo>
                  <a:lnTo>
                    <a:pt x="70583" y="684345"/>
                  </a:lnTo>
                  <a:lnTo>
                    <a:pt x="115570" y="693420"/>
                  </a:lnTo>
                  <a:lnTo>
                    <a:pt x="5407406" y="693420"/>
                  </a:lnTo>
                  <a:lnTo>
                    <a:pt x="5452413" y="684345"/>
                  </a:lnTo>
                  <a:lnTo>
                    <a:pt x="5489146" y="659590"/>
                  </a:lnTo>
                  <a:lnTo>
                    <a:pt x="5513901" y="622857"/>
                  </a:lnTo>
                  <a:lnTo>
                    <a:pt x="5522976" y="577850"/>
                  </a:lnTo>
                  <a:lnTo>
                    <a:pt x="5522976" y="115570"/>
                  </a:lnTo>
                  <a:lnTo>
                    <a:pt x="5513901" y="70562"/>
                  </a:lnTo>
                  <a:lnTo>
                    <a:pt x="5489146" y="33829"/>
                  </a:lnTo>
                  <a:lnTo>
                    <a:pt x="5452413" y="9074"/>
                  </a:lnTo>
                  <a:lnTo>
                    <a:pt x="5407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0" y="115570"/>
                  </a:moveTo>
                  <a:lnTo>
                    <a:pt x="9081" y="70562"/>
                  </a:lnTo>
                  <a:lnTo>
                    <a:pt x="33848" y="33829"/>
                  </a:lnTo>
                  <a:lnTo>
                    <a:pt x="70583" y="9074"/>
                  </a:lnTo>
                  <a:lnTo>
                    <a:pt x="115570" y="0"/>
                  </a:lnTo>
                  <a:lnTo>
                    <a:pt x="5407406" y="0"/>
                  </a:lnTo>
                  <a:lnTo>
                    <a:pt x="5452413" y="9074"/>
                  </a:lnTo>
                  <a:lnTo>
                    <a:pt x="5489146" y="33829"/>
                  </a:lnTo>
                  <a:lnTo>
                    <a:pt x="5513901" y="70562"/>
                  </a:lnTo>
                  <a:lnTo>
                    <a:pt x="5522976" y="115570"/>
                  </a:lnTo>
                  <a:lnTo>
                    <a:pt x="5522976" y="577850"/>
                  </a:lnTo>
                  <a:lnTo>
                    <a:pt x="5513901" y="622857"/>
                  </a:lnTo>
                  <a:lnTo>
                    <a:pt x="5489146" y="659590"/>
                  </a:lnTo>
                  <a:lnTo>
                    <a:pt x="5452413" y="684345"/>
                  </a:lnTo>
                  <a:lnTo>
                    <a:pt x="5407406" y="693420"/>
                  </a:lnTo>
                  <a:lnTo>
                    <a:pt x="115570" y="693420"/>
                  </a:lnTo>
                  <a:lnTo>
                    <a:pt x="70583" y="684345"/>
                  </a:lnTo>
                  <a:lnTo>
                    <a:pt x="33848" y="659590"/>
                  </a:lnTo>
                  <a:lnTo>
                    <a:pt x="9081" y="622857"/>
                  </a:lnTo>
                  <a:lnTo>
                    <a:pt x="0" y="577850"/>
                  </a:lnTo>
                  <a:lnTo>
                    <a:pt x="0" y="1155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/>
            <p:cNvSpPr/>
            <p:nvPr/>
          </p:nvSpPr>
          <p:spPr>
            <a:xfrm>
              <a:off x="313943" y="1603247"/>
              <a:ext cx="5523230" cy="4432300"/>
            </a:xfrm>
            <a:custGeom>
              <a:avLst/>
              <a:gdLst/>
              <a:ahLst/>
              <a:cxnLst/>
              <a:rect l="l" t="t" r="r" b="b"/>
              <a:pathLst>
                <a:path w="5523230" h="4432300">
                  <a:moveTo>
                    <a:pt x="5522976" y="0"/>
                  </a:moveTo>
                  <a:lnTo>
                    <a:pt x="0" y="0"/>
                  </a:lnTo>
                  <a:lnTo>
                    <a:pt x="0" y="4431792"/>
                  </a:lnTo>
                  <a:lnTo>
                    <a:pt x="5522976" y="4431792"/>
                  </a:lnTo>
                  <a:lnTo>
                    <a:pt x="552297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3"/>
          <p:cNvSpPr txBox="1"/>
          <p:nvPr/>
        </p:nvSpPr>
        <p:spPr>
          <a:xfrm>
            <a:off x="6311083" y="1400783"/>
            <a:ext cx="5519420" cy="4598695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R="12700" algn="ctr">
              <a:lnSpc>
                <a:spcPct val="100000"/>
              </a:lnSpc>
              <a:spcBef>
                <a:spcPts val="1720"/>
              </a:spcBef>
            </a:pPr>
            <a:r>
              <a:rPr sz="2400" b="1" spc="-5" dirty="0">
                <a:latin typeface="Calibri"/>
                <a:cs typeface="Calibri"/>
              </a:rPr>
              <a:t>Ailesel</a:t>
            </a:r>
            <a:r>
              <a:rPr sz="2400" b="1" spc="-15" dirty="0">
                <a:latin typeface="Calibri"/>
                <a:cs typeface="Calibri"/>
              </a:rPr>
              <a:t> özellikleri</a:t>
            </a:r>
            <a:endParaRPr sz="24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210"/>
              </a:spcBef>
              <a:buChar char="•"/>
              <a:tabLst>
                <a:tab pos="185420" algn="l"/>
              </a:tabLst>
            </a:pPr>
            <a:endParaRPr lang="tr-TR" sz="1800" spc="-5" dirty="0" smtClean="0">
              <a:latin typeface="Calibri"/>
              <a:cs typeface="Calibri"/>
            </a:endParaRPr>
          </a:p>
          <a:p>
            <a:pPr marL="184785" indent="-172720">
              <a:spcBef>
                <a:spcPts val="1210"/>
              </a:spcBef>
              <a:buFontTx/>
              <a:buChar char="•"/>
              <a:tabLst>
                <a:tab pos="185420" algn="l"/>
              </a:tabLst>
            </a:pPr>
            <a:r>
              <a:rPr lang="tr-TR" sz="2000" spc="-5" dirty="0">
                <a:latin typeface="Calibri"/>
                <a:cs typeface="Calibri"/>
              </a:rPr>
              <a:t>Aile</a:t>
            </a:r>
            <a:r>
              <a:rPr lang="tr-TR" sz="2000" dirty="0">
                <a:latin typeface="Calibri"/>
                <a:cs typeface="Calibri"/>
              </a:rPr>
              <a:t> </a:t>
            </a:r>
            <a:r>
              <a:rPr lang="tr-TR" sz="2000" spc="-5" dirty="0">
                <a:latin typeface="Calibri"/>
                <a:cs typeface="Calibri"/>
              </a:rPr>
              <a:t>içinde</a:t>
            </a:r>
            <a:r>
              <a:rPr lang="tr-TR" sz="2000" spc="20" dirty="0">
                <a:latin typeface="Calibri"/>
                <a:cs typeface="Calibri"/>
              </a:rPr>
              <a:t> </a:t>
            </a:r>
            <a:r>
              <a:rPr lang="tr-TR" sz="2000" spc="-5" dirty="0">
                <a:latin typeface="Calibri"/>
                <a:cs typeface="Calibri"/>
              </a:rPr>
              <a:t>olumsuz</a:t>
            </a:r>
            <a:r>
              <a:rPr lang="tr-TR" sz="2000" spc="-10" dirty="0">
                <a:latin typeface="Calibri"/>
                <a:cs typeface="Calibri"/>
              </a:rPr>
              <a:t> </a:t>
            </a:r>
            <a:r>
              <a:rPr lang="tr-TR" sz="2000" spc="-15" dirty="0">
                <a:latin typeface="Calibri"/>
                <a:cs typeface="Calibri"/>
              </a:rPr>
              <a:t>rol</a:t>
            </a:r>
            <a:r>
              <a:rPr lang="tr-TR" sz="2000" spc="5" dirty="0">
                <a:latin typeface="Calibri"/>
                <a:cs typeface="Calibri"/>
              </a:rPr>
              <a:t> </a:t>
            </a:r>
            <a:r>
              <a:rPr lang="tr-TR" sz="2000" spc="-5" dirty="0">
                <a:latin typeface="Calibri"/>
                <a:cs typeface="Calibri"/>
              </a:rPr>
              <a:t>modellerinin olması</a:t>
            </a:r>
            <a:r>
              <a:rPr lang="tr-TR" sz="2000" spc="25" dirty="0">
                <a:latin typeface="Calibri"/>
                <a:cs typeface="Calibri"/>
              </a:rPr>
              <a:t> </a:t>
            </a:r>
            <a:r>
              <a:rPr lang="tr-TR" sz="2000" i="1" spc="-10" dirty="0">
                <a:latin typeface="Calibri"/>
                <a:cs typeface="Calibri"/>
              </a:rPr>
              <a:t>(</a:t>
            </a:r>
            <a:r>
              <a:rPr lang="tr-TR" sz="2000" i="1" spc="-10" dirty="0" err="1">
                <a:latin typeface="Calibri"/>
                <a:cs typeface="Calibri"/>
              </a:rPr>
              <a:t>örn</a:t>
            </a:r>
            <a:r>
              <a:rPr lang="tr-TR" sz="2000" i="1" spc="-10" dirty="0">
                <a:latin typeface="Calibri"/>
                <a:cs typeface="Calibri"/>
              </a:rPr>
              <a:t>.</a:t>
            </a:r>
            <a:r>
              <a:rPr lang="tr-TR" sz="2000" i="1" spc="15" dirty="0">
                <a:latin typeface="Calibri"/>
                <a:cs typeface="Calibri"/>
              </a:rPr>
              <a:t> </a:t>
            </a:r>
            <a:r>
              <a:rPr lang="tr-TR" sz="2000" i="1" spc="-5" dirty="0">
                <a:latin typeface="Calibri"/>
                <a:cs typeface="Calibri"/>
              </a:rPr>
              <a:t>küfürlü </a:t>
            </a:r>
            <a:r>
              <a:rPr lang="tr-TR" sz="2000" i="1" spc="-390" dirty="0">
                <a:latin typeface="Calibri"/>
                <a:cs typeface="Calibri"/>
              </a:rPr>
              <a:t> </a:t>
            </a:r>
            <a:r>
              <a:rPr lang="tr-TR" sz="2000" i="1" spc="-15" dirty="0">
                <a:latin typeface="Calibri"/>
                <a:cs typeface="Calibri"/>
              </a:rPr>
              <a:t>konuşan</a:t>
            </a:r>
            <a:r>
              <a:rPr lang="tr-TR" sz="2000" i="1" spc="15" dirty="0">
                <a:latin typeface="Calibri"/>
                <a:cs typeface="Calibri"/>
              </a:rPr>
              <a:t> </a:t>
            </a:r>
            <a:r>
              <a:rPr lang="tr-TR" sz="2000" i="1" spc="-5" dirty="0">
                <a:latin typeface="Calibri"/>
                <a:cs typeface="Calibri"/>
              </a:rPr>
              <a:t>veya</a:t>
            </a:r>
            <a:r>
              <a:rPr lang="tr-TR" sz="2000" i="1" spc="-10" dirty="0">
                <a:latin typeface="Calibri"/>
                <a:cs typeface="Calibri"/>
              </a:rPr>
              <a:t> şiddet</a:t>
            </a:r>
            <a:r>
              <a:rPr lang="tr-TR" sz="2000" i="1" spc="30" dirty="0">
                <a:latin typeface="Calibri"/>
                <a:cs typeface="Calibri"/>
              </a:rPr>
              <a:t> </a:t>
            </a:r>
            <a:r>
              <a:rPr lang="tr-TR" sz="2000" i="1" spc="-10" dirty="0">
                <a:latin typeface="Calibri"/>
                <a:cs typeface="Calibri"/>
              </a:rPr>
              <a:t>uygulayan</a:t>
            </a:r>
            <a:r>
              <a:rPr lang="tr-TR" sz="2000" i="1" spc="15" dirty="0">
                <a:latin typeface="Calibri"/>
                <a:cs typeface="Calibri"/>
              </a:rPr>
              <a:t> </a:t>
            </a:r>
            <a:r>
              <a:rPr lang="tr-TR" sz="2000" i="1" spc="-10" dirty="0">
                <a:latin typeface="Calibri"/>
                <a:cs typeface="Calibri"/>
              </a:rPr>
              <a:t>anne-babalar/kardeşler</a:t>
            </a:r>
            <a:r>
              <a:rPr lang="tr-TR" sz="2000" i="1" spc="-10" dirty="0" smtClean="0">
                <a:latin typeface="Calibri"/>
                <a:cs typeface="Calibri"/>
              </a:rPr>
              <a:t>)</a:t>
            </a:r>
            <a:endParaRPr lang="tr-TR" sz="2000" spc="-5" dirty="0" smtClean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210"/>
              </a:spcBef>
              <a:buChar char="•"/>
              <a:tabLst>
                <a:tab pos="185420" algn="l"/>
              </a:tabLst>
            </a:pPr>
            <a:r>
              <a:rPr sz="2000" spc="-5" dirty="0" smtClean="0">
                <a:latin typeface="Calibri"/>
                <a:cs typeface="Calibri"/>
              </a:rPr>
              <a:t>Anne-baba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arasında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çatışma</a:t>
            </a:r>
            <a:endParaRPr sz="20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50"/>
              </a:spcBef>
              <a:buChar char="•"/>
              <a:tabLst>
                <a:tab pos="185420" algn="l"/>
              </a:tabLst>
            </a:pPr>
            <a:r>
              <a:rPr sz="2000" spc="-5" dirty="0">
                <a:latin typeface="Calibri"/>
                <a:cs typeface="Calibri"/>
              </a:rPr>
              <a:t>Aile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içi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şiddet,</a:t>
            </a:r>
            <a:r>
              <a:rPr sz="2000" spc="-10" dirty="0">
                <a:latin typeface="Calibri"/>
                <a:cs typeface="Calibri"/>
              </a:rPr>
              <a:t> fiziksel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ve/veya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duygusal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istismar</a:t>
            </a:r>
            <a:endParaRPr sz="20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r>
              <a:rPr sz="2000" spc="-5" dirty="0">
                <a:latin typeface="Calibri"/>
                <a:cs typeface="Calibri"/>
              </a:rPr>
              <a:t>Anne-babanın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ilgi,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sevgi,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yakınlık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göstermemesi</a:t>
            </a:r>
            <a:endParaRPr sz="20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65"/>
              </a:spcBef>
              <a:buChar char="•"/>
              <a:tabLst>
                <a:tab pos="185420" algn="l"/>
              </a:tabLst>
            </a:pPr>
            <a:r>
              <a:rPr sz="2000" spc="-10" dirty="0">
                <a:latin typeface="Calibri"/>
                <a:cs typeface="Calibri"/>
              </a:rPr>
              <a:t>Çocuğa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fiziksel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ceza </a:t>
            </a:r>
            <a:r>
              <a:rPr sz="2000" spc="-5" dirty="0">
                <a:latin typeface="Calibri"/>
                <a:cs typeface="Calibri"/>
              </a:rPr>
              <a:t>verilmesi</a:t>
            </a:r>
            <a:endParaRPr sz="20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r>
              <a:rPr sz="2000" spc="-5" dirty="0">
                <a:latin typeface="Calibri"/>
                <a:cs typeface="Calibri"/>
              </a:rPr>
              <a:t>Çocuğun</a:t>
            </a:r>
            <a:r>
              <a:rPr sz="2000" spc="-10" dirty="0">
                <a:latin typeface="Calibri"/>
                <a:cs typeface="Calibri"/>
              </a:rPr>
              <a:t> saldırgan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davranışlarla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istediğini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edebilmesi</a:t>
            </a:r>
          </a:p>
          <a:p>
            <a:pPr marL="184785" indent="-172720">
              <a:lnSpc>
                <a:spcPct val="100000"/>
              </a:lnSpc>
              <a:spcBef>
                <a:spcPts val="260"/>
              </a:spcBef>
              <a:buChar char="•"/>
              <a:tabLst>
                <a:tab pos="185420" algn="l"/>
              </a:tabLst>
            </a:pPr>
            <a:r>
              <a:rPr sz="2000" spc="-5" dirty="0">
                <a:latin typeface="Calibri"/>
                <a:cs typeface="Calibri"/>
              </a:rPr>
              <a:t>Aile içi </a:t>
            </a:r>
            <a:r>
              <a:rPr sz="2000" spc="-10" dirty="0">
                <a:latin typeface="Calibri"/>
                <a:cs typeface="Calibri"/>
              </a:rPr>
              <a:t>iletişimin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zayıf</a:t>
            </a:r>
            <a:r>
              <a:rPr sz="2000" spc="-15" dirty="0">
                <a:latin typeface="Calibri"/>
                <a:cs typeface="Calibri"/>
              </a:rPr>
              <a:t>/</a:t>
            </a:r>
            <a:r>
              <a:rPr sz="2000" spc="-15" dirty="0" err="1">
                <a:latin typeface="Calibri"/>
                <a:cs typeface="Calibri"/>
              </a:rPr>
              <a:t>kopuk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 err="1" smtClean="0">
                <a:latin typeface="Calibri"/>
                <a:cs typeface="Calibri"/>
              </a:rPr>
              <a:t>olması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30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7220" y="493181"/>
            <a:ext cx="880802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087169" y="632277"/>
            <a:ext cx="782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ZORBALIĞINA MARUZ KALAN ÇOCUKLARIN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2"/>
          <p:cNvGrpSpPr/>
          <p:nvPr/>
        </p:nvGrpSpPr>
        <p:grpSpPr>
          <a:xfrm>
            <a:off x="514803" y="1514324"/>
            <a:ext cx="5535930" cy="4841771"/>
            <a:chOff x="307593" y="937005"/>
            <a:chExt cx="5535930" cy="5098415"/>
          </a:xfrm>
        </p:grpSpPr>
        <p:sp>
          <p:nvSpPr>
            <p:cNvPr id="8" name="object 3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5407406" y="0"/>
                  </a:moveTo>
                  <a:lnTo>
                    <a:pt x="115570" y="0"/>
                  </a:lnTo>
                  <a:lnTo>
                    <a:pt x="70583" y="9074"/>
                  </a:lnTo>
                  <a:lnTo>
                    <a:pt x="33848" y="33829"/>
                  </a:lnTo>
                  <a:lnTo>
                    <a:pt x="9081" y="70562"/>
                  </a:lnTo>
                  <a:lnTo>
                    <a:pt x="0" y="115570"/>
                  </a:lnTo>
                  <a:lnTo>
                    <a:pt x="0" y="577850"/>
                  </a:lnTo>
                  <a:lnTo>
                    <a:pt x="9081" y="622857"/>
                  </a:lnTo>
                  <a:lnTo>
                    <a:pt x="33848" y="659590"/>
                  </a:lnTo>
                  <a:lnTo>
                    <a:pt x="70583" y="684345"/>
                  </a:lnTo>
                  <a:lnTo>
                    <a:pt x="115570" y="693420"/>
                  </a:lnTo>
                  <a:lnTo>
                    <a:pt x="5407406" y="693420"/>
                  </a:lnTo>
                  <a:lnTo>
                    <a:pt x="5452413" y="684345"/>
                  </a:lnTo>
                  <a:lnTo>
                    <a:pt x="5489146" y="659590"/>
                  </a:lnTo>
                  <a:lnTo>
                    <a:pt x="5513901" y="622857"/>
                  </a:lnTo>
                  <a:lnTo>
                    <a:pt x="5522976" y="577850"/>
                  </a:lnTo>
                  <a:lnTo>
                    <a:pt x="5522976" y="115570"/>
                  </a:lnTo>
                  <a:lnTo>
                    <a:pt x="5513901" y="70562"/>
                  </a:lnTo>
                  <a:lnTo>
                    <a:pt x="5489146" y="33829"/>
                  </a:lnTo>
                  <a:lnTo>
                    <a:pt x="5452413" y="9074"/>
                  </a:lnTo>
                  <a:lnTo>
                    <a:pt x="5407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0" y="115570"/>
                  </a:moveTo>
                  <a:lnTo>
                    <a:pt x="9081" y="70562"/>
                  </a:lnTo>
                  <a:lnTo>
                    <a:pt x="33848" y="33829"/>
                  </a:lnTo>
                  <a:lnTo>
                    <a:pt x="70583" y="9074"/>
                  </a:lnTo>
                  <a:lnTo>
                    <a:pt x="115570" y="0"/>
                  </a:lnTo>
                  <a:lnTo>
                    <a:pt x="5407406" y="0"/>
                  </a:lnTo>
                  <a:lnTo>
                    <a:pt x="5452413" y="9074"/>
                  </a:lnTo>
                  <a:lnTo>
                    <a:pt x="5489146" y="33829"/>
                  </a:lnTo>
                  <a:lnTo>
                    <a:pt x="5513901" y="70562"/>
                  </a:lnTo>
                  <a:lnTo>
                    <a:pt x="5522976" y="115570"/>
                  </a:lnTo>
                  <a:lnTo>
                    <a:pt x="5522976" y="577850"/>
                  </a:lnTo>
                  <a:lnTo>
                    <a:pt x="5513901" y="622857"/>
                  </a:lnTo>
                  <a:lnTo>
                    <a:pt x="5489146" y="659590"/>
                  </a:lnTo>
                  <a:lnTo>
                    <a:pt x="5452413" y="684345"/>
                  </a:lnTo>
                  <a:lnTo>
                    <a:pt x="5407406" y="693420"/>
                  </a:lnTo>
                  <a:lnTo>
                    <a:pt x="115570" y="693420"/>
                  </a:lnTo>
                  <a:lnTo>
                    <a:pt x="70583" y="684345"/>
                  </a:lnTo>
                  <a:lnTo>
                    <a:pt x="33848" y="659590"/>
                  </a:lnTo>
                  <a:lnTo>
                    <a:pt x="9081" y="622857"/>
                  </a:lnTo>
                  <a:lnTo>
                    <a:pt x="0" y="577850"/>
                  </a:lnTo>
                  <a:lnTo>
                    <a:pt x="0" y="1155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/>
            <p:cNvSpPr/>
            <p:nvPr/>
          </p:nvSpPr>
          <p:spPr>
            <a:xfrm>
              <a:off x="313943" y="1603247"/>
              <a:ext cx="5523230" cy="4432300"/>
            </a:xfrm>
            <a:custGeom>
              <a:avLst/>
              <a:gdLst/>
              <a:ahLst/>
              <a:cxnLst/>
              <a:rect l="l" t="t" r="r" b="b"/>
              <a:pathLst>
                <a:path w="5523230" h="4432300">
                  <a:moveTo>
                    <a:pt x="5522976" y="0"/>
                  </a:moveTo>
                  <a:lnTo>
                    <a:pt x="0" y="0"/>
                  </a:lnTo>
                  <a:lnTo>
                    <a:pt x="0" y="4431792"/>
                  </a:lnTo>
                  <a:lnTo>
                    <a:pt x="5522976" y="4431792"/>
                  </a:lnTo>
                  <a:lnTo>
                    <a:pt x="552297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"/>
          <p:cNvGrpSpPr/>
          <p:nvPr/>
        </p:nvGrpSpPr>
        <p:grpSpPr>
          <a:xfrm>
            <a:off x="6179003" y="1514324"/>
            <a:ext cx="5535930" cy="4841651"/>
            <a:chOff x="307593" y="937005"/>
            <a:chExt cx="5535930" cy="5098415"/>
          </a:xfrm>
        </p:grpSpPr>
        <p:sp>
          <p:nvSpPr>
            <p:cNvPr id="25" name="object 3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5407406" y="0"/>
                  </a:moveTo>
                  <a:lnTo>
                    <a:pt x="115570" y="0"/>
                  </a:lnTo>
                  <a:lnTo>
                    <a:pt x="70583" y="9074"/>
                  </a:lnTo>
                  <a:lnTo>
                    <a:pt x="33848" y="33829"/>
                  </a:lnTo>
                  <a:lnTo>
                    <a:pt x="9081" y="70562"/>
                  </a:lnTo>
                  <a:lnTo>
                    <a:pt x="0" y="115570"/>
                  </a:lnTo>
                  <a:lnTo>
                    <a:pt x="0" y="577850"/>
                  </a:lnTo>
                  <a:lnTo>
                    <a:pt x="9081" y="622857"/>
                  </a:lnTo>
                  <a:lnTo>
                    <a:pt x="33848" y="659590"/>
                  </a:lnTo>
                  <a:lnTo>
                    <a:pt x="70583" y="684345"/>
                  </a:lnTo>
                  <a:lnTo>
                    <a:pt x="115570" y="693420"/>
                  </a:lnTo>
                  <a:lnTo>
                    <a:pt x="5407406" y="693420"/>
                  </a:lnTo>
                  <a:lnTo>
                    <a:pt x="5452413" y="684345"/>
                  </a:lnTo>
                  <a:lnTo>
                    <a:pt x="5489146" y="659590"/>
                  </a:lnTo>
                  <a:lnTo>
                    <a:pt x="5513901" y="622857"/>
                  </a:lnTo>
                  <a:lnTo>
                    <a:pt x="5522976" y="577850"/>
                  </a:lnTo>
                  <a:lnTo>
                    <a:pt x="5522976" y="115570"/>
                  </a:lnTo>
                  <a:lnTo>
                    <a:pt x="5513901" y="70562"/>
                  </a:lnTo>
                  <a:lnTo>
                    <a:pt x="5489146" y="33829"/>
                  </a:lnTo>
                  <a:lnTo>
                    <a:pt x="5452413" y="9074"/>
                  </a:lnTo>
                  <a:lnTo>
                    <a:pt x="5407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0" y="115570"/>
                  </a:moveTo>
                  <a:lnTo>
                    <a:pt x="9081" y="70562"/>
                  </a:lnTo>
                  <a:lnTo>
                    <a:pt x="33848" y="33829"/>
                  </a:lnTo>
                  <a:lnTo>
                    <a:pt x="70583" y="9074"/>
                  </a:lnTo>
                  <a:lnTo>
                    <a:pt x="115570" y="0"/>
                  </a:lnTo>
                  <a:lnTo>
                    <a:pt x="5407406" y="0"/>
                  </a:lnTo>
                  <a:lnTo>
                    <a:pt x="5452413" y="9074"/>
                  </a:lnTo>
                  <a:lnTo>
                    <a:pt x="5489146" y="33829"/>
                  </a:lnTo>
                  <a:lnTo>
                    <a:pt x="5513901" y="70562"/>
                  </a:lnTo>
                  <a:lnTo>
                    <a:pt x="5522976" y="115570"/>
                  </a:lnTo>
                  <a:lnTo>
                    <a:pt x="5522976" y="577850"/>
                  </a:lnTo>
                  <a:lnTo>
                    <a:pt x="5513901" y="622857"/>
                  </a:lnTo>
                  <a:lnTo>
                    <a:pt x="5489146" y="659590"/>
                  </a:lnTo>
                  <a:lnTo>
                    <a:pt x="5452413" y="684345"/>
                  </a:lnTo>
                  <a:lnTo>
                    <a:pt x="5407406" y="693420"/>
                  </a:lnTo>
                  <a:lnTo>
                    <a:pt x="115570" y="693420"/>
                  </a:lnTo>
                  <a:lnTo>
                    <a:pt x="70583" y="684345"/>
                  </a:lnTo>
                  <a:lnTo>
                    <a:pt x="33848" y="659590"/>
                  </a:lnTo>
                  <a:lnTo>
                    <a:pt x="9081" y="622857"/>
                  </a:lnTo>
                  <a:lnTo>
                    <a:pt x="0" y="577850"/>
                  </a:lnTo>
                  <a:lnTo>
                    <a:pt x="0" y="1155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/>
            <p:cNvSpPr/>
            <p:nvPr/>
          </p:nvSpPr>
          <p:spPr>
            <a:xfrm>
              <a:off x="313943" y="1603247"/>
              <a:ext cx="5523230" cy="4432300"/>
            </a:xfrm>
            <a:custGeom>
              <a:avLst/>
              <a:gdLst/>
              <a:ahLst/>
              <a:cxnLst/>
              <a:rect l="l" t="t" r="r" b="b"/>
              <a:pathLst>
                <a:path w="5523230" h="4432300">
                  <a:moveTo>
                    <a:pt x="5522976" y="0"/>
                  </a:moveTo>
                  <a:lnTo>
                    <a:pt x="0" y="0"/>
                  </a:lnTo>
                  <a:lnTo>
                    <a:pt x="0" y="4431792"/>
                  </a:lnTo>
                  <a:lnTo>
                    <a:pt x="5522976" y="4431792"/>
                  </a:lnTo>
                  <a:lnTo>
                    <a:pt x="552297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7"/>
          <p:cNvSpPr txBox="1"/>
          <p:nvPr/>
        </p:nvSpPr>
        <p:spPr>
          <a:xfrm>
            <a:off x="642244" y="2060297"/>
            <a:ext cx="5265497" cy="396582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5"/>
              </a:spcBef>
              <a:buChar char="•"/>
              <a:tabLst>
                <a:tab pos="241300" algn="l"/>
              </a:tabLst>
            </a:pPr>
            <a:endParaRPr lang="tr-TR" spc="-5" dirty="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Char char="•"/>
              <a:tabLst>
                <a:tab pos="241300" algn="l"/>
              </a:tabLst>
            </a:pPr>
            <a:r>
              <a:rPr spc="-5" dirty="0" err="1" smtClean="0">
                <a:latin typeface="Calibri"/>
                <a:cs typeface="Calibri"/>
              </a:rPr>
              <a:t>Çekingen</a:t>
            </a:r>
            <a:r>
              <a:rPr spc="-5" dirty="0">
                <a:latin typeface="Calibri"/>
                <a:cs typeface="Calibri"/>
              </a:rPr>
              <a:t>,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içe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kapanık,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itaatkar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olma</a:t>
            </a:r>
            <a:endParaRPr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Char char="•"/>
              <a:tabLst>
                <a:tab pos="241300" algn="l"/>
              </a:tabLst>
            </a:pPr>
            <a:r>
              <a:rPr spc="-5" dirty="0">
                <a:latin typeface="Calibri"/>
                <a:cs typeface="Calibri"/>
              </a:rPr>
              <a:t>Düşük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benlik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saygısı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ve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özgüven</a:t>
            </a:r>
            <a:endParaRPr dirty="0">
              <a:latin typeface="Calibri"/>
              <a:cs typeface="Calibri"/>
            </a:endParaRPr>
          </a:p>
          <a:p>
            <a:pPr marL="241300" marR="541655" indent="-228600">
              <a:lnSpc>
                <a:spcPts val="2640"/>
              </a:lnSpc>
              <a:spcBef>
                <a:spcPts val="630"/>
              </a:spcBef>
              <a:buChar char="•"/>
              <a:tabLst>
                <a:tab pos="241300" algn="l"/>
              </a:tabLst>
            </a:pPr>
            <a:r>
              <a:rPr spc="-20" dirty="0">
                <a:latin typeface="Calibri"/>
                <a:cs typeface="Calibri"/>
              </a:rPr>
              <a:t>Sosyal </a:t>
            </a:r>
            <a:r>
              <a:rPr spc="-10" dirty="0">
                <a:latin typeface="Calibri"/>
                <a:cs typeface="Calibri"/>
              </a:rPr>
              <a:t>ortamlarda </a:t>
            </a:r>
            <a:r>
              <a:rPr dirty="0">
                <a:latin typeface="Calibri"/>
                <a:cs typeface="Calibri"/>
              </a:rPr>
              <a:t>endişeli, </a:t>
            </a:r>
            <a:r>
              <a:rPr spc="-20" dirty="0">
                <a:latin typeface="Calibri"/>
                <a:cs typeface="Calibri"/>
              </a:rPr>
              <a:t>kaygılı, </a:t>
            </a:r>
            <a:r>
              <a:rPr spc="-5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güvensiz</a:t>
            </a:r>
            <a:r>
              <a:rPr spc="-10" dirty="0">
                <a:latin typeface="Calibri"/>
                <a:cs typeface="Calibri"/>
              </a:rPr>
              <a:t> davranışlar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sergileme</a:t>
            </a:r>
            <a:endParaRPr dirty="0">
              <a:latin typeface="Calibri"/>
              <a:cs typeface="Calibri"/>
            </a:endParaRPr>
          </a:p>
          <a:p>
            <a:pPr marL="241300" indent="-228600">
              <a:lnSpc>
                <a:spcPts val="2760"/>
              </a:lnSpc>
              <a:spcBef>
                <a:spcPts val="285"/>
              </a:spcBef>
              <a:buChar char="•"/>
              <a:tabLst>
                <a:tab pos="241300" algn="l"/>
              </a:tabLst>
            </a:pPr>
            <a:r>
              <a:rPr spc="-10" dirty="0">
                <a:latin typeface="Calibri"/>
                <a:cs typeface="Calibri"/>
              </a:rPr>
              <a:t>Farklı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fiziksel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özelliklere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sahip olma</a:t>
            </a:r>
            <a:endParaRPr dirty="0">
              <a:latin typeface="Calibri"/>
              <a:cs typeface="Calibri"/>
            </a:endParaRPr>
          </a:p>
          <a:p>
            <a:pPr marL="241300">
              <a:lnSpc>
                <a:spcPts val="2640"/>
              </a:lnSpc>
            </a:pPr>
            <a:r>
              <a:rPr spc="-5" dirty="0">
                <a:latin typeface="Calibri"/>
                <a:cs typeface="Calibri"/>
              </a:rPr>
              <a:t>(örn.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aşırı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kısa/uzun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45" dirty="0">
                <a:latin typeface="Calibri"/>
                <a:cs typeface="Calibri"/>
              </a:rPr>
              <a:t>boy,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aşırı</a:t>
            </a:r>
          </a:p>
          <a:p>
            <a:pPr marL="241300" marR="5080">
              <a:lnSpc>
                <a:spcPts val="2630"/>
              </a:lnSpc>
              <a:spcBef>
                <a:spcPts val="180"/>
              </a:spcBef>
            </a:pPr>
            <a:r>
              <a:rPr spc="-10" dirty="0">
                <a:latin typeface="Calibri"/>
                <a:cs typeface="Calibri"/>
              </a:rPr>
              <a:t>zayıf/kilolu, </a:t>
            </a:r>
            <a:r>
              <a:rPr spc="-15" dirty="0">
                <a:latin typeface="Calibri"/>
                <a:cs typeface="Calibri"/>
              </a:rPr>
              <a:t>kekemelik, </a:t>
            </a:r>
            <a:r>
              <a:rPr spc="-5" dirty="0">
                <a:latin typeface="Calibri"/>
                <a:cs typeface="Calibri"/>
              </a:rPr>
              <a:t>diş </a:t>
            </a:r>
            <a:r>
              <a:rPr spc="-10" dirty="0">
                <a:latin typeface="Calibri"/>
                <a:cs typeface="Calibri"/>
              </a:rPr>
              <a:t>teli </a:t>
            </a:r>
            <a:r>
              <a:rPr dirty="0">
                <a:latin typeface="Calibri"/>
                <a:cs typeface="Calibri"/>
              </a:rPr>
              <a:t>– </a:t>
            </a:r>
            <a:r>
              <a:rPr spc="-15" dirty="0">
                <a:latin typeface="Calibri"/>
                <a:cs typeface="Calibri"/>
              </a:rPr>
              <a:t>gözlük </a:t>
            </a:r>
            <a:r>
              <a:rPr spc="-5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kullanma)</a:t>
            </a:r>
            <a:endParaRPr dirty="0">
              <a:latin typeface="Calibri"/>
              <a:cs typeface="Calibri"/>
            </a:endParaRPr>
          </a:p>
          <a:p>
            <a:pPr marL="241300" marR="356870" indent="-228600">
              <a:lnSpc>
                <a:spcPts val="2640"/>
              </a:lnSpc>
              <a:spcBef>
                <a:spcPts val="590"/>
              </a:spcBef>
              <a:buChar char="•"/>
              <a:tabLst>
                <a:tab pos="241300" algn="l"/>
              </a:tabLst>
            </a:pPr>
            <a:r>
              <a:rPr spc="-10" dirty="0">
                <a:latin typeface="Calibri"/>
                <a:cs typeface="Calibri"/>
              </a:rPr>
              <a:t>Fiziksel </a:t>
            </a:r>
            <a:r>
              <a:rPr spc="-20" dirty="0">
                <a:latin typeface="Calibri"/>
                <a:cs typeface="Calibri"/>
              </a:rPr>
              <a:t>veya </a:t>
            </a:r>
            <a:r>
              <a:rPr spc="-5" dirty="0" err="1">
                <a:latin typeface="Calibri"/>
                <a:cs typeface="Calibri"/>
              </a:rPr>
              <a:t>zihinsel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 err="1" smtClean="0">
                <a:latin typeface="Calibri"/>
                <a:cs typeface="Calibri"/>
              </a:rPr>
              <a:t>engel</a:t>
            </a:r>
            <a:r>
              <a:rPr lang="tr-TR" spc="-10" dirty="0" smtClean="0">
                <a:latin typeface="Calibri"/>
                <a:cs typeface="Calibri"/>
              </a:rPr>
              <a:t>e </a:t>
            </a:r>
            <a:r>
              <a:rPr spc="-530" dirty="0" smtClean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sahip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olma</a:t>
            </a:r>
            <a:endParaRPr dirty="0">
              <a:latin typeface="Calibri"/>
              <a:cs typeface="Calibri"/>
            </a:endParaRPr>
          </a:p>
          <a:p>
            <a:pPr marL="241300" marR="1412240" indent="-228600">
              <a:lnSpc>
                <a:spcPts val="2640"/>
              </a:lnSpc>
              <a:spcBef>
                <a:spcPts val="575"/>
              </a:spcBef>
              <a:buChar char="•"/>
              <a:tabLst>
                <a:tab pos="241300" algn="l"/>
              </a:tabLst>
            </a:pPr>
            <a:r>
              <a:rPr spc="-20" dirty="0">
                <a:latin typeface="Calibri"/>
                <a:cs typeface="Calibri"/>
              </a:rPr>
              <a:t>Dezavantajlı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gruba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ait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olma </a:t>
            </a:r>
            <a:r>
              <a:rPr spc="-5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(göçmen/etnik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azınlık)</a:t>
            </a:r>
          </a:p>
        </p:txBody>
      </p:sp>
      <p:sp>
        <p:nvSpPr>
          <p:cNvPr id="19" name="object 5"/>
          <p:cNvSpPr txBox="1"/>
          <p:nvPr/>
        </p:nvSpPr>
        <p:spPr>
          <a:xfrm>
            <a:off x="2124689" y="1638112"/>
            <a:ext cx="2300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Bireysel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özellikleri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0" name="object 15"/>
          <p:cNvSpPr txBox="1"/>
          <p:nvPr/>
        </p:nvSpPr>
        <p:spPr>
          <a:xfrm>
            <a:off x="6185353" y="2075554"/>
            <a:ext cx="5492750" cy="172162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98780" indent="-229235">
              <a:lnSpc>
                <a:spcPct val="100000"/>
              </a:lnSpc>
              <a:spcBef>
                <a:spcPts val="445"/>
              </a:spcBef>
              <a:buChar char="•"/>
              <a:tabLst>
                <a:tab pos="399415" algn="l"/>
              </a:tabLst>
            </a:pPr>
            <a:endParaRPr lang="tr-TR" dirty="0" smtClean="0">
              <a:latin typeface="Calibri"/>
              <a:cs typeface="Calibri"/>
            </a:endParaRPr>
          </a:p>
          <a:p>
            <a:pPr marL="398780" indent="-229235">
              <a:lnSpc>
                <a:spcPct val="100000"/>
              </a:lnSpc>
              <a:spcBef>
                <a:spcPts val="445"/>
              </a:spcBef>
              <a:buChar char="•"/>
              <a:tabLst>
                <a:tab pos="399415" algn="l"/>
              </a:tabLst>
            </a:pPr>
            <a:r>
              <a:rPr dirty="0" err="1" smtClean="0">
                <a:latin typeface="Calibri"/>
                <a:cs typeface="Calibri"/>
              </a:rPr>
              <a:t>Aşırı</a:t>
            </a:r>
            <a:r>
              <a:rPr spc="-10" dirty="0" smtClean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koruyucu ve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kollayıcı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anne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babalar</a:t>
            </a:r>
            <a:endParaRPr dirty="0">
              <a:latin typeface="Calibri"/>
              <a:cs typeface="Calibri"/>
            </a:endParaRPr>
          </a:p>
          <a:p>
            <a:pPr marL="398780" indent="-229235">
              <a:lnSpc>
                <a:spcPct val="100000"/>
              </a:lnSpc>
              <a:spcBef>
                <a:spcPts val="345"/>
              </a:spcBef>
              <a:buChar char="•"/>
              <a:tabLst>
                <a:tab pos="399415" algn="l"/>
              </a:tabLst>
            </a:pPr>
            <a:r>
              <a:rPr dirty="0">
                <a:latin typeface="Calibri"/>
                <a:cs typeface="Calibri"/>
              </a:rPr>
              <a:t>Aile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içi </a:t>
            </a:r>
            <a:r>
              <a:rPr spc="-5" dirty="0">
                <a:latin typeface="Calibri"/>
                <a:cs typeface="Calibri"/>
              </a:rPr>
              <a:t>iletişimin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zayıf/kopuk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olması</a:t>
            </a:r>
            <a:endParaRPr dirty="0">
              <a:latin typeface="Calibri"/>
              <a:cs typeface="Calibri"/>
            </a:endParaRPr>
          </a:p>
          <a:p>
            <a:pPr marL="398780" marR="964565" indent="-228600">
              <a:lnSpc>
                <a:spcPts val="2640"/>
              </a:lnSpc>
              <a:spcBef>
                <a:spcPts val="630"/>
              </a:spcBef>
              <a:buChar char="•"/>
              <a:tabLst>
                <a:tab pos="399415" algn="l"/>
              </a:tabLst>
            </a:pPr>
            <a:r>
              <a:rPr spc="-5" dirty="0">
                <a:latin typeface="Calibri"/>
                <a:cs typeface="Calibri"/>
              </a:rPr>
              <a:t>Çocuğun </a:t>
            </a:r>
            <a:r>
              <a:rPr dirty="0">
                <a:latin typeface="Calibri"/>
                <a:cs typeface="Calibri"/>
              </a:rPr>
              <a:t>aile </a:t>
            </a:r>
            <a:r>
              <a:rPr spc="-5" dirty="0">
                <a:latin typeface="Calibri"/>
                <a:cs typeface="Calibri"/>
              </a:rPr>
              <a:t>ortamında </a:t>
            </a:r>
            <a:r>
              <a:rPr spc="-15" dirty="0">
                <a:latin typeface="Calibri"/>
                <a:cs typeface="Calibri"/>
              </a:rPr>
              <a:t>saldırgan </a:t>
            </a:r>
            <a:r>
              <a:rPr spc="-53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davranışlara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maruz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kalması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1" name="object 13"/>
          <p:cNvSpPr txBox="1"/>
          <p:nvPr/>
        </p:nvSpPr>
        <p:spPr>
          <a:xfrm>
            <a:off x="6278586" y="1617432"/>
            <a:ext cx="5492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Ailesel</a:t>
            </a:r>
            <a:r>
              <a:rPr sz="2400" b="1" spc="-15" dirty="0">
                <a:latin typeface="Calibri"/>
                <a:cs typeface="Calibri"/>
              </a:rPr>
              <a:t> özellikleri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8617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3624" y="493181"/>
            <a:ext cx="860611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148811" y="667473"/>
            <a:ext cx="8019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 ZORBALIK YAPAN HEM MARUZ KALAN ÇOCUKLARIN</a:t>
            </a:r>
          </a:p>
        </p:txBody>
      </p:sp>
      <p:grpSp>
        <p:nvGrpSpPr>
          <p:cNvPr id="5" name="object 2"/>
          <p:cNvGrpSpPr/>
          <p:nvPr/>
        </p:nvGrpSpPr>
        <p:grpSpPr>
          <a:xfrm>
            <a:off x="553912" y="1520355"/>
            <a:ext cx="5535930" cy="3983976"/>
            <a:chOff x="307593" y="937005"/>
            <a:chExt cx="5535930" cy="5098415"/>
          </a:xfrm>
        </p:grpSpPr>
        <p:sp>
          <p:nvSpPr>
            <p:cNvPr id="8" name="object 3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5407406" y="0"/>
                  </a:moveTo>
                  <a:lnTo>
                    <a:pt x="115570" y="0"/>
                  </a:lnTo>
                  <a:lnTo>
                    <a:pt x="70583" y="9074"/>
                  </a:lnTo>
                  <a:lnTo>
                    <a:pt x="33848" y="33829"/>
                  </a:lnTo>
                  <a:lnTo>
                    <a:pt x="9081" y="70562"/>
                  </a:lnTo>
                  <a:lnTo>
                    <a:pt x="0" y="115570"/>
                  </a:lnTo>
                  <a:lnTo>
                    <a:pt x="0" y="577850"/>
                  </a:lnTo>
                  <a:lnTo>
                    <a:pt x="9081" y="622857"/>
                  </a:lnTo>
                  <a:lnTo>
                    <a:pt x="33848" y="659590"/>
                  </a:lnTo>
                  <a:lnTo>
                    <a:pt x="70583" y="684345"/>
                  </a:lnTo>
                  <a:lnTo>
                    <a:pt x="115570" y="693420"/>
                  </a:lnTo>
                  <a:lnTo>
                    <a:pt x="5407406" y="693420"/>
                  </a:lnTo>
                  <a:lnTo>
                    <a:pt x="5452413" y="684345"/>
                  </a:lnTo>
                  <a:lnTo>
                    <a:pt x="5489146" y="659590"/>
                  </a:lnTo>
                  <a:lnTo>
                    <a:pt x="5513901" y="622857"/>
                  </a:lnTo>
                  <a:lnTo>
                    <a:pt x="5522976" y="577850"/>
                  </a:lnTo>
                  <a:lnTo>
                    <a:pt x="5522976" y="115570"/>
                  </a:lnTo>
                  <a:lnTo>
                    <a:pt x="5513901" y="70562"/>
                  </a:lnTo>
                  <a:lnTo>
                    <a:pt x="5489146" y="33829"/>
                  </a:lnTo>
                  <a:lnTo>
                    <a:pt x="5452413" y="9074"/>
                  </a:lnTo>
                  <a:lnTo>
                    <a:pt x="5407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0" y="115570"/>
                  </a:moveTo>
                  <a:lnTo>
                    <a:pt x="9081" y="70562"/>
                  </a:lnTo>
                  <a:lnTo>
                    <a:pt x="33848" y="33829"/>
                  </a:lnTo>
                  <a:lnTo>
                    <a:pt x="70583" y="9074"/>
                  </a:lnTo>
                  <a:lnTo>
                    <a:pt x="115570" y="0"/>
                  </a:lnTo>
                  <a:lnTo>
                    <a:pt x="5407406" y="0"/>
                  </a:lnTo>
                  <a:lnTo>
                    <a:pt x="5452413" y="9074"/>
                  </a:lnTo>
                  <a:lnTo>
                    <a:pt x="5489146" y="33829"/>
                  </a:lnTo>
                  <a:lnTo>
                    <a:pt x="5513901" y="70562"/>
                  </a:lnTo>
                  <a:lnTo>
                    <a:pt x="5522976" y="115570"/>
                  </a:lnTo>
                  <a:lnTo>
                    <a:pt x="5522976" y="577850"/>
                  </a:lnTo>
                  <a:lnTo>
                    <a:pt x="5513901" y="622857"/>
                  </a:lnTo>
                  <a:lnTo>
                    <a:pt x="5489146" y="659590"/>
                  </a:lnTo>
                  <a:lnTo>
                    <a:pt x="5452413" y="684345"/>
                  </a:lnTo>
                  <a:lnTo>
                    <a:pt x="5407406" y="693420"/>
                  </a:lnTo>
                  <a:lnTo>
                    <a:pt x="115570" y="693420"/>
                  </a:lnTo>
                  <a:lnTo>
                    <a:pt x="70583" y="684345"/>
                  </a:lnTo>
                  <a:lnTo>
                    <a:pt x="33848" y="659590"/>
                  </a:lnTo>
                  <a:lnTo>
                    <a:pt x="9081" y="622857"/>
                  </a:lnTo>
                  <a:lnTo>
                    <a:pt x="0" y="577850"/>
                  </a:lnTo>
                  <a:lnTo>
                    <a:pt x="0" y="1155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/>
            <p:cNvSpPr/>
            <p:nvPr/>
          </p:nvSpPr>
          <p:spPr>
            <a:xfrm>
              <a:off x="313943" y="1603247"/>
              <a:ext cx="5523230" cy="4432300"/>
            </a:xfrm>
            <a:custGeom>
              <a:avLst/>
              <a:gdLst/>
              <a:ahLst/>
              <a:cxnLst/>
              <a:rect l="l" t="t" r="r" b="b"/>
              <a:pathLst>
                <a:path w="5523230" h="4432300">
                  <a:moveTo>
                    <a:pt x="5522976" y="0"/>
                  </a:moveTo>
                  <a:lnTo>
                    <a:pt x="0" y="0"/>
                  </a:lnTo>
                  <a:lnTo>
                    <a:pt x="0" y="4431792"/>
                  </a:lnTo>
                  <a:lnTo>
                    <a:pt x="5522976" y="4431792"/>
                  </a:lnTo>
                  <a:lnTo>
                    <a:pt x="552297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"/>
          <p:cNvGrpSpPr/>
          <p:nvPr/>
        </p:nvGrpSpPr>
        <p:grpSpPr>
          <a:xfrm>
            <a:off x="6185353" y="1520354"/>
            <a:ext cx="5523230" cy="3983976"/>
            <a:chOff x="313943" y="943355"/>
            <a:chExt cx="5523230" cy="4195255"/>
          </a:xfrm>
        </p:grpSpPr>
        <p:sp>
          <p:nvSpPr>
            <p:cNvPr id="25" name="object 3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5407406" y="0"/>
                  </a:moveTo>
                  <a:lnTo>
                    <a:pt x="115570" y="0"/>
                  </a:lnTo>
                  <a:lnTo>
                    <a:pt x="70583" y="9074"/>
                  </a:lnTo>
                  <a:lnTo>
                    <a:pt x="33848" y="33829"/>
                  </a:lnTo>
                  <a:lnTo>
                    <a:pt x="9081" y="70562"/>
                  </a:lnTo>
                  <a:lnTo>
                    <a:pt x="0" y="115570"/>
                  </a:lnTo>
                  <a:lnTo>
                    <a:pt x="0" y="577850"/>
                  </a:lnTo>
                  <a:lnTo>
                    <a:pt x="9081" y="622857"/>
                  </a:lnTo>
                  <a:lnTo>
                    <a:pt x="33848" y="659590"/>
                  </a:lnTo>
                  <a:lnTo>
                    <a:pt x="70583" y="684345"/>
                  </a:lnTo>
                  <a:lnTo>
                    <a:pt x="115570" y="693420"/>
                  </a:lnTo>
                  <a:lnTo>
                    <a:pt x="5407406" y="693420"/>
                  </a:lnTo>
                  <a:lnTo>
                    <a:pt x="5452413" y="684345"/>
                  </a:lnTo>
                  <a:lnTo>
                    <a:pt x="5489146" y="659590"/>
                  </a:lnTo>
                  <a:lnTo>
                    <a:pt x="5513901" y="622857"/>
                  </a:lnTo>
                  <a:lnTo>
                    <a:pt x="5522976" y="577850"/>
                  </a:lnTo>
                  <a:lnTo>
                    <a:pt x="5522976" y="115570"/>
                  </a:lnTo>
                  <a:lnTo>
                    <a:pt x="5513901" y="70562"/>
                  </a:lnTo>
                  <a:lnTo>
                    <a:pt x="5489146" y="33829"/>
                  </a:lnTo>
                  <a:lnTo>
                    <a:pt x="5452413" y="9074"/>
                  </a:lnTo>
                  <a:lnTo>
                    <a:pt x="5407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0" y="115570"/>
                  </a:moveTo>
                  <a:lnTo>
                    <a:pt x="9081" y="70562"/>
                  </a:lnTo>
                  <a:lnTo>
                    <a:pt x="33848" y="33829"/>
                  </a:lnTo>
                  <a:lnTo>
                    <a:pt x="70583" y="9074"/>
                  </a:lnTo>
                  <a:lnTo>
                    <a:pt x="115570" y="0"/>
                  </a:lnTo>
                  <a:lnTo>
                    <a:pt x="5407406" y="0"/>
                  </a:lnTo>
                  <a:lnTo>
                    <a:pt x="5452413" y="9074"/>
                  </a:lnTo>
                  <a:lnTo>
                    <a:pt x="5489146" y="33829"/>
                  </a:lnTo>
                  <a:lnTo>
                    <a:pt x="5513901" y="70562"/>
                  </a:lnTo>
                  <a:lnTo>
                    <a:pt x="5522976" y="115570"/>
                  </a:lnTo>
                  <a:lnTo>
                    <a:pt x="5522976" y="577850"/>
                  </a:lnTo>
                  <a:lnTo>
                    <a:pt x="5513901" y="622857"/>
                  </a:lnTo>
                  <a:lnTo>
                    <a:pt x="5489146" y="659590"/>
                  </a:lnTo>
                  <a:lnTo>
                    <a:pt x="5452413" y="684345"/>
                  </a:lnTo>
                  <a:lnTo>
                    <a:pt x="5407406" y="693420"/>
                  </a:lnTo>
                  <a:lnTo>
                    <a:pt x="115570" y="693420"/>
                  </a:lnTo>
                  <a:lnTo>
                    <a:pt x="70583" y="684345"/>
                  </a:lnTo>
                  <a:lnTo>
                    <a:pt x="33848" y="659590"/>
                  </a:lnTo>
                  <a:lnTo>
                    <a:pt x="9081" y="622857"/>
                  </a:lnTo>
                  <a:lnTo>
                    <a:pt x="0" y="577850"/>
                  </a:lnTo>
                  <a:lnTo>
                    <a:pt x="0" y="1155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/>
            <p:cNvSpPr/>
            <p:nvPr/>
          </p:nvSpPr>
          <p:spPr>
            <a:xfrm>
              <a:off x="313943" y="1603248"/>
              <a:ext cx="5523230" cy="3535362"/>
            </a:xfrm>
            <a:custGeom>
              <a:avLst/>
              <a:gdLst/>
              <a:ahLst/>
              <a:cxnLst/>
              <a:rect l="l" t="t" r="r" b="b"/>
              <a:pathLst>
                <a:path w="5523230" h="4432300">
                  <a:moveTo>
                    <a:pt x="5522976" y="0"/>
                  </a:moveTo>
                  <a:lnTo>
                    <a:pt x="0" y="0"/>
                  </a:lnTo>
                  <a:lnTo>
                    <a:pt x="0" y="4431792"/>
                  </a:lnTo>
                  <a:lnTo>
                    <a:pt x="5522976" y="4431792"/>
                  </a:lnTo>
                  <a:lnTo>
                    <a:pt x="552297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6"/>
          <p:cNvSpPr txBox="1"/>
          <p:nvPr/>
        </p:nvSpPr>
        <p:spPr>
          <a:xfrm>
            <a:off x="553912" y="1520354"/>
            <a:ext cx="5492750" cy="254877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608455">
              <a:lnSpc>
                <a:spcPct val="100000"/>
              </a:lnSpc>
              <a:spcBef>
                <a:spcPts val="1095"/>
              </a:spcBef>
            </a:pPr>
            <a:r>
              <a:rPr sz="2400" b="1" spc="-10" dirty="0">
                <a:latin typeface="Calibri"/>
                <a:cs typeface="Calibri"/>
              </a:rPr>
              <a:t>Bireysel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özellikleri</a:t>
            </a:r>
            <a:endParaRPr sz="2400" dirty="0">
              <a:latin typeface="Calibri"/>
              <a:cs typeface="Calibri"/>
            </a:endParaRPr>
          </a:p>
          <a:p>
            <a:pPr marL="398145" marR="179705" indent="-228600">
              <a:lnSpc>
                <a:spcPts val="2640"/>
              </a:lnSpc>
              <a:spcBef>
                <a:spcPts val="1285"/>
              </a:spcBef>
              <a:buChar char="•"/>
              <a:tabLst>
                <a:tab pos="398780" algn="l"/>
              </a:tabLst>
            </a:pPr>
            <a:endParaRPr lang="tr-TR" sz="2400" spc="-10" dirty="0" smtClean="0">
              <a:latin typeface="Calibri"/>
              <a:cs typeface="Calibri"/>
            </a:endParaRPr>
          </a:p>
          <a:p>
            <a:pPr marL="398145" marR="179705" indent="-228600">
              <a:lnSpc>
                <a:spcPts val="2640"/>
              </a:lnSpc>
              <a:spcBef>
                <a:spcPts val="1285"/>
              </a:spcBef>
              <a:buChar char="•"/>
              <a:tabLst>
                <a:tab pos="398780" algn="l"/>
              </a:tabLst>
            </a:pPr>
            <a:r>
              <a:rPr sz="2000" spc="-10" dirty="0" err="1" smtClean="0">
                <a:latin typeface="Calibri"/>
                <a:cs typeface="Calibri"/>
              </a:rPr>
              <a:t>Zorbalık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yapan </a:t>
            </a:r>
            <a:r>
              <a:rPr sz="2000" spc="-15" dirty="0">
                <a:latin typeface="Calibri"/>
                <a:cs typeface="Calibri"/>
              </a:rPr>
              <a:t>ve zorbalığa </a:t>
            </a:r>
            <a:r>
              <a:rPr sz="2000" dirty="0">
                <a:latin typeface="Calibri"/>
                <a:cs typeface="Calibri"/>
              </a:rPr>
              <a:t>maruz </a:t>
            </a:r>
            <a:r>
              <a:rPr sz="2000" spc="-10" dirty="0">
                <a:latin typeface="Calibri"/>
                <a:cs typeface="Calibri"/>
              </a:rPr>
              <a:t>kalan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grubun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özelliklerini </a:t>
            </a:r>
            <a:r>
              <a:rPr sz="2000" spc="-15" dirty="0">
                <a:latin typeface="Calibri"/>
                <a:cs typeface="Calibri"/>
              </a:rPr>
              <a:t>aynı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anda </a:t>
            </a:r>
            <a:r>
              <a:rPr sz="2000" spc="-5" dirty="0">
                <a:latin typeface="Calibri"/>
                <a:cs typeface="Calibri"/>
              </a:rPr>
              <a:t>taşıma</a:t>
            </a:r>
            <a:endParaRPr sz="2000" dirty="0">
              <a:latin typeface="Calibri"/>
              <a:cs typeface="Calibri"/>
            </a:endParaRPr>
          </a:p>
          <a:p>
            <a:pPr marL="398145" indent="-229235">
              <a:lnSpc>
                <a:spcPct val="100000"/>
              </a:lnSpc>
              <a:spcBef>
                <a:spcPts val="290"/>
              </a:spcBef>
              <a:buChar char="•"/>
              <a:tabLst>
                <a:tab pos="398780" algn="l"/>
              </a:tabLst>
            </a:pPr>
            <a:r>
              <a:rPr sz="2000" dirty="0">
                <a:latin typeface="Calibri"/>
                <a:cs typeface="Calibri"/>
              </a:rPr>
              <a:t>Hem</a:t>
            </a:r>
            <a:r>
              <a:rPr sz="2000" spc="-20" dirty="0">
                <a:latin typeface="Calibri"/>
                <a:cs typeface="Calibri"/>
              </a:rPr>
              <a:t> kaygılı</a:t>
            </a:r>
            <a:r>
              <a:rPr sz="2000" spc="-5" dirty="0">
                <a:latin typeface="Calibri"/>
                <a:cs typeface="Calibri"/>
              </a:rPr>
              <a:t> hem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saldırgan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yapıda </a:t>
            </a:r>
            <a:r>
              <a:rPr sz="2000" spc="-5" dirty="0">
                <a:latin typeface="Calibri"/>
                <a:cs typeface="Calibri"/>
              </a:rPr>
              <a:t>olma</a:t>
            </a:r>
            <a:endParaRPr sz="2000" dirty="0">
              <a:latin typeface="Calibri"/>
              <a:cs typeface="Calibri"/>
            </a:endParaRPr>
          </a:p>
          <a:p>
            <a:pPr marL="398145" indent="-229235">
              <a:lnSpc>
                <a:spcPct val="100000"/>
              </a:lnSpc>
              <a:spcBef>
                <a:spcPts val="350"/>
              </a:spcBef>
              <a:buChar char="•"/>
              <a:tabLst>
                <a:tab pos="398780" algn="l"/>
              </a:tabLst>
            </a:pPr>
            <a:r>
              <a:rPr sz="2000" spc="-5" dirty="0">
                <a:latin typeface="Calibri"/>
                <a:cs typeface="Calibri"/>
              </a:rPr>
              <a:t>Arkadaşları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tarafından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dışlanan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2" name="object 13"/>
          <p:cNvSpPr txBox="1"/>
          <p:nvPr/>
        </p:nvSpPr>
        <p:spPr>
          <a:xfrm>
            <a:off x="6222183" y="1520354"/>
            <a:ext cx="5492750" cy="3390672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260"/>
              </a:spcBef>
            </a:pPr>
            <a:r>
              <a:rPr sz="2400" b="1" spc="-5" dirty="0">
                <a:latin typeface="Calibri"/>
                <a:cs typeface="Calibri"/>
              </a:rPr>
              <a:t>Ailesel</a:t>
            </a:r>
            <a:r>
              <a:rPr sz="2400" b="1" spc="-15" dirty="0">
                <a:latin typeface="Calibri"/>
                <a:cs typeface="Calibri"/>
              </a:rPr>
              <a:t> özellikleri</a:t>
            </a:r>
            <a:endParaRPr sz="2400" dirty="0">
              <a:latin typeface="Calibri"/>
              <a:cs typeface="Calibri"/>
            </a:endParaRPr>
          </a:p>
          <a:p>
            <a:pPr marL="398780" marR="1565910" indent="-228600">
              <a:lnSpc>
                <a:spcPts val="2640"/>
              </a:lnSpc>
              <a:spcBef>
                <a:spcPts val="1445"/>
              </a:spcBef>
              <a:buChar char="•"/>
              <a:tabLst>
                <a:tab pos="399415" algn="l"/>
              </a:tabLst>
            </a:pPr>
            <a:endParaRPr lang="tr-TR" sz="2400" dirty="0" smtClean="0">
              <a:latin typeface="Calibri"/>
              <a:cs typeface="Calibri"/>
            </a:endParaRPr>
          </a:p>
          <a:p>
            <a:pPr marL="398780" marR="1565910" indent="-228600">
              <a:lnSpc>
                <a:spcPts val="2640"/>
              </a:lnSpc>
              <a:spcBef>
                <a:spcPts val="1445"/>
              </a:spcBef>
              <a:buChar char="•"/>
              <a:tabLst>
                <a:tab pos="399415" algn="l"/>
              </a:tabLst>
            </a:pPr>
            <a:r>
              <a:rPr sz="2000" dirty="0" err="1" smtClean="0">
                <a:latin typeface="Calibri"/>
                <a:cs typeface="Calibri"/>
              </a:rPr>
              <a:t>Aile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içinde </a:t>
            </a:r>
            <a:r>
              <a:rPr sz="2000" spc="-10" dirty="0">
                <a:latin typeface="Calibri"/>
                <a:cs typeface="Calibri"/>
              </a:rPr>
              <a:t>şiddet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baskıyla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yetiştirilme</a:t>
            </a:r>
            <a:endParaRPr sz="2000" dirty="0">
              <a:latin typeface="Calibri"/>
              <a:cs typeface="Calibri"/>
            </a:endParaRPr>
          </a:p>
          <a:p>
            <a:pPr marL="398780" marR="808990" indent="-228600">
              <a:lnSpc>
                <a:spcPts val="2640"/>
              </a:lnSpc>
              <a:spcBef>
                <a:spcPts val="575"/>
              </a:spcBef>
              <a:buChar char="•"/>
              <a:tabLst>
                <a:tab pos="399415" algn="l"/>
              </a:tabLst>
            </a:pPr>
            <a:r>
              <a:rPr sz="2000" dirty="0">
                <a:latin typeface="Calibri"/>
                <a:cs typeface="Calibri"/>
              </a:rPr>
              <a:t>Aile </a:t>
            </a:r>
            <a:r>
              <a:rPr sz="2000" spc="-5" dirty="0">
                <a:latin typeface="Calibri"/>
                <a:cs typeface="Calibri"/>
              </a:rPr>
              <a:t>ortamında </a:t>
            </a:r>
            <a:r>
              <a:rPr sz="2000" spc="-15" dirty="0">
                <a:latin typeface="Calibri"/>
                <a:cs typeface="Calibri"/>
              </a:rPr>
              <a:t>saldırganlığa </a:t>
            </a:r>
            <a:r>
              <a:rPr sz="2000" spc="-5" dirty="0">
                <a:latin typeface="Calibri"/>
                <a:cs typeface="Calibri"/>
              </a:rPr>
              <a:t>maruz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kalma</a:t>
            </a:r>
            <a:endParaRPr sz="2000" dirty="0">
              <a:latin typeface="Calibri"/>
              <a:cs typeface="Calibri"/>
            </a:endParaRPr>
          </a:p>
          <a:p>
            <a:pPr marL="398780" indent="-229235">
              <a:lnSpc>
                <a:spcPct val="100000"/>
              </a:lnSpc>
              <a:spcBef>
                <a:spcPts val="305"/>
              </a:spcBef>
              <a:buChar char="•"/>
              <a:tabLst>
                <a:tab pos="399415" algn="l"/>
              </a:tabLst>
            </a:pPr>
            <a:r>
              <a:rPr sz="2000" spc="-5" dirty="0">
                <a:latin typeface="Calibri"/>
                <a:cs typeface="Calibri"/>
              </a:rPr>
              <a:t>Anne-babanın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ilgisiz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davranması</a:t>
            </a:r>
            <a:endParaRPr sz="2000" dirty="0">
              <a:latin typeface="Calibri"/>
              <a:cs typeface="Calibri"/>
            </a:endParaRPr>
          </a:p>
          <a:p>
            <a:pPr marL="398780" marR="1409700" indent="-228600">
              <a:lnSpc>
                <a:spcPts val="2640"/>
              </a:lnSpc>
              <a:spcBef>
                <a:spcPts val="625"/>
              </a:spcBef>
              <a:buChar char="•"/>
              <a:tabLst>
                <a:tab pos="399415" algn="l"/>
              </a:tabLst>
            </a:pPr>
            <a:r>
              <a:rPr sz="2000" spc="-5" dirty="0">
                <a:latin typeface="Calibri"/>
                <a:cs typeface="Calibri"/>
              </a:rPr>
              <a:t>Anne-babanın </a:t>
            </a:r>
            <a:r>
              <a:rPr sz="2000" spc="-10" dirty="0">
                <a:latin typeface="Calibri"/>
                <a:cs typeface="Calibri"/>
              </a:rPr>
              <a:t>tutarsız </a:t>
            </a:r>
            <a:r>
              <a:rPr sz="2000" spc="-5" dirty="0">
                <a:latin typeface="Calibri"/>
                <a:cs typeface="Calibri"/>
              </a:rPr>
              <a:t>disiplin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yöntemleri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uygulaması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427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öşeli Çift Ayraç 10"/>
          <p:cNvSpPr/>
          <p:nvPr/>
        </p:nvSpPr>
        <p:spPr>
          <a:xfrm>
            <a:off x="692705" y="4127866"/>
            <a:ext cx="2805953" cy="142468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" name="Köşeli Çift Ayraç 3"/>
          <p:cNvSpPr/>
          <p:nvPr/>
        </p:nvSpPr>
        <p:spPr>
          <a:xfrm>
            <a:off x="806824" y="1799537"/>
            <a:ext cx="2805953" cy="142468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869" y="493181"/>
            <a:ext cx="8531190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284870" y="614565"/>
            <a:ext cx="75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YAPAN ÇOCUKLAR İÇİN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9"/>
          <p:cNvSpPr txBox="1"/>
          <p:nvPr/>
        </p:nvSpPr>
        <p:spPr>
          <a:xfrm>
            <a:off x="1604643" y="2086122"/>
            <a:ext cx="1508125" cy="851514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8270" marR="5080" indent="-116205">
              <a:lnSpc>
                <a:spcPts val="3070"/>
              </a:lnSpc>
              <a:spcBef>
                <a:spcPts val="439"/>
              </a:spcBef>
            </a:pPr>
            <a:r>
              <a:rPr sz="2800" b="1" spc="-15" dirty="0">
                <a:solidFill>
                  <a:schemeClr val="bg1"/>
                </a:solidFill>
                <a:latin typeface="Calibri"/>
                <a:cs typeface="Calibri"/>
              </a:rPr>
              <a:t>Kısa</a:t>
            </a:r>
            <a:r>
              <a:rPr sz="2800" b="1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Calibri"/>
                <a:cs typeface="Calibri"/>
              </a:rPr>
              <a:t>süreli </a:t>
            </a:r>
            <a:r>
              <a:rPr sz="2800" b="1" spc="-6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sonuçlar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3805173" y="1913710"/>
            <a:ext cx="4531360" cy="119634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Okula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uyumda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güçlük</a:t>
            </a: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Dışlanma,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yalnız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kalma,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sevilmeme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Arkadaşlık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ilişkilerinde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zorluklar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17"/>
          <p:cNvSpPr txBox="1"/>
          <p:nvPr/>
        </p:nvSpPr>
        <p:spPr>
          <a:xfrm>
            <a:off x="1392070" y="4414450"/>
            <a:ext cx="1666875" cy="85151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07645" marR="5080" indent="-195580">
              <a:lnSpc>
                <a:spcPts val="3070"/>
              </a:lnSpc>
              <a:spcBef>
                <a:spcPts val="440"/>
              </a:spcBef>
            </a:pP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Uzun</a:t>
            </a:r>
            <a:r>
              <a:rPr sz="2800" b="1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Calibri"/>
                <a:cs typeface="Calibri"/>
              </a:rPr>
              <a:t>süreli </a:t>
            </a:r>
            <a:r>
              <a:rPr sz="2800" b="1" spc="-6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sonuçlar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3805173" y="4045824"/>
            <a:ext cx="6668770" cy="159210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5"/>
              </a:spcBef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Saldırgan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davranışların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sürmesi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Arkadaşlık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ilişkilerinde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problemler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Erken</a:t>
            </a:r>
            <a:r>
              <a:rPr sz="2400" spc="-10" dirty="0">
                <a:latin typeface="Calibri"/>
                <a:cs typeface="Calibri"/>
              </a:rPr>
              <a:t> yaşlarda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sigara,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alkol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madde </a:t>
            </a:r>
            <a:r>
              <a:rPr sz="2400" spc="-10" dirty="0">
                <a:latin typeface="Calibri"/>
                <a:cs typeface="Calibri"/>
              </a:rPr>
              <a:t>kullanma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riski</a:t>
            </a: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241300" algn="l"/>
              </a:tabLst>
            </a:pPr>
            <a:r>
              <a:rPr lang="tr-TR" sz="2400" spc="-10" dirty="0" smtClean="0">
                <a:latin typeface="Calibri"/>
                <a:cs typeface="Calibri"/>
              </a:rPr>
              <a:t>Suça yönelik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davranışlarda</a:t>
            </a:r>
            <a:r>
              <a:rPr lang="tr-TR" sz="2400" spc="-25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bulunma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729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öşeli Çift Ayraç 14"/>
          <p:cNvSpPr/>
          <p:nvPr/>
        </p:nvSpPr>
        <p:spPr>
          <a:xfrm>
            <a:off x="806823" y="4598883"/>
            <a:ext cx="2805953" cy="142468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Köşeli Çift Ayraç 13"/>
          <p:cNvSpPr/>
          <p:nvPr/>
        </p:nvSpPr>
        <p:spPr>
          <a:xfrm>
            <a:off x="806822" y="2146931"/>
            <a:ext cx="2805953" cy="142468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5527" y="480478"/>
            <a:ext cx="8593532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991226" y="639382"/>
            <a:ext cx="822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ZORBALIĞINA MARUZ KALAN ÇOCUKLAR İÇİN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9"/>
          <p:cNvSpPr txBox="1"/>
          <p:nvPr/>
        </p:nvSpPr>
        <p:spPr>
          <a:xfrm>
            <a:off x="1524887" y="2375732"/>
            <a:ext cx="1508125" cy="851514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8270" marR="5080" indent="-116205">
              <a:lnSpc>
                <a:spcPts val="3070"/>
              </a:lnSpc>
              <a:spcBef>
                <a:spcPts val="439"/>
              </a:spcBef>
            </a:pPr>
            <a:r>
              <a:rPr sz="2800" b="1" spc="-15" dirty="0">
                <a:solidFill>
                  <a:schemeClr val="bg1"/>
                </a:solidFill>
                <a:latin typeface="Calibri"/>
                <a:cs typeface="Calibri"/>
              </a:rPr>
              <a:t>Kısa</a:t>
            </a:r>
            <a:r>
              <a:rPr sz="2800" b="1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Calibri"/>
                <a:cs typeface="Calibri"/>
              </a:rPr>
              <a:t>süreli </a:t>
            </a:r>
            <a:r>
              <a:rPr sz="2800" b="1" spc="-6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sonuçlar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object 17"/>
          <p:cNvSpPr txBox="1"/>
          <p:nvPr/>
        </p:nvSpPr>
        <p:spPr>
          <a:xfrm>
            <a:off x="1524887" y="4885467"/>
            <a:ext cx="1666875" cy="85151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07645" marR="5080" indent="-195580">
              <a:lnSpc>
                <a:spcPts val="3070"/>
              </a:lnSpc>
              <a:spcBef>
                <a:spcPts val="440"/>
              </a:spcBef>
            </a:pP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Uzun</a:t>
            </a:r>
            <a:r>
              <a:rPr sz="2800" b="1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Calibri"/>
                <a:cs typeface="Calibri"/>
              </a:rPr>
              <a:t>süreli </a:t>
            </a:r>
            <a:r>
              <a:rPr sz="2800" b="1" spc="-6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sonuçlar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4702809" y="1570538"/>
            <a:ext cx="5906770" cy="675826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000" dirty="0" err="1" smtClean="0">
                <a:latin typeface="Calibri"/>
                <a:cs typeface="Calibri"/>
              </a:rPr>
              <a:t>Düşük</a:t>
            </a:r>
            <a:r>
              <a:rPr sz="2000" spc="-55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özgüven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Fiziksel</a:t>
            </a:r>
            <a:r>
              <a:rPr sz="2000" spc="-5" dirty="0">
                <a:latin typeface="Calibri"/>
                <a:cs typeface="Calibri"/>
              </a:rPr>
              <a:t> belirtiler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(baş</a:t>
            </a:r>
            <a:r>
              <a:rPr sz="2000" spc="-5" dirty="0">
                <a:latin typeface="Calibri"/>
                <a:cs typeface="Calibri"/>
              </a:rPr>
              <a:t> ağrısı,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karın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ağrısı,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bulantısı)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4702809" y="2246364"/>
            <a:ext cx="5763260" cy="16548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Uyku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sorunları </a:t>
            </a:r>
            <a:r>
              <a:rPr sz="2000" spc="-15" dirty="0">
                <a:latin typeface="Calibri"/>
                <a:cs typeface="Calibri"/>
              </a:rPr>
              <a:t>(korkulu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rüyalar,</a:t>
            </a:r>
            <a:r>
              <a:rPr sz="2000" spc="-5" dirty="0">
                <a:latin typeface="Calibri"/>
                <a:cs typeface="Calibri"/>
              </a:rPr>
              <a:t> kabuslar)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Okula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bağlılıkta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azalma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Okulda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güvende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hissetmeme,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okula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gitmek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istememe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Akademik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başarıda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düşüş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Kendine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zarar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verme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davranışları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5"/>
          <p:cNvSpPr txBox="1"/>
          <p:nvPr/>
        </p:nvSpPr>
        <p:spPr>
          <a:xfrm>
            <a:off x="4882134" y="4806598"/>
            <a:ext cx="4054475" cy="1009251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000" dirty="0" err="1" smtClean="0">
                <a:latin typeface="Calibri"/>
                <a:cs typeface="Calibri"/>
              </a:rPr>
              <a:t>Düşük</a:t>
            </a:r>
            <a:r>
              <a:rPr sz="2000" spc="-35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özgüven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benlik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saygısı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Depresyon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kaygı </a:t>
            </a:r>
            <a:r>
              <a:rPr sz="2000" spc="-10" dirty="0">
                <a:latin typeface="Calibri"/>
                <a:cs typeface="Calibri"/>
              </a:rPr>
              <a:t>bozuklukları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har char="•"/>
              <a:tabLst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Sosyal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ilişkilerde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problemler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1958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öşeli Çift Ayraç 8"/>
          <p:cNvSpPr/>
          <p:nvPr/>
        </p:nvSpPr>
        <p:spPr>
          <a:xfrm>
            <a:off x="1624126" y="2931922"/>
            <a:ext cx="2805953" cy="142468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7219" y="493181"/>
            <a:ext cx="8790099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019973" y="674364"/>
            <a:ext cx="8344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 ZORBALIK YAPAN HEM MARUZ KALAN ÇOCUKLAR İÇİN</a:t>
            </a:r>
            <a:endParaRPr lang="tr-T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10"/>
          <p:cNvSpPr txBox="1"/>
          <p:nvPr/>
        </p:nvSpPr>
        <p:spPr>
          <a:xfrm>
            <a:off x="2108257" y="3027996"/>
            <a:ext cx="1837689" cy="123253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065" marR="5080" algn="ctr">
              <a:lnSpc>
                <a:spcPts val="3070"/>
              </a:lnSpc>
              <a:spcBef>
                <a:spcPts val="439"/>
              </a:spcBef>
            </a:pPr>
            <a:r>
              <a:rPr sz="2800" b="1" spc="-15" dirty="0">
                <a:solidFill>
                  <a:schemeClr val="bg1"/>
                </a:solidFill>
                <a:latin typeface="Calibri"/>
                <a:cs typeface="Calibri"/>
              </a:rPr>
              <a:t>Kısa</a:t>
            </a:r>
            <a:r>
              <a:rPr sz="28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chemeClr val="bg1"/>
                </a:solidFill>
                <a:latin typeface="Calibri"/>
                <a:cs typeface="Calibri"/>
              </a:rPr>
              <a:t>ve</a:t>
            </a:r>
            <a:r>
              <a:rPr sz="28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uzun </a:t>
            </a:r>
            <a:r>
              <a:rPr sz="2800" b="1" spc="-6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Calibri"/>
                <a:cs typeface="Calibri"/>
              </a:rPr>
              <a:t>süreli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lnSpc>
                <a:spcPts val="3025"/>
              </a:lnSpc>
            </a:pP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sonuçlar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009949" y="2317938"/>
            <a:ext cx="6437979" cy="265264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819785" indent="-228600">
              <a:lnSpc>
                <a:spcPts val="2640"/>
              </a:lnSpc>
              <a:spcBef>
                <a:spcPts val="385"/>
              </a:spcBef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Yüksek </a:t>
            </a:r>
            <a:r>
              <a:rPr sz="2800" spc="-15" dirty="0">
                <a:latin typeface="Calibri"/>
                <a:cs typeface="Calibri"/>
              </a:rPr>
              <a:t>düzeyde </a:t>
            </a:r>
            <a:r>
              <a:rPr sz="2800" spc="-15" dirty="0" err="1">
                <a:latin typeface="Calibri"/>
                <a:cs typeface="Calibri"/>
              </a:rPr>
              <a:t>saldırgan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30" dirty="0">
                <a:latin typeface="Calibri"/>
                <a:cs typeface="Calibri"/>
              </a:rPr>
              <a:t> </a:t>
            </a:r>
            <a:r>
              <a:rPr lang="tr-TR" sz="2800" spc="-10" dirty="0" smtClean="0">
                <a:latin typeface="Calibri"/>
                <a:cs typeface="Calibri"/>
              </a:rPr>
              <a:t>davranışlar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Depresyon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kaygı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bozuklukları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Duygusal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stres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Düşük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benlik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saygısı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Sosyal </a:t>
            </a:r>
            <a:r>
              <a:rPr sz="2800" spc="-5" dirty="0">
                <a:latin typeface="Calibri"/>
                <a:cs typeface="Calibri"/>
              </a:rPr>
              <a:t>ilişkilerde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problemler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Dışlanma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389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öşeli Çift Ayraç 10"/>
          <p:cNvSpPr/>
          <p:nvPr/>
        </p:nvSpPr>
        <p:spPr>
          <a:xfrm>
            <a:off x="1204991" y="2198573"/>
            <a:ext cx="2805953" cy="142468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868" y="493181"/>
            <a:ext cx="8540155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532930" y="610955"/>
            <a:ext cx="449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ZORBALIĞI İZLEYENLER İÇİN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11"/>
          <p:cNvSpPr txBox="1"/>
          <p:nvPr/>
        </p:nvSpPr>
        <p:spPr>
          <a:xfrm>
            <a:off x="1688487" y="2294647"/>
            <a:ext cx="1838960" cy="12325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065" marR="5080" algn="ctr">
              <a:lnSpc>
                <a:spcPts val="3070"/>
              </a:lnSpc>
              <a:spcBef>
                <a:spcPts val="440"/>
              </a:spcBef>
            </a:pPr>
            <a:r>
              <a:rPr sz="2800" b="1" spc="-10" dirty="0">
                <a:solidFill>
                  <a:schemeClr val="bg1"/>
                </a:solidFill>
                <a:latin typeface="Calibri"/>
                <a:cs typeface="Calibri"/>
              </a:rPr>
              <a:t>Kısa</a:t>
            </a:r>
            <a:r>
              <a:rPr sz="28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chemeClr val="bg1"/>
                </a:solidFill>
                <a:latin typeface="Calibri"/>
                <a:cs typeface="Calibri"/>
              </a:rPr>
              <a:t>ve</a:t>
            </a:r>
            <a:r>
              <a:rPr sz="28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uzun </a:t>
            </a:r>
            <a:r>
              <a:rPr sz="2800" b="1" spc="-6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Calibri"/>
                <a:cs typeface="Calibri"/>
              </a:rPr>
              <a:t>süreli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lnSpc>
                <a:spcPts val="3020"/>
              </a:lnSpc>
            </a:pP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sonuçlar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4662827" y="1678535"/>
            <a:ext cx="6857497" cy="2655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Kendisinin</a:t>
            </a:r>
            <a:r>
              <a:rPr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aynı</a:t>
            </a:r>
            <a:r>
              <a:rPr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şeyleri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yaşayacağına</a:t>
            </a:r>
            <a:r>
              <a:rPr sz="20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dair </a:t>
            </a:r>
            <a:r>
              <a:rPr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korku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endişe</a:t>
            </a:r>
            <a:endParaRPr 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indent="-342900">
              <a:spcBef>
                <a:spcPts val="270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tr-TR" sz="2000" spc="-5" dirty="0" smtClean="0">
                <a:latin typeface="Calibri" panose="020F0502020204030204" pitchFamily="34" charset="0"/>
                <a:cs typeface="Calibri" panose="020F0502020204030204" pitchFamily="34" charset="0"/>
              </a:rPr>
              <a:t>Kendisini</a:t>
            </a:r>
            <a:r>
              <a:rPr lang="tr-TR" sz="2000" spc="-2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savunmak 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için 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sürekli</a:t>
            </a:r>
            <a:r>
              <a:rPr lang="tr-TR" sz="20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tetikte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 hissetme</a:t>
            </a:r>
          </a:p>
          <a:p>
            <a:pPr marL="354965" indent="-342900">
              <a:spcBef>
                <a:spcPts val="170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Zorbalığa</a:t>
            </a:r>
            <a:r>
              <a:rPr lang="tr-TR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maruz</a:t>
            </a:r>
            <a:r>
              <a:rPr lang="tr-TR" sz="20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kalan 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arkadaşı</a:t>
            </a:r>
            <a:r>
              <a:rPr lang="tr-TR"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üzülme</a:t>
            </a:r>
          </a:p>
          <a:p>
            <a:pPr marL="354965" indent="-342900">
              <a:spcBef>
                <a:spcPts val="15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tr-TR" sz="2000" spc="-30" dirty="0">
                <a:latin typeface="Calibri" panose="020F0502020204030204" pitchFamily="34" charset="0"/>
                <a:cs typeface="Calibri" panose="020F0502020204030204" pitchFamily="34" charset="0"/>
              </a:rPr>
              <a:t>Yardım</a:t>
            </a:r>
            <a:r>
              <a:rPr lang="tr-TR"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edemediği</a:t>
            </a:r>
            <a:r>
              <a:rPr lang="tr-TR" sz="20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tr-TR"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suçluluk</a:t>
            </a:r>
            <a:r>
              <a:rPr lang="tr-TR"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duyma</a:t>
            </a:r>
          </a:p>
          <a:p>
            <a:pPr marL="354965" indent="-342900">
              <a:spcBef>
                <a:spcPts val="170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İspiyoncu</a:t>
            </a:r>
            <a:r>
              <a:rPr lang="tr-TR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tr-TR"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damgalanmaya</a:t>
            </a:r>
            <a:r>
              <a:rPr lang="tr-TR" sz="20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karşı</a:t>
            </a:r>
            <a:r>
              <a:rPr lang="tr-TR"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endişe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duyma</a:t>
            </a:r>
          </a:p>
          <a:p>
            <a:pPr marL="354965" indent="-342900">
              <a:spcBef>
                <a:spcPts val="170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tr-TR"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 taraf</a:t>
            </a:r>
            <a:r>
              <a:rPr lang="tr-TR"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tutma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 konusunda</a:t>
            </a:r>
            <a:r>
              <a:rPr lang="tr-TR"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kendisini</a:t>
            </a:r>
            <a:r>
              <a:rPr lang="tr-TR"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baskı</a:t>
            </a:r>
            <a:r>
              <a:rPr lang="tr-TR"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altında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hissetme</a:t>
            </a:r>
          </a:p>
          <a:p>
            <a:pPr marL="354965" indent="-342900">
              <a:spcBef>
                <a:spcPts val="15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Okulda</a:t>
            </a:r>
            <a:r>
              <a:rPr lang="tr-TR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güvende</a:t>
            </a:r>
            <a:r>
              <a:rPr lang="tr-TR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hissetmeme,</a:t>
            </a:r>
            <a:r>
              <a:rPr lang="tr-TR" sz="20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okula</a:t>
            </a:r>
            <a:r>
              <a:rPr lang="tr-TR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gitmek</a:t>
            </a:r>
            <a:r>
              <a:rPr lang="tr-TR"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istememe</a:t>
            </a:r>
          </a:p>
          <a:p>
            <a:pPr marL="354965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3074" name="Picture 2" descr="AKRAN ZORBALIĞ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70" y="4243514"/>
            <a:ext cx="3091631" cy="209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970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2234" y="631960"/>
            <a:ext cx="8487972" cy="67766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081416" y="770739"/>
            <a:ext cx="8378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ÇOCUĞUNUZUN AKRAN ZORBALIĞI YAPTIĞINI NASIL ANLARSINIZ?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392070" y="1889380"/>
            <a:ext cx="8978265" cy="3439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Farklı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ortamlarda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saldırgan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davranışlar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gösterme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(örn.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ev,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lang="tr-TR" sz="2400" dirty="0" smtClean="0">
                <a:latin typeface="Calibri"/>
                <a:cs typeface="Calibri"/>
              </a:rPr>
              <a:t>okul, sokak…</a:t>
            </a:r>
            <a:r>
              <a:rPr sz="2400" dirty="0" smtClean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 err="1" smtClean="0">
                <a:latin typeface="Calibri"/>
                <a:cs typeface="Calibri"/>
              </a:rPr>
              <a:t>Çabuk</a:t>
            </a:r>
            <a:r>
              <a:rPr sz="2400" spc="-45" dirty="0" smtClean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öfkelenme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Farklılıklara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karşı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önyargılı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veya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tahammülsüz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olma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Kendi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suçunu</a:t>
            </a:r>
            <a:r>
              <a:rPr sz="2400" spc="-10" dirty="0">
                <a:latin typeface="Calibri"/>
                <a:cs typeface="Calibri"/>
              </a:rPr>
              <a:t> kabul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etmeme,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genelde hep </a:t>
            </a:r>
            <a:r>
              <a:rPr sz="2400" spc="-20" dirty="0">
                <a:latin typeface="Calibri"/>
                <a:cs typeface="Calibri"/>
              </a:rPr>
              <a:t>karşı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tarafı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suçlama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Kuralları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dinleme</a:t>
            </a:r>
            <a:r>
              <a:rPr sz="2400" spc="-15" dirty="0">
                <a:latin typeface="Calibri"/>
                <a:cs typeface="Calibri"/>
              </a:rPr>
              <a:t> ve</a:t>
            </a:r>
            <a:r>
              <a:rPr sz="2400" spc="-5" dirty="0">
                <a:latin typeface="Calibri"/>
                <a:cs typeface="Calibri"/>
              </a:rPr>
              <a:t> uymada</a:t>
            </a:r>
            <a:r>
              <a:rPr sz="2400" spc="-15" dirty="0">
                <a:latin typeface="Calibri"/>
                <a:cs typeface="Calibri"/>
              </a:rPr>
              <a:t> zorluk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yaşama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Öğretmen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ebeveynlerine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sıklıkla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karşı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gelme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Akranlarına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hükmetmeye,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boyun </a:t>
            </a:r>
            <a:r>
              <a:rPr sz="2400" spc="-10" dirty="0">
                <a:latin typeface="Calibri"/>
                <a:cs typeface="Calibri"/>
              </a:rPr>
              <a:t>eğdirmeye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çalışma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Başkalarının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duygularına</a:t>
            </a:r>
            <a:r>
              <a:rPr sz="2400" spc="-10" dirty="0">
                <a:latin typeface="Calibri"/>
                <a:cs typeface="Calibri"/>
              </a:rPr>
              <a:t> duyarlı </a:t>
            </a:r>
            <a:r>
              <a:rPr sz="2400" spc="-5" dirty="0">
                <a:latin typeface="Calibri"/>
                <a:cs typeface="Calibri"/>
              </a:rPr>
              <a:t>olmama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(empati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kurmakta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zorlanma)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Sizin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almadığınız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eşyaya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birden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bire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sahip olma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(kalem,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çanta, </a:t>
            </a:r>
            <a:r>
              <a:rPr sz="2400" spc="-5" dirty="0">
                <a:latin typeface="Calibri"/>
                <a:cs typeface="Calibri"/>
              </a:rPr>
              <a:t>kitap)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5454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7868" y="378120"/>
            <a:ext cx="8611873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072161" y="552413"/>
            <a:ext cx="9122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ÇOCUĞUNUZ ZORBALIK YAPIYORSA NELER YAPABİLİRSİNİZ?</a:t>
            </a:r>
            <a:endParaRPr lang="tr-T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1797220" y="1448408"/>
            <a:ext cx="8825865" cy="647700"/>
          </a:xfrm>
          <a:custGeom>
            <a:avLst/>
            <a:gdLst/>
            <a:ahLst/>
            <a:cxnLst/>
            <a:rect l="l" t="t" r="r" b="b"/>
            <a:pathLst>
              <a:path w="8825865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8717534" y="0"/>
                </a:lnTo>
                <a:lnTo>
                  <a:pt x="8759529" y="8491"/>
                </a:lnTo>
                <a:lnTo>
                  <a:pt x="8793845" y="31638"/>
                </a:lnTo>
                <a:lnTo>
                  <a:pt x="8816992" y="65954"/>
                </a:lnTo>
                <a:lnTo>
                  <a:pt x="8825484" y="107950"/>
                </a:lnTo>
                <a:lnTo>
                  <a:pt x="8825484" y="539750"/>
                </a:lnTo>
                <a:lnTo>
                  <a:pt x="8816992" y="581745"/>
                </a:lnTo>
                <a:lnTo>
                  <a:pt x="8793845" y="616061"/>
                </a:lnTo>
                <a:lnTo>
                  <a:pt x="8759529" y="639208"/>
                </a:lnTo>
                <a:lnTo>
                  <a:pt x="8717534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192">
            <a:solidFill>
              <a:srgbClr val="39A0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1827880" y="2055472"/>
            <a:ext cx="8002270" cy="1586332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Akran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zorbalığının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hiçbir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lang="tr-TR" sz="2200" spc="-15" dirty="0" smtClean="0">
                <a:latin typeface="Calibri"/>
                <a:cs typeface="Calibri"/>
              </a:rPr>
              <a:t>problemi çözemeyeceğini</a:t>
            </a:r>
            <a:r>
              <a:rPr sz="2200" spc="15" dirty="0" smtClean="0">
                <a:latin typeface="Calibri"/>
                <a:cs typeface="Calibri"/>
              </a:rPr>
              <a:t> </a:t>
            </a:r>
            <a:r>
              <a:rPr sz="2200" spc="-15" dirty="0" err="1" smtClean="0">
                <a:latin typeface="Calibri"/>
                <a:cs typeface="Calibri"/>
              </a:rPr>
              <a:t>ifade</a:t>
            </a:r>
            <a:r>
              <a:rPr sz="2200" spc="10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edin.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 err="1" smtClean="0">
                <a:latin typeface="Calibri"/>
                <a:cs typeface="Calibri"/>
              </a:rPr>
              <a:t>Zorbalığı</a:t>
            </a:r>
            <a:r>
              <a:rPr lang="tr-TR" sz="2200" spc="-10" dirty="0" smtClean="0">
                <a:latin typeface="Calibri"/>
                <a:cs typeface="Calibri"/>
              </a:rPr>
              <a:t> n</a:t>
            </a:r>
            <a:r>
              <a:rPr sz="2200" spc="-10" dirty="0" err="1" smtClean="0">
                <a:latin typeface="Calibri"/>
                <a:cs typeface="Calibri"/>
              </a:rPr>
              <a:t>eden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lang="tr-TR" sz="2200" spc="-5" dirty="0" smtClean="0">
                <a:latin typeface="Calibri"/>
                <a:cs typeface="Calibri"/>
              </a:rPr>
              <a:t>yapmaması</a:t>
            </a:r>
            <a:r>
              <a:rPr sz="2200" spc="5" dirty="0" smtClean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gerektiğini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 err="1" smtClean="0">
                <a:latin typeface="Calibri"/>
                <a:cs typeface="Calibri"/>
              </a:rPr>
              <a:t>açıklayın</a:t>
            </a:r>
            <a:r>
              <a:rPr lang="tr-TR" sz="2200" spc="-10" dirty="0" smtClean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ts val="251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 err="1" smtClean="0">
                <a:latin typeface="Calibri"/>
                <a:cs typeface="Calibri"/>
              </a:rPr>
              <a:t>Zorbalığa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maruz </a:t>
            </a:r>
            <a:r>
              <a:rPr sz="2200" spc="-10" dirty="0">
                <a:latin typeface="Calibri"/>
                <a:cs typeface="Calibri"/>
              </a:rPr>
              <a:t>kalan arkadaşının </a:t>
            </a:r>
            <a:r>
              <a:rPr sz="2200" spc="-5" dirty="0" err="1">
                <a:latin typeface="Calibri"/>
                <a:cs typeface="Calibri"/>
              </a:rPr>
              <a:t>nasıl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5" dirty="0" err="1" smtClean="0">
                <a:latin typeface="Calibri"/>
                <a:cs typeface="Calibri"/>
              </a:rPr>
              <a:t>hissedebileceği</a:t>
            </a:r>
            <a:r>
              <a:rPr sz="2200" spc="-5" dirty="0" smtClean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hakkında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konuşun.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859535" y="1400789"/>
            <a:ext cx="792480" cy="935990"/>
          </a:xfrm>
          <a:custGeom>
            <a:avLst/>
            <a:gdLst/>
            <a:ahLst/>
            <a:cxnLst/>
            <a:rect l="l" t="t" r="r" b="b"/>
            <a:pathLst>
              <a:path w="792480" h="935989">
                <a:moveTo>
                  <a:pt x="792480" y="0"/>
                </a:moveTo>
                <a:lnTo>
                  <a:pt x="396239" y="276479"/>
                </a:lnTo>
                <a:lnTo>
                  <a:pt x="0" y="0"/>
                </a:lnTo>
                <a:lnTo>
                  <a:pt x="0" y="659257"/>
                </a:lnTo>
                <a:lnTo>
                  <a:pt x="396239" y="935736"/>
                </a:lnTo>
                <a:lnTo>
                  <a:pt x="792480" y="659257"/>
                </a:lnTo>
                <a:lnTo>
                  <a:pt x="79248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 txBox="1"/>
          <p:nvPr/>
        </p:nvSpPr>
        <p:spPr>
          <a:xfrm>
            <a:off x="1942338" y="1556360"/>
            <a:ext cx="5141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Çocuğunuzla</a:t>
            </a:r>
            <a:r>
              <a:rPr sz="24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zorbalık</a:t>
            </a:r>
            <a:r>
              <a:rPr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hakkında</a:t>
            </a:r>
            <a:r>
              <a:rPr sz="2400" b="1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chemeClr val="bg1"/>
                </a:solidFill>
                <a:latin typeface="Calibri"/>
                <a:cs typeface="Calibri"/>
              </a:rPr>
              <a:t>konuşun.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object 6"/>
          <p:cNvSpPr txBox="1">
            <a:spLocks/>
          </p:cNvSpPr>
          <p:nvPr/>
        </p:nvSpPr>
        <p:spPr>
          <a:xfrm>
            <a:off x="1124501" y="1601198"/>
            <a:ext cx="3727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tr-TR" sz="3600" spc="-5" dirty="0" smtClean="0">
                <a:solidFill>
                  <a:srgbClr val="FFFFFF"/>
                </a:solidFill>
              </a:rPr>
              <a:t>1.</a:t>
            </a:r>
            <a:endParaRPr lang="tr-TR" sz="3600" dirty="0"/>
          </a:p>
        </p:txBody>
      </p:sp>
      <p:grpSp>
        <p:nvGrpSpPr>
          <p:cNvPr id="12" name="object 7"/>
          <p:cNvGrpSpPr/>
          <p:nvPr/>
        </p:nvGrpSpPr>
        <p:grpSpPr>
          <a:xfrm>
            <a:off x="859535" y="3641804"/>
            <a:ext cx="9688132" cy="935990"/>
            <a:chOff x="774508" y="3928947"/>
            <a:chExt cx="9688132" cy="93599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" name="object 8"/>
            <p:cNvSpPr/>
            <p:nvPr/>
          </p:nvSpPr>
          <p:spPr>
            <a:xfrm>
              <a:off x="1652015" y="4017263"/>
              <a:ext cx="8810625" cy="647700"/>
            </a:xfrm>
            <a:custGeom>
              <a:avLst/>
              <a:gdLst/>
              <a:ahLst/>
              <a:cxnLst/>
              <a:rect l="l" t="t" r="r" b="b"/>
              <a:pathLst>
                <a:path w="8810625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702293" y="0"/>
                  </a:lnTo>
                  <a:lnTo>
                    <a:pt x="8744289" y="8491"/>
                  </a:lnTo>
                  <a:lnTo>
                    <a:pt x="8778605" y="31638"/>
                  </a:lnTo>
                  <a:lnTo>
                    <a:pt x="8801752" y="65954"/>
                  </a:lnTo>
                  <a:lnTo>
                    <a:pt x="8810243" y="107950"/>
                  </a:lnTo>
                  <a:lnTo>
                    <a:pt x="8810243" y="539750"/>
                  </a:lnTo>
                  <a:lnTo>
                    <a:pt x="8801752" y="581745"/>
                  </a:lnTo>
                  <a:lnTo>
                    <a:pt x="8778605" y="616061"/>
                  </a:lnTo>
                  <a:lnTo>
                    <a:pt x="8744289" y="639208"/>
                  </a:lnTo>
                  <a:lnTo>
                    <a:pt x="8702293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grpFill/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774508" y="3928947"/>
              <a:ext cx="763905" cy="935990"/>
            </a:xfrm>
            <a:custGeom>
              <a:avLst/>
              <a:gdLst/>
              <a:ahLst/>
              <a:cxnLst/>
              <a:rect l="l" t="t" r="r" b="b"/>
              <a:pathLst>
                <a:path w="763905" h="935989">
                  <a:moveTo>
                    <a:pt x="763524" y="0"/>
                  </a:moveTo>
                  <a:lnTo>
                    <a:pt x="381762" y="266319"/>
                  </a:lnTo>
                  <a:lnTo>
                    <a:pt x="0" y="0"/>
                  </a:lnTo>
                  <a:lnTo>
                    <a:pt x="0" y="669417"/>
                  </a:lnTo>
                  <a:lnTo>
                    <a:pt x="381762" y="935736"/>
                  </a:lnTo>
                  <a:lnTo>
                    <a:pt x="763524" y="669417"/>
                  </a:lnTo>
                  <a:lnTo>
                    <a:pt x="76352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0"/>
          <p:cNvSpPr txBox="1"/>
          <p:nvPr/>
        </p:nvSpPr>
        <p:spPr>
          <a:xfrm>
            <a:off x="1121124" y="3857708"/>
            <a:ext cx="372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1942338" y="3857708"/>
            <a:ext cx="6424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Zorbalık</a:t>
            </a:r>
            <a:r>
              <a:rPr sz="24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davranışlarına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chemeClr val="bg1"/>
                </a:solidFill>
                <a:latin typeface="Calibri"/>
                <a:cs typeface="Calibri"/>
              </a:rPr>
              <a:t>onay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 vermediğinizi</a:t>
            </a:r>
            <a:r>
              <a:rPr sz="24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belirtin.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object 12"/>
          <p:cNvSpPr txBox="1"/>
          <p:nvPr/>
        </p:nvSpPr>
        <p:spPr>
          <a:xfrm>
            <a:off x="1827880" y="4505408"/>
            <a:ext cx="8125459" cy="1520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sz="2200" spc="-10" dirty="0">
                <a:latin typeface="Calibri"/>
                <a:cs typeface="Calibri"/>
              </a:rPr>
              <a:t>Çocuğunuza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zorbalık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davranışlarını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onaylamadığınızı </a:t>
            </a:r>
            <a:r>
              <a:rPr sz="2200" spc="-10" dirty="0">
                <a:latin typeface="Calibri"/>
                <a:cs typeface="Calibri"/>
              </a:rPr>
              <a:t>net </a:t>
            </a:r>
            <a:r>
              <a:rPr sz="2200" spc="-5" dirty="0">
                <a:latin typeface="Calibri"/>
                <a:cs typeface="Calibri"/>
              </a:rPr>
              <a:t>bir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şekilde</a:t>
            </a:r>
            <a:endParaRPr sz="2200" dirty="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alibri"/>
                <a:cs typeface="Calibri"/>
              </a:rPr>
              <a:t>belirtin.</a:t>
            </a:r>
            <a:endParaRPr sz="2200" dirty="0">
              <a:latin typeface="Calibri"/>
              <a:cs typeface="Calibri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sz="2200" spc="-10" dirty="0">
                <a:latin typeface="Calibri"/>
                <a:cs typeface="Calibri"/>
              </a:rPr>
              <a:t>Çocuğunuzun</a:t>
            </a:r>
            <a:r>
              <a:rPr sz="2200" spc="-5" dirty="0">
                <a:latin typeface="Calibri"/>
                <a:cs typeface="Calibri"/>
              </a:rPr>
              <a:t> kişiliğine </a:t>
            </a:r>
            <a:r>
              <a:rPr sz="2200" spc="-10" dirty="0">
                <a:latin typeface="Calibri"/>
                <a:cs typeface="Calibri"/>
              </a:rPr>
              <a:t>yönelik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olumsuz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vurgu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 err="1" smtClean="0">
                <a:latin typeface="Calibri"/>
                <a:cs typeface="Calibri"/>
              </a:rPr>
              <a:t>yapmayın</a:t>
            </a:r>
            <a:r>
              <a:rPr lang="tr-TR" sz="2200" spc="-10" dirty="0" smtClean="0">
                <a:latin typeface="Calibri"/>
                <a:cs typeface="Calibri"/>
              </a:rPr>
              <a:t>.</a:t>
            </a:r>
            <a:endParaRPr lang="tr-TR" sz="2200" dirty="0">
              <a:latin typeface="Calibri"/>
              <a:cs typeface="Calibri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lang="tr-TR" sz="2200" spc="-10" dirty="0" smtClean="0">
                <a:latin typeface="Calibri"/>
                <a:cs typeface="Calibri"/>
              </a:rPr>
              <a:t>Çocuğunuza </a:t>
            </a:r>
            <a:r>
              <a:rPr sz="2200" spc="-15" dirty="0" err="1" smtClean="0">
                <a:latin typeface="Calibri"/>
                <a:cs typeface="Calibri"/>
              </a:rPr>
              <a:t>yardımcı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olmaya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hazır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olduğunuzu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belirtin.</a:t>
            </a:r>
            <a:endParaRPr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349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7219" y="493181"/>
            <a:ext cx="8610805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864659" y="621308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NEDİR?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594210" y="1624161"/>
            <a:ext cx="7680213" cy="449097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35433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0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</a:t>
            </a:r>
            <a:r>
              <a:rPr sz="20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zorbalığı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okullarda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birkaç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çocuğa </a:t>
            </a:r>
            <a:r>
              <a:rPr sz="2000" spc="-6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karşı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yaptığı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saldırgan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davranışlar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tanımlanmaktadır.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9235">
              <a:lnSpc>
                <a:spcPts val="3190"/>
              </a:lnSpc>
              <a:spcBef>
                <a:spcPts val="620"/>
              </a:spcBef>
              <a:buFont typeface="Arial MT"/>
              <a:buChar char="•"/>
              <a:tabLst>
                <a:tab pos="241935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davranışın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akran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zorbalığı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tanımlanması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</a:t>
            </a:r>
            <a:r>
              <a:rPr sz="20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sz="2000" b="1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>
              <a:lnSpc>
                <a:spcPts val="3190"/>
              </a:lnSpc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gerekmektedir: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06905">
              <a:lnSpc>
                <a:spcPct val="119600"/>
              </a:lnSpc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Davranışın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zarar</a:t>
            </a:r>
            <a:r>
              <a:rPr sz="20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verme</a:t>
            </a:r>
            <a:r>
              <a:rPr sz="20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niyetiyle</a:t>
            </a:r>
            <a:r>
              <a:rPr sz="2000" b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kasıtlı</a:t>
            </a:r>
            <a:r>
              <a:rPr sz="20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yapılması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-6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06905">
              <a:lnSpc>
                <a:spcPct val="119600"/>
              </a:lnSpc>
            </a:pP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sz="200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Davranışın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tekrarlaması</a:t>
            </a:r>
            <a:r>
              <a:rPr sz="20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sürekli</a:t>
            </a:r>
            <a:r>
              <a:rPr sz="20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olması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3190"/>
              </a:lnSpc>
              <a:spcBef>
                <a:spcPts val="660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güç</a:t>
            </a:r>
            <a:r>
              <a:rPr sz="2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dengesizliği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olması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(fiziksel,</a:t>
            </a:r>
            <a:r>
              <a:rPr sz="20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zihinsel,</a:t>
            </a:r>
            <a:r>
              <a:rPr sz="2000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>
              <a:lnSpc>
                <a:spcPts val="3190"/>
              </a:lnSpc>
            </a:pP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</a:t>
            </a:r>
            <a:r>
              <a:rPr sz="20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000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1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Olweus</a:t>
            </a:r>
            <a:r>
              <a:rPr sz="1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1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1993;</a:t>
            </a:r>
            <a:r>
              <a:rPr sz="11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Rigby, </a:t>
            </a:r>
            <a:r>
              <a:rPr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2003)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72" y="2148424"/>
            <a:ext cx="3527611" cy="3527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5106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869" y="493181"/>
            <a:ext cx="860290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020414" y="667474"/>
            <a:ext cx="8342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ÇOCUĞUNUZ ZORBALIK YAPIYORSA NELER YAPABİLİRSİNİZ?</a:t>
            </a:r>
          </a:p>
        </p:txBody>
      </p:sp>
      <p:grpSp>
        <p:nvGrpSpPr>
          <p:cNvPr id="5" name="object 2"/>
          <p:cNvGrpSpPr/>
          <p:nvPr/>
        </p:nvGrpSpPr>
        <p:grpSpPr>
          <a:xfrm>
            <a:off x="779010" y="1589773"/>
            <a:ext cx="9899780" cy="937260"/>
            <a:chOff x="1325857" y="1297300"/>
            <a:chExt cx="9899780" cy="937260"/>
          </a:xfrm>
        </p:grpSpPr>
        <p:sp>
          <p:nvSpPr>
            <p:cNvPr id="8" name="object 3"/>
            <p:cNvSpPr/>
            <p:nvPr/>
          </p:nvSpPr>
          <p:spPr>
            <a:xfrm>
              <a:off x="1325857" y="1297300"/>
              <a:ext cx="791210" cy="937260"/>
            </a:xfrm>
            <a:custGeom>
              <a:avLst/>
              <a:gdLst/>
              <a:ahLst/>
              <a:cxnLst/>
              <a:rect l="l" t="t" r="r" b="b"/>
              <a:pathLst>
                <a:path w="791210" h="937260">
                  <a:moveTo>
                    <a:pt x="790956" y="0"/>
                  </a:moveTo>
                  <a:lnTo>
                    <a:pt x="395478" y="275970"/>
                  </a:lnTo>
                  <a:lnTo>
                    <a:pt x="0" y="0"/>
                  </a:lnTo>
                  <a:lnTo>
                    <a:pt x="0" y="661288"/>
                  </a:lnTo>
                  <a:lnTo>
                    <a:pt x="395478" y="937259"/>
                  </a:lnTo>
                  <a:lnTo>
                    <a:pt x="790956" y="661288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/>
          </p:nvSpPr>
          <p:spPr>
            <a:xfrm>
              <a:off x="2251817" y="1348318"/>
              <a:ext cx="8973820" cy="649605"/>
            </a:xfrm>
            <a:custGeom>
              <a:avLst/>
              <a:gdLst/>
              <a:ahLst/>
              <a:cxnLst/>
              <a:rect l="l" t="t" r="r" b="b"/>
              <a:pathLst>
                <a:path w="8973820" h="649605">
                  <a:moveTo>
                    <a:pt x="0" y="108203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4" y="0"/>
                  </a:lnTo>
                  <a:lnTo>
                    <a:pt x="8865108" y="0"/>
                  </a:lnTo>
                  <a:lnTo>
                    <a:pt x="8907250" y="8495"/>
                  </a:lnTo>
                  <a:lnTo>
                    <a:pt x="8941641" y="31670"/>
                  </a:lnTo>
                  <a:lnTo>
                    <a:pt x="8964816" y="66061"/>
                  </a:lnTo>
                  <a:lnTo>
                    <a:pt x="8973312" y="108203"/>
                  </a:lnTo>
                  <a:lnTo>
                    <a:pt x="8973312" y="541019"/>
                  </a:lnTo>
                  <a:lnTo>
                    <a:pt x="8964816" y="583162"/>
                  </a:lnTo>
                  <a:lnTo>
                    <a:pt x="8941641" y="617553"/>
                  </a:lnTo>
                  <a:lnTo>
                    <a:pt x="8907250" y="640728"/>
                  </a:lnTo>
                  <a:lnTo>
                    <a:pt x="8865108" y="649224"/>
                  </a:lnTo>
                  <a:lnTo>
                    <a:pt x="108204" y="649224"/>
                  </a:lnTo>
                  <a:lnTo>
                    <a:pt x="66061" y="640728"/>
                  </a:lnTo>
                  <a:lnTo>
                    <a:pt x="31670" y="617553"/>
                  </a:lnTo>
                  <a:lnTo>
                    <a:pt x="8495" y="583162"/>
                  </a:lnTo>
                  <a:lnTo>
                    <a:pt x="0" y="541019"/>
                  </a:lnTo>
                  <a:lnTo>
                    <a:pt x="0" y="10820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5"/>
          <p:cNvSpPr txBox="1"/>
          <p:nvPr/>
        </p:nvSpPr>
        <p:spPr>
          <a:xfrm>
            <a:off x="1741297" y="2492647"/>
            <a:ext cx="9348044" cy="3171766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280670" indent="-228600">
              <a:lnSpc>
                <a:spcPct val="80000"/>
              </a:lnSpc>
              <a:spcBef>
                <a:spcPts val="72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Çocuğunuza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hangi </a:t>
            </a:r>
            <a:r>
              <a:rPr sz="2600" spc="-10" dirty="0" err="1">
                <a:latin typeface="Calibri"/>
                <a:cs typeface="Calibri"/>
              </a:rPr>
              <a:t>davranışlarının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zorba</a:t>
            </a:r>
            <a:r>
              <a:rPr lang="tr-TR" sz="2600" spc="-15" dirty="0" err="1" smtClean="0">
                <a:latin typeface="Calibri"/>
                <a:cs typeface="Calibri"/>
              </a:rPr>
              <a:t>lık</a:t>
            </a:r>
            <a:r>
              <a:rPr sz="2600" spc="10" dirty="0" smtClean="0">
                <a:latin typeface="Calibri"/>
                <a:cs typeface="Calibri"/>
              </a:rPr>
              <a:t> </a:t>
            </a:r>
            <a:r>
              <a:rPr sz="2600" spc="-5" dirty="0" err="1">
                <a:latin typeface="Calibri"/>
                <a:cs typeface="Calibri"/>
              </a:rPr>
              <a:t>olduğunu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lang="tr-TR" sz="2600" dirty="0" smtClean="0">
                <a:latin typeface="Calibri"/>
                <a:cs typeface="Calibri"/>
              </a:rPr>
              <a:t>anlatın.</a:t>
            </a:r>
            <a:endParaRPr sz="26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50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Bu </a:t>
            </a:r>
            <a:r>
              <a:rPr sz="2600" spc="-10" dirty="0" err="1" smtClean="0">
                <a:latin typeface="Calibri"/>
                <a:cs typeface="Calibri"/>
              </a:rPr>
              <a:t>zorba</a:t>
            </a:r>
            <a:r>
              <a:rPr sz="2600" spc="-10" dirty="0" smtClean="0">
                <a:latin typeface="Calibri"/>
                <a:cs typeface="Calibri"/>
              </a:rPr>
              <a:t> </a:t>
            </a:r>
            <a:r>
              <a:rPr sz="2600" spc="-10" dirty="0" err="1" smtClean="0">
                <a:latin typeface="Calibri"/>
                <a:cs typeface="Calibri"/>
              </a:rPr>
              <a:t>davranışlar</a:t>
            </a:r>
            <a:r>
              <a:rPr lang="tr-TR" sz="2600" spc="-10" dirty="0" smtClean="0">
                <a:latin typeface="Calibri"/>
                <a:cs typeface="Calibri"/>
              </a:rPr>
              <a:t>ı </a:t>
            </a:r>
            <a:r>
              <a:rPr sz="2600" spc="-5" dirty="0" err="1" smtClean="0">
                <a:latin typeface="Calibri"/>
                <a:cs typeface="Calibri"/>
              </a:rPr>
              <a:t>neden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gösterdiğini anlamaya </a:t>
            </a:r>
            <a:r>
              <a:rPr sz="2600" spc="-5" dirty="0">
                <a:latin typeface="Calibri"/>
                <a:cs typeface="Calibri"/>
              </a:rPr>
              <a:t>çalışın.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 smtClean="0">
                <a:latin typeface="Calibri"/>
                <a:cs typeface="Calibri"/>
              </a:rPr>
              <a:t>Bu</a:t>
            </a:r>
            <a:r>
              <a:rPr lang="tr-TR" sz="2600" spc="-10" dirty="0" err="1" smtClean="0">
                <a:latin typeface="Calibri"/>
                <a:cs typeface="Calibri"/>
              </a:rPr>
              <a:t>nlar</a:t>
            </a:r>
            <a:r>
              <a:rPr lang="tr-TR" sz="2600" spc="-10" dirty="0" smtClean="0">
                <a:latin typeface="Calibri"/>
                <a:cs typeface="Calibri"/>
              </a:rPr>
              <a:t> </a:t>
            </a:r>
            <a:r>
              <a:rPr sz="2600" spc="-5" dirty="0" err="1" smtClean="0">
                <a:latin typeface="Calibri"/>
                <a:cs typeface="Calibri"/>
              </a:rPr>
              <a:t>yerine</a:t>
            </a:r>
            <a:r>
              <a:rPr sz="2600" spc="10" dirty="0" smtClean="0">
                <a:latin typeface="Calibri"/>
                <a:cs typeface="Calibri"/>
              </a:rPr>
              <a:t> </a:t>
            </a:r>
            <a:r>
              <a:rPr lang="tr-TR" sz="2600" spc="-5" dirty="0" smtClean="0">
                <a:latin typeface="Calibri"/>
                <a:cs typeface="Calibri"/>
              </a:rPr>
              <a:t>hangi davranışları </a:t>
            </a:r>
            <a:r>
              <a:rPr sz="2600" spc="-5" dirty="0" err="1" smtClean="0">
                <a:latin typeface="Calibri"/>
                <a:cs typeface="Calibri"/>
              </a:rPr>
              <a:t>yapabileceğini</a:t>
            </a:r>
            <a:r>
              <a:rPr sz="2600" spc="-20" dirty="0" smtClean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anlatın.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Kesinlikle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fiziksel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ceza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vermeyin.</a:t>
            </a:r>
            <a:endParaRPr sz="2600" dirty="0">
              <a:latin typeface="Calibri"/>
              <a:cs typeface="Calibri"/>
            </a:endParaRPr>
          </a:p>
          <a:p>
            <a:pPr marL="241300" marR="209550" indent="-228600">
              <a:lnSpc>
                <a:spcPts val="250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Çocuğunuzun </a:t>
            </a:r>
            <a:r>
              <a:rPr sz="2600" spc="-10" dirty="0">
                <a:latin typeface="Calibri"/>
                <a:cs typeface="Calibri"/>
              </a:rPr>
              <a:t>davranışlarını </a:t>
            </a:r>
            <a:r>
              <a:rPr sz="2600" spc="-5" dirty="0" err="1">
                <a:latin typeface="Calibri"/>
                <a:cs typeface="Calibri"/>
              </a:rPr>
              <a:t>değiştirebileceğine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5" dirty="0" err="1" smtClean="0">
                <a:latin typeface="Calibri"/>
                <a:cs typeface="Calibri"/>
              </a:rPr>
              <a:t>güvendiğinizi</a:t>
            </a:r>
            <a:r>
              <a:rPr lang="tr-TR" sz="2600" spc="-5" dirty="0">
                <a:latin typeface="Calibri"/>
                <a:cs typeface="Calibri"/>
              </a:rPr>
              <a:t> </a:t>
            </a:r>
            <a:r>
              <a:rPr sz="2600" spc="-10" dirty="0" err="1" smtClean="0">
                <a:latin typeface="Calibri"/>
                <a:cs typeface="Calibri"/>
              </a:rPr>
              <a:t>gösterin</a:t>
            </a:r>
            <a:r>
              <a:rPr sz="2600" spc="-10" dirty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 marL="241300" marR="363855" indent="-228600">
              <a:lnSpc>
                <a:spcPct val="8000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Çocuğunuzun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bu </a:t>
            </a:r>
            <a:r>
              <a:rPr sz="2600" spc="-15" dirty="0">
                <a:latin typeface="Calibri"/>
                <a:cs typeface="Calibri"/>
              </a:rPr>
              <a:t>konudaki</a:t>
            </a:r>
            <a:r>
              <a:rPr sz="2600" spc="-5" dirty="0">
                <a:latin typeface="Calibri"/>
                <a:cs typeface="Calibri"/>
              </a:rPr>
              <a:t> çabasını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ve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olumlu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davranışlarını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lang="tr-TR" sz="2600" spc="-5" dirty="0" smtClean="0">
                <a:latin typeface="Calibri"/>
                <a:cs typeface="Calibri"/>
              </a:rPr>
              <a:t>takdir edin.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1058695" y="1814113"/>
            <a:ext cx="214293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1867869" y="1770888"/>
            <a:ext cx="34086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Çocuğunuza</a:t>
            </a:r>
            <a:r>
              <a:rPr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yardımcı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olun.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308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2"/>
          <p:cNvSpPr/>
          <p:nvPr/>
        </p:nvSpPr>
        <p:spPr>
          <a:xfrm>
            <a:off x="1704436" y="3668814"/>
            <a:ext cx="8787765" cy="594638"/>
          </a:xfrm>
          <a:custGeom>
            <a:avLst/>
            <a:gdLst/>
            <a:ahLst/>
            <a:cxnLst/>
            <a:rect l="l" t="t" r="r" b="b"/>
            <a:pathLst>
              <a:path w="8787765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8679434" y="0"/>
                </a:lnTo>
                <a:lnTo>
                  <a:pt x="8721429" y="8491"/>
                </a:lnTo>
                <a:lnTo>
                  <a:pt x="8755745" y="31638"/>
                </a:lnTo>
                <a:lnTo>
                  <a:pt x="8778892" y="65954"/>
                </a:lnTo>
                <a:lnTo>
                  <a:pt x="8787384" y="107950"/>
                </a:lnTo>
                <a:lnTo>
                  <a:pt x="8787384" y="539750"/>
                </a:lnTo>
                <a:lnTo>
                  <a:pt x="8778892" y="581745"/>
                </a:lnTo>
                <a:lnTo>
                  <a:pt x="8755745" y="616061"/>
                </a:lnTo>
                <a:lnTo>
                  <a:pt x="8721429" y="639208"/>
                </a:lnTo>
                <a:lnTo>
                  <a:pt x="8679434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869" y="493181"/>
            <a:ext cx="8624332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989157" y="667474"/>
            <a:ext cx="8342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ÇOCUĞUNUZ ZORBALIK YAPIYORSA NELER YAPABİLİRSİNİZ?</a:t>
            </a:r>
          </a:p>
        </p:txBody>
      </p:sp>
      <p:grpSp>
        <p:nvGrpSpPr>
          <p:cNvPr id="5" name="object 2"/>
          <p:cNvGrpSpPr/>
          <p:nvPr/>
        </p:nvGrpSpPr>
        <p:grpSpPr>
          <a:xfrm>
            <a:off x="791272" y="1392906"/>
            <a:ext cx="9648143" cy="921977"/>
            <a:chOff x="668193" y="859535"/>
            <a:chExt cx="9648143" cy="107068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object 3"/>
            <p:cNvSpPr/>
            <p:nvPr/>
          </p:nvSpPr>
          <p:spPr>
            <a:xfrm>
              <a:off x="1589531" y="859535"/>
              <a:ext cx="8726805" cy="868680"/>
            </a:xfrm>
            <a:custGeom>
              <a:avLst/>
              <a:gdLst/>
              <a:ahLst/>
              <a:cxnLst/>
              <a:rect l="l" t="t" r="r" b="b"/>
              <a:pathLst>
                <a:path w="8726805" h="868680">
                  <a:moveTo>
                    <a:pt x="0" y="144779"/>
                  </a:moveTo>
                  <a:lnTo>
                    <a:pt x="7376" y="98999"/>
                  </a:lnTo>
                  <a:lnTo>
                    <a:pt x="27919" y="59253"/>
                  </a:lnTo>
                  <a:lnTo>
                    <a:pt x="59253" y="27919"/>
                  </a:lnTo>
                  <a:lnTo>
                    <a:pt x="98999" y="7376"/>
                  </a:lnTo>
                  <a:lnTo>
                    <a:pt x="144780" y="0"/>
                  </a:lnTo>
                  <a:lnTo>
                    <a:pt x="8581644" y="0"/>
                  </a:lnTo>
                  <a:lnTo>
                    <a:pt x="8627424" y="7376"/>
                  </a:lnTo>
                  <a:lnTo>
                    <a:pt x="8667170" y="27919"/>
                  </a:lnTo>
                  <a:lnTo>
                    <a:pt x="8698504" y="59253"/>
                  </a:lnTo>
                  <a:lnTo>
                    <a:pt x="8719047" y="98999"/>
                  </a:lnTo>
                  <a:lnTo>
                    <a:pt x="8726424" y="144779"/>
                  </a:lnTo>
                  <a:lnTo>
                    <a:pt x="8726424" y="723900"/>
                  </a:lnTo>
                  <a:lnTo>
                    <a:pt x="8719047" y="769680"/>
                  </a:lnTo>
                  <a:lnTo>
                    <a:pt x="8698504" y="809426"/>
                  </a:lnTo>
                  <a:lnTo>
                    <a:pt x="8667170" y="840760"/>
                  </a:lnTo>
                  <a:lnTo>
                    <a:pt x="8627424" y="861303"/>
                  </a:lnTo>
                  <a:lnTo>
                    <a:pt x="8581644" y="868679"/>
                  </a:lnTo>
                  <a:lnTo>
                    <a:pt x="144780" y="868679"/>
                  </a:lnTo>
                  <a:lnTo>
                    <a:pt x="98999" y="861303"/>
                  </a:lnTo>
                  <a:lnTo>
                    <a:pt x="59253" y="840760"/>
                  </a:lnTo>
                  <a:lnTo>
                    <a:pt x="27919" y="809426"/>
                  </a:lnTo>
                  <a:lnTo>
                    <a:pt x="7376" y="769680"/>
                  </a:lnTo>
                  <a:lnTo>
                    <a:pt x="0" y="723900"/>
                  </a:lnTo>
                  <a:lnTo>
                    <a:pt x="0" y="144779"/>
                  </a:lnTo>
                  <a:close/>
                </a:path>
              </a:pathLst>
            </a:custGeom>
            <a:grpFill/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9" name="object 4"/>
            <p:cNvSpPr/>
            <p:nvPr/>
          </p:nvSpPr>
          <p:spPr>
            <a:xfrm>
              <a:off x="668193" y="1047567"/>
              <a:ext cx="791210" cy="882649"/>
            </a:xfrm>
            <a:custGeom>
              <a:avLst/>
              <a:gdLst/>
              <a:ahLst/>
              <a:cxnLst/>
              <a:rect l="l" t="t" r="r" b="b"/>
              <a:pathLst>
                <a:path w="791210" h="882650">
                  <a:moveTo>
                    <a:pt x="790956" y="0"/>
                  </a:moveTo>
                  <a:lnTo>
                    <a:pt x="395478" y="275971"/>
                  </a:lnTo>
                  <a:lnTo>
                    <a:pt x="0" y="0"/>
                  </a:lnTo>
                  <a:lnTo>
                    <a:pt x="0" y="606425"/>
                  </a:lnTo>
                  <a:lnTo>
                    <a:pt x="395478" y="882396"/>
                  </a:lnTo>
                  <a:lnTo>
                    <a:pt x="790956" y="606425"/>
                  </a:lnTo>
                  <a:lnTo>
                    <a:pt x="79095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10" name="object 5"/>
          <p:cNvSpPr txBox="1"/>
          <p:nvPr/>
        </p:nvSpPr>
        <p:spPr>
          <a:xfrm>
            <a:off x="1797220" y="1655787"/>
            <a:ext cx="9246158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0119">
              <a:lnSpc>
                <a:spcPct val="100000"/>
              </a:lnSpc>
              <a:spcBef>
                <a:spcPts val="100"/>
              </a:spcBef>
            </a:pPr>
            <a:r>
              <a:rPr b="1" spc="-5" dirty="0" err="1">
                <a:solidFill>
                  <a:schemeClr val="bg1"/>
                </a:solidFill>
                <a:latin typeface="Calibri"/>
                <a:cs typeface="Calibri"/>
              </a:rPr>
              <a:t>Çocuğunuzu</a:t>
            </a:r>
            <a:r>
              <a:rPr b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1" spc="-5" dirty="0" err="1" smtClean="0">
                <a:solidFill>
                  <a:schemeClr val="bg1"/>
                </a:solidFill>
                <a:latin typeface="Calibri"/>
                <a:cs typeface="Calibri"/>
              </a:rPr>
              <a:t>paylaşma</a:t>
            </a:r>
            <a:r>
              <a:rPr b="1" spc="-5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b="1" spc="-15" dirty="0">
                <a:solidFill>
                  <a:schemeClr val="bg1"/>
                </a:solidFill>
                <a:latin typeface="Calibri"/>
                <a:cs typeface="Calibri"/>
              </a:rPr>
              <a:t>yardım </a:t>
            </a:r>
            <a:r>
              <a:rPr b="1" spc="-5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chemeClr val="bg1"/>
                </a:solidFill>
                <a:latin typeface="Calibri"/>
                <a:cs typeface="Calibri"/>
              </a:rPr>
              <a:t>etme,</a:t>
            </a:r>
            <a:r>
              <a:rPr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1" spc="-10" dirty="0" err="1" smtClean="0">
                <a:solidFill>
                  <a:schemeClr val="bg1"/>
                </a:solidFill>
                <a:latin typeface="Calibri"/>
                <a:cs typeface="Calibri"/>
              </a:rPr>
              <a:t>duyguların</a:t>
            </a:r>
            <a:r>
              <a:rPr lang="tr-TR" b="1" spc="-10" dirty="0" smtClean="0">
                <a:solidFill>
                  <a:schemeClr val="bg1"/>
                </a:solidFill>
                <a:latin typeface="Calibri"/>
                <a:cs typeface="Calibri"/>
              </a:rPr>
              <a:t>ı</a:t>
            </a:r>
            <a:r>
              <a:rPr b="1" spc="-1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1" spc="-10" dirty="0" err="1">
                <a:solidFill>
                  <a:schemeClr val="bg1"/>
                </a:solidFill>
                <a:latin typeface="Calibri"/>
                <a:cs typeface="Calibri"/>
              </a:rPr>
              <a:t>ifade</a:t>
            </a:r>
            <a:r>
              <a:rPr b="1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1" spc="-5" dirty="0" smtClean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lang="tr-TR" b="1" spc="-5" dirty="0" err="1" smtClean="0">
                <a:solidFill>
                  <a:schemeClr val="bg1"/>
                </a:solidFill>
                <a:latin typeface="Calibri"/>
                <a:cs typeface="Calibri"/>
              </a:rPr>
              <a:t>tme</a:t>
            </a:r>
            <a:r>
              <a:rPr b="1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1" spc="-10" dirty="0" err="1" smtClean="0">
                <a:solidFill>
                  <a:schemeClr val="bg1"/>
                </a:solidFill>
                <a:latin typeface="Calibri"/>
                <a:cs typeface="Calibri"/>
              </a:rPr>
              <a:t>konu</a:t>
            </a:r>
            <a:r>
              <a:rPr lang="tr-TR" b="1" spc="-10" dirty="0" err="1" smtClean="0">
                <a:solidFill>
                  <a:schemeClr val="bg1"/>
                </a:solidFill>
                <a:latin typeface="Calibri"/>
                <a:cs typeface="Calibri"/>
              </a:rPr>
              <a:t>larında</a:t>
            </a:r>
            <a:r>
              <a:rPr b="1" spc="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chemeClr val="bg1"/>
                </a:solidFill>
                <a:latin typeface="Calibri"/>
                <a:cs typeface="Calibri"/>
              </a:rPr>
              <a:t>destekleyin.</a:t>
            </a:r>
            <a:endParaRPr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41300" marR="115570" indent="-228600">
              <a:lnSpc>
                <a:spcPts val="2380"/>
              </a:lnSpc>
              <a:spcBef>
                <a:spcPts val="205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pc="-5" dirty="0" err="1" smtClean="0">
                <a:latin typeface="Calibri"/>
                <a:cs typeface="Calibri"/>
              </a:rPr>
              <a:t>Çocuğunuz</a:t>
            </a:r>
            <a:r>
              <a:rPr lang="tr-TR" spc="-5" dirty="0" smtClean="0">
                <a:latin typeface="Calibri"/>
                <a:cs typeface="Calibri"/>
              </a:rPr>
              <a:t>un diğer öğrencilerin neler hissedebileceğine yönelik </a:t>
            </a:r>
            <a:r>
              <a:rPr spc="-10" dirty="0" err="1" smtClean="0">
                <a:latin typeface="Calibri"/>
                <a:cs typeface="Calibri"/>
              </a:rPr>
              <a:t>empati</a:t>
            </a:r>
            <a:r>
              <a:rPr spc="10" dirty="0" smtClean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kurmasını sağlayın.</a:t>
            </a:r>
            <a:endParaRPr dirty="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6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pc="-5" dirty="0">
                <a:latin typeface="Calibri"/>
                <a:cs typeface="Calibri"/>
              </a:rPr>
              <a:t>Başkalarına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saygı </a:t>
            </a:r>
            <a:r>
              <a:rPr spc="-10" dirty="0">
                <a:latin typeface="Calibri"/>
                <a:cs typeface="Calibri"/>
              </a:rPr>
              <a:t>duymayı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ve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farklılıkları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kabul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etmeyi</a:t>
            </a:r>
            <a:r>
              <a:rPr spc="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öğretin.</a:t>
            </a:r>
            <a:r>
              <a:rPr spc="-15" dirty="0">
                <a:latin typeface="Calibri"/>
                <a:cs typeface="Calibri"/>
              </a:rPr>
              <a:t> </a:t>
            </a:r>
            <a:endParaRPr lang="tr-TR" spc="-15" dirty="0" smtClean="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6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pc="-10" dirty="0" err="1" smtClean="0">
                <a:latin typeface="Calibri"/>
                <a:cs typeface="Calibri"/>
              </a:rPr>
              <a:t>Çocuğunuzun</a:t>
            </a:r>
            <a:r>
              <a:rPr spc="5" dirty="0" smtClean="0">
                <a:latin typeface="Calibri"/>
                <a:cs typeface="Calibri"/>
              </a:rPr>
              <a:t> </a:t>
            </a:r>
            <a:r>
              <a:rPr spc="-15" dirty="0" err="1">
                <a:latin typeface="Calibri"/>
                <a:cs typeface="Calibri"/>
              </a:rPr>
              <a:t>sosyal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 err="1" smtClean="0">
                <a:latin typeface="Calibri"/>
                <a:cs typeface="Calibri"/>
              </a:rPr>
              <a:t>etkinlikler</a:t>
            </a:r>
            <a:r>
              <a:rPr lang="tr-TR" spc="-5" dirty="0" smtClean="0">
                <a:latin typeface="Calibri"/>
                <a:cs typeface="Calibri"/>
              </a:rPr>
              <a:t>e katılımını destekleyin. 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1081532" y="1062609"/>
            <a:ext cx="3727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823271" y="3758572"/>
            <a:ext cx="763905" cy="792268"/>
          </a:xfrm>
          <a:custGeom>
            <a:avLst/>
            <a:gdLst/>
            <a:ahLst/>
            <a:cxnLst/>
            <a:rect l="l" t="t" r="r" b="b"/>
            <a:pathLst>
              <a:path w="763905" h="862964">
                <a:moveTo>
                  <a:pt x="763523" y="0"/>
                </a:moveTo>
                <a:lnTo>
                  <a:pt x="381761" y="266319"/>
                </a:lnTo>
                <a:lnTo>
                  <a:pt x="0" y="0"/>
                </a:lnTo>
                <a:lnTo>
                  <a:pt x="0" y="596265"/>
                </a:lnTo>
                <a:lnTo>
                  <a:pt x="381761" y="862584"/>
                </a:lnTo>
                <a:lnTo>
                  <a:pt x="763523" y="596265"/>
                </a:lnTo>
                <a:lnTo>
                  <a:pt x="763523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" name="object 8"/>
          <p:cNvSpPr txBox="1"/>
          <p:nvPr/>
        </p:nvSpPr>
        <p:spPr>
          <a:xfrm>
            <a:off x="1113905" y="3966132"/>
            <a:ext cx="30799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800" dirty="0" smtClean="0">
                <a:solidFill>
                  <a:schemeClr val="bg1"/>
                </a:solidFill>
                <a:latin typeface="Calibri"/>
                <a:cs typeface="Calibri"/>
              </a:rPr>
              <a:t>5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object 9"/>
          <p:cNvSpPr txBox="1"/>
          <p:nvPr/>
        </p:nvSpPr>
        <p:spPr>
          <a:xfrm>
            <a:off x="1867869" y="3821221"/>
            <a:ext cx="24326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chemeClr val="bg1"/>
                </a:solidFill>
                <a:latin typeface="Calibri"/>
                <a:cs typeface="Calibri"/>
              </a:rPr>
              <a:t>Okulu</a:t>
            </a:r>
            <a:r>
              <a:rPr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chemeClr val="bg1"/>
                </a:solidFill>
                <a:latin typeface="Calibri"/>
                <a:cs typeface="Calibri"/>
              </a:rPr>
              <a:t>bilgilendirin.</a:t>
            </a:r>
            <a:endParaRPr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797220" y="4361343"/>
            <a:ext cx="7917180" cy="72135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spc="-15" dirty="0">
                <a:latin typeface="Calibri"/>
                <a:cs typeface="Calibri"/>
              </a:rPr>
              <a:t>Okul </a:t>
            </a:r>
            <a:r>
              <a:rPr spc="-5" dirty="0">
                <a:latin typeface="Calibri"/>
                <a:cs typeface="Calibri"/>
              </a:rPr>
              <a:t>ile </a:t>
            </a:r>
            <a:r>
              <a:rPr spc="-10" dirty="0">
                <a:latin typeface="Calibri"/>
                <a:cs typeface="Calibri"/>
              </a:rPr>
              <a:t>mutlaka temasa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geçin.</a:t>
            </a:r>
            <a:endParaRPr dirty="0">
              <a:latin typeface="Calibri"/>
              <a:cs typeface="Calibri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spc="-15" dirty="0">
                <a:latin typeface="Calibri"/>
                <a:cs typeface="Calibri"/>
              </a:rPr>
              <a:t>Psikolojik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danışman/rehber </a:t>
            </a:r>
            <a:r>
              <a:rPr spc="-10" dirty="0">
                <a:latin typeface="Calibri"/>
                <a:cs typeface="Calibri"/>
              </a:rPr>
              <a:t>öğretmen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ve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sınıf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öğretmeniyle</a:t>
            </a:r>
            <a:r>
              <a:rPr spc="4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iş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birliği </a:t>
            </a:r>
            <a:r>
              <a:rPr spc="-484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kurun.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1797220" y="5180585"/>
            <a:ext cx="637286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spc="-10" dirty="0">
                <a:latin typeface="Calibri"/>
                <a:cs typeface="Calibri"/>
              </a:rPr>
              <a:t>Gerektiği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zaman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uzman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desteği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almaktan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çekinmeyin.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89840" y="1728281"/>
            <a:ext cx="366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spc="-5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15453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5341" y="493181"/>
            <a:ext cx="8355106" cy="95522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079812" y="586073"/>
            <a:ext cx="7840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ÇOCUĞUNUZUN  ZORBALIĞA MARUZ KALDIĞINI NASIL ANLARSINIZ?</a:t>
            </a:r>
            <a:endParaRPr lang="tr-T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899010" y="2005070"/>
            <a:ext cx="6658237" cy="357854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Vücudunda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morluk,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çizik,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yara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vb.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belirtiler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Okuldan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kitapları </a:t>
            </a:r>
            <a:r>
              <a:rPr sz="2000" spc="-20" dirty="0">
                <a:latin typeface="Calibri"/>
                <a:cs typeface="Calibri"/>
              </a:rPr>
              <a:t>veya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kıyafetleri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yırtılmış,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dağılmış,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kirli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olarak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dönme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Harçlığını </a:t>
            </a:r>
            <a:r>
              <a:rPr sz="2000" spc="-15" dirty="0">
                <a:latin typeface="Calibri"/>
                <a:cs typeface="Calibri"/>
              </a:rPr>
              <a:t>kaybetme,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sık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sık </a:t>
            </a:r>
            <a:r>
              <a:rPr sz="2000" spc="-15" dirty="0">
                <a:latin typeface="Calibri"/>
                <a:cs typeface="Calibri"/>
              </a:rPr>
              <a:t>harçlık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isteme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Normalde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okulu </a:t>
            </a:r>
            <a:r>
              <a:rPr sz="2000" spc="-5" dirty="0">
                <a:latin typeface="Calibri"/>
                <a:cs typeface="Calibri"/>
              </a:rPr>
              <a:t>sevmesine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rağmen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okula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gitmek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istememe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Okul</a:t>
            </a:r>
            <a:r>
              <a:rPr sz="2000" dirty="0">
                <a:latin typeface="Calibri"/>
                <a:cs typeface="Calibri"/>
              </a:rPr>
              <a:t> servisine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binmek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istememe,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okula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gidiş-dönüş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yolunu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değiştirme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Sık</a:t>
            </a:r>
            <a:r>
              <a:rPr sz="2000" dirty="0">
                <a:latin typeface="Calibri"/>
                <a:cs typeface="Calibri"/>
              </a:rPr>
              <a:t> sık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baş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ağrısı,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karın</a:t>
            </a:r>
            <a:r>
              <a:rPr sz="2000" spc="-5" dirty="0">
                <a:latin typeface="Calibri"/>
                <a:cs typeface="Calibri"/>
              </a:rPr>
              <a:t> ağrısı,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iştah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kaybı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gibi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fiziksel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problemlerden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şikayet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etme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Eski neşesini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kaybetmiş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olma, </a:t>
            </a:r>
            <a:r>
              <a:rPr sz="2000" spc="-15" dirty="0">
                <a:latin typeface="Calibri"/>
                <a:cs typeface="Calibri"/>
              </a:rPr>
              <a:t>yapmaktan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hoşlandığı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şeyleri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yapmak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istememe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55" y="2440671"/>
            <a:ext cx="3505835" cy="27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24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4306" y="493181"/>
            <a:ext cx="8444753" cy="95522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181633" y="586073"/>
            <a:ext cx="7598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ÇOCUĞUNUZUN  ZORBALIĞA MARUZ KALDIĞINI NASIL ANLARSINIZ?</a:t>
            </a:r>
            <a:endParaRPr lang="tr-T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1033893" y="2247117"/>
            <a:ext cx="6030706" cy="262956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 err="1" smtClean="0">
                <a:latin typeface="Calibri"/>
                <a:cs typeface="Calibri"/>
              </a:rPr>
              <a:t>İçe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kapanma,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ağlama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krizleri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30" dirty="0">
                <a:latin typeface="Calibri"/>
                <a:cs typeface="Calibri"/>
              </a:rPr>
              <a:t>Eve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arkadaşının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gelmemesi,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arkadaşına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gitmek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istememe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Uykuya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dalmakta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güçlük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yaşama,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kabuslar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görme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Her 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kötü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bir </a:t>
            </a:r>
            <a:r>
              <a:rPr sz="2000" spc="-10" dirty="0">
                <a:latin typeface="Calibri"/>
                <a:cs typeface="Calibri"/>
              </a:rPr>
              <a:t>şey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olacakmış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gibi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endişeli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tedirgin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davranma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Çabuk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öfkelenme,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tepkisel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davranma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Kendine </a:t>
            </a:r>
            <a:r>
              <a:rPr sz="2000" spc="-20" dirty="0">
                <a:latin typeface="Calibri"/>
                <a:cs typeface="Calibri"/>
              </a:rPr>
              <a:t>zarar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verme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davranışlarında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bulunma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887" y="1871873"/>
            <a:ext cx="3380053" cy="33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3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3544" y="493181"/>
            <a:ext cx="8478621" cy="95522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399107" y="586073"/>
            <a:ext cx="7437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ÇOCUĞUNUZ ZORBALIĞA MARUZ KALIYORSA NELER YAPABİLİRSİNİZ?</a:t>
            </a:r>
            <a:endParaRPr lang="tr-T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1704923" y="1740131"/>
            <a:ext cx="8825865" cy="647700"/>
          </a:xfrm>
          <a:custGeom>
            <a:avLst/>
            <a:gdLst/>
            <a:ahLst/>
            <a:cxnLst/>
            <a:rect l="l" t="t" r="r" b="b"/>
            <a:pathLst>
              <a:path w="8825865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8717534" y="0"/>
                </a:lnTo>
                <a:lnTo>
                  <a:pt x="8759529" y="8491"/>
                </a:lnTo>
                <a:lnTo>
                  <a:pt x="8793845" y="31638"/>
                </a:lnTo>
                <a:lnTo>
                  <a:pt x="8816992" y="65954"/>
                </a:lnTo>
                <a:lnTo>
                  <a:pt x="8825484" y="107950"/>
                </a:lnTo>
                <a:lnTo>
                  <a:pt x="8825484" y="539750"/>
                </a:lnTo>
                <a:lnTo>
                  <a:pt x="8816992" y="581745"/>
                </a:lnTo>
                <a:lnTo>
                  <a:pt x="8793845" y="616061"/>
                </a:lnTo>
                <a:lnTo>
                  <a:pt x="8759529" y="639208"/>
                </a:lnTo>
                <a:lnTo>
                  <a:pt x="8717534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1704923" y="2553068"/>
            <a:ext cx="7947659" cy="283972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Çocuğunuzla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neler yaşadığı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konusunda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konuşun.</a:t>
            </a:r>
            <a:endParaRPr sz="2400" dirty="0">
              <a:latin typeface="Calibri"/>
              <a:cs typeface="Calibri"/>
            </a:endParaRPr>
          </a:p>
          <a:p>
            <a:pPr marL="241300" marR="256540" indent="-228600">
              <a:lnSpc>
                <a:spcPts val="259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Çocuğunuza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onun yanında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olduğunuzu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ona </a:t>
            </a:r>
            <a:r>
              <a:rPr sz="2400" spc="-15" dirty="0">
                <a:latin typeface="Calibri"/>
                <a:cs typeface="Calibri"/>
              </a:rPr>
              <a:t>yardım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etmek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istediğinizi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belirtin.</a:t>
            </a:r>
            <a:endParaRPr sz="2400" dirty="0">
              <a:latin typeface="Calibri"/>
              <a:cs typeface="Calibri"/>
            </a:endParaRPr>
          </a:p>
          <a:p>
            <a:pPr marL="241300" marR="414655" indent="-228600">
              <a:lnSpc>
                <a:spcPts val="259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Çocuğunuzu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yargılamadan </a:t>
            </a:r>
            <a:r>
              <a:rPr sz="2400" spc="-5" dirty="0">
                <a:latin typeface="Calibri"/>
                <a:cs typeface="Calibri"/>
              </a:rPr>
              <a:t>dinleyin;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hissettiğini </a:t>
            </a:r>
            <a:r>
              <a:rPr sz="2400" spc="-5" dirty="0">
                <a:latin typeface="Calibri"/>
                <a:cs typeface="Calibri"/>
              </a:rPr>
              <a:t>sorun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duygularını </a:t>
            </a:r>
            <a:r>
              <a:rPr sz="2400" spc="-10" dirty="0">
                <a:latin typeface="Calibri"/>
                <a:cs typeface="Calibri"/>
              </a:rPr>
              <a:t>paylaşmasını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sağlayın.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ts val="2735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Zorbalığa </a:t>
            </a:r>
            <a:r>
              <a:rPr sz="2400" spc="-10" dirty="0">
                <a:latin typeface="Calibri"/>
                <a:cs typeface="Calibri"/>
              </a:rPr>
              <a:t>uğramanın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onun bir</a:t>
            </a:r>
            <a:r>
              <a:rPr sz="2400" spc="-10" dirty="0">
                <a:latin typeface="Calibri"/>
                <a:cs typeface="Calibri"/>
              </a:rPr>
              <a:t> hatası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olmadığını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açık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şekilde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ifade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edin.</a:t>
            </a:r>
          </a:p>
        </p:txBody>
      </p:sp>
      <p:sp>
        <p:nvSpPr>
          <p:cNvPr id="9" name="object 4"/>
          <p:cNvSpPr/>
          <p:nvPr/>
        </p:nvSpPr>
        <p:spPr>
          <a:xfrm>
            <a:off x="842683" y="1719195"/>
            <a:ext cx="727934" cy="883685"/>
          </a:xfrm>
          <a:custGeom>
            <a:avLst/>
            <a:gdLst/>
            <a:ahLst/>
            <a:cxnLst/>
            <a:rect l="l" t="t" r="r" b="b"/>
            <a:pathLst>
              <a:path w="792480" h="935989">
                <a:moveTo>
                  <a:pt x="792480" y="0"/>
                </a:moveTo>
                <a:lnTo>
                  <a:pt x="396240" y="276478"/>
                </a:lnTo>
                <a:lnTo>
                  <a:pt x="0" y="0"/>
                </a:lnTo>
                <a:lnTo>
                  <a:pt x="0" y="659256"/>
                </a:lnTo>
                <a:lnTo>
                  <a:pt x="396240" y="935736"/>
                </a:lnTo>
                <a:lnTo>
                  <a:pt x="792480" y="659256"/>
                </a:lnTo>
                <a:lnTo>
                  <a:pt x="79248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 txBox="1"/>
          <p:nvPr/>
        </p:nvSpPr>
        <p:spPr>
          <a:xfrm>
            <a:off x="1101064" y="1895792"/>
            <a:ext cx="3727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893544" y="1840437"/>
            <a:ext cx="52863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Çocuğunuzla</a:t>
            </a:r>
            <a:r>
              <a:rPr sz="24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chemeClr val="bg1"/>
                </a:solidFill>
                <a:latin typeface="Calibri"/>
                <a:cs typeface="Calibri"/>
              </a:rPr>
              <a:t>konuşun</a:t>
            </a:r>
            <a:r>
              <a:rPr sz="24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chemeClr val="bg1"/>
                </a:solidFill>
                <a:latin typeface="Calibri"/>
                <a:cs typeface="Calibri"/>
              </a:rPr>
              <a:t>ve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onu</a:t>
            </a:r>
            <a:r>
              <a:rPr sz="2400" b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destekleyin.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4634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8960" y="493181"/>
            <a:ext cx="8652081" cy="87194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023810" y="514171"/>
            <a:ext cx="8019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ÇOCUĞUNUZ ZORBALIĞA MARUZ KALIYORSA NELER YAPABİLİRSİNİZ?</a:t>
            </a:r>
          </a:p>
        </p:txBody>
      </p:sp>
      <p:grpSp>
        <p:nvGrpSpPr>
          <p:cNvPr id="5" name="object 2"/>
          <p:cNvGrpSpPr/>
          <p:nvPr/>
        </p:nvGrpSpPr>
        <p:grpSpPr>
          <a:xfrm>
            <a:off x="878541" y="1706394"/>
            <a:ext cx="9832334" cy="832272"/>
            <a:chOff x="713873" y="1467611"/>
            <a:chExt cx="9832334" cy="83227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object 3"/>
            <p:cNvSpPr/>
            <p:nvPr/>
          </p:nvSpPr>
          <p:spPr>
            <a:xfrm>
              <a:off x="713873" y="1467611"/>
              <a:ext cx="727632" cy="832272"/>
            </a:xfrm>
            <a:custGeom>
              <a:avLst/>
              <a:gdLst/>
              <a:ahLst/>
              <a:cxnLst/>
              <a:rect l="l" t="t" r="r" b="b"/>
              <a:pathLst>
                <a:path w="792480" h="937260">
                  <a:moveTo>
                    <a:pt x="792480" y="0"/>
                  </a:moveTo>
                  <a:lnTo>
                    <a:pt x="396239" y="276478"/>
                  </a:lnTo>
                  <a:lnTo>
                    <a:pt x="0" y="0"/>
                  </a:lnTo>
                  <a:lnTo>
                    <a:pt x="0" y="660780"/>
                  </a:lnTo>
                  <a:lnTo>
                    <a:pt x="396239" y="937259"/>
                  </a:lnTo>
                  <a:lnTo>
                    <a:pt x="792480" y="660780"/>
                  </a:lnTo>
                  <a:lnTo>
                    <a:pt x="7924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/>
          </p:nvSpPr>
          <p:spPr>
            <a:xfrm>
              <a:off x="1574292" y="1467611"/>
              <a:ext cx="8971915" cy="647700"/>
            </a:xfrm>
            <a:custGeom>
              <a:avLst/>
              <a:gdLst/>
              <a:ahLst/>
              <a:cxnLst/>
              <a:rect l="l" t="t" r="r" b="b"/>
              <a:pathLst>
                <a:path w="8971915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863838" y="0"/>
                  </a:lnTo>
                  <a:lnTo>
                    <a:pt x="8905833" y="8491"/>
                  </a:lnTo>
                  <a:lnTo>
                    <a:pt x="8940149" y="31638"/>
                  </a:lnTo>
                  <a:lnTo>
                    <a:pt x="8963296" y="65954"/>
                  </a:lnTo>
                  <a:lnTo>
                    <a:pt x="8971788" y="107950"/>
                  </a:lnTo>
                  <a:lnTo>
                    <a:pt x="8971788" y="539750"/>
                  </a:lnTo>
                  <a:lnTo>
                    <a:pt x="8963296" y="581745"/>
                  </a:lnTo>
                  <a:lnTo>
                    <a:pt x="8940149" y="616061"/>
                  </a:lnTo>
                  <a:lnTo>
                    <a:pt x="8905833" y="639208"/>
                  </a:lnTo>
                  <a:lnTo>
                    <a:pt x="8863838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grpFill/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5"/>
          <p:cNvSpPr txBox="1"/>
          <p:nvPr/>
        </p:nvSpPr>
        <p:spPr>
          <a:xfrm>
            <a:off x="1675667" y="2538666"/>
            <a:ext cx="8715375" cy="265521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lang="tr-TR" sz="2400" spc="-15" dirty="0" smtClean="0">
                <a:latin typeface="Calibri"/>
                <a:cs typeface="Calibri"/>
              </a:rPr>
              <a:t>Zorbalık </a:t>
            </a:r>
            <a:r>
              <a:rPr sz="2400" spc="-5" dirty="0" err="1" smtClean="0">
                <a:latin typeface="Calibri"/>
                <a:cs typeface="Calibri"/>
              </a:rPr>
              <a:t>durumunda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çocuğunuza </a:t>
            </a:r>
            <a:r>
              <a:rPr sz="2400" spc="-5" dirty="0">
                <a:latin typeface="Calibri"/>
                <a:cs typeface="Calibri"/>
              </a:rPr>
              <a:t>net </a:t>
            </a:r>
            <a:r>
              <a:rPr sz="2400" spc="-20" dirty="0">
                <a:latin typeface="Calibri"/>
                <a:cs typeface="Calibri"/>
              </a:rPr>
              <a:t>ve </a:t>
            </a:r>
            <a:r>
              <a:rPr sz="2400" spc="-10" dirty="0">
                <a:latin typeface="Calibri"/>
                <a:cs typeface="Calibri"/>
              </a:rPr>
              <a:t>kendinden </a:t>
            </a:r>
            <a:r>
              <a:rPr sz="2400" dirty="0">
                <a:latin typeface="Calibri"/>
                <a:cs typeface="Calibri"/>
              </a:rPr>
              <a:t>emin </a:t>
            </a:r>
            <a:r>
              <a:rPr sz="2400" spc="-5" dirty="0">
                <a:latin typeface="Calibri"/>
                <a:cs typeface="Calibri"/>
              </a:rPr>
              <a:t>bir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şekilde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«</a:t>
            </a:r>
            <a:r>
              <a:rPr sz="2400" i="1" spc="-30" dirty="0">
                <a:latin typeface="Calibri"/>
                <a:cs typeface="Calibri"/>
              </a:rPr>
              <a:t>hayır,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dur</a:t>
            </a:r>
            <a:r>
              <a:rPr sz="2400" dirty="0">
                <a:latin typeface="Calibri"/>
                <a:cs typeface="Calibri"/>
              </a:rPr>
              <a:t>»</a:t>
            </a:r>
            <a:r>
              <a:rPr sz="2400" spc="-5" dirty="0">
                <a:latin typeface="Calibri"/>
                <a:cs typeface="Calibri"/>
              </a:rPr>
              <a:t> demesini;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«</a:t>
            </a:r>
            <a:r>
              <a:rPr sz="2400" i="1" spc="-10" dirty="0">
                <a:latin typeface="Calibri"/>
                <a:cs typeface="Calibri"/>
              </a:rPr>
              <a:t>zorbaca</a:t>
            </a:r>
            <a:r>
              <a:rPr sz="2400" i="1" spc="-5" dirty="0">
                <a:latin typeface="Calibri"/>
                <a:cs typeface="Calibri"/>
              </a:rPr>
              <a:t> davranma</a:t>
            </a:r>
            <a:r>
              <a:rPr sz="2400" spc="-5" dirty="0">
                <a:latin typeface="Calibri"/>
                <a:cs typeface="Calibri"/>
              </a:rPr>
              <a:t>»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demesini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560"/>
              </a:lnSpc>
            </a:pPr>
            <a:r>
              <a:rPr sz="2400" spc="-10" dirty="0">
                <a:latin typeface="Calibri"/>
                <a:cs typeface="Calibri"/>
              </a:rPr>
              <a:t>önerebilirsiniz.</a:t>
            </a:r>
            <a:endParaRPr sz="2400" dirty="0">
              <a:latin typeface="Calibri"/>
              <a:cs typeface="Calibri"/>
            </a:endParaRPr>
          </a:p>
          <a:p>
            <a:pPr marL="241300" marR="59690" indent="-228600">
              <a:lnSpc>
                <a:spcPts val="259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Çocuğunuzla böyle bir durumda </a:t>
            </a:r>
            <a:r>
              <a:rPr sz="2400" spc="-10" dirty="0">
                <a:latin typeface="Calibri"/>
                <a:cs typeface="Calibri"/>
              </a:rPr>
              <a:t>okulda </a:t>
            </a:r>
            <a:r>
              <a:rPr sz="2400" dirty="0">
                <a:latin typeface="Calibri"/>
                <a:cs typeface="Calibri"/>
              </a:rPr>
              <a:t>kimden </a:t>
            </a:r>
            <a:r>
              <a:rPr sz="2400" spc="-15" dirty="0" err="1">
                <a:latin typeface="Calibri"/>
                <a:cs typeface="Calibri"/>
              </a:rPr>
              <a:t>ve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tr-TR" sz="2400" spc="-5" dirty="0" smtClean="0">
                <a:latin typeface="Calibri"/>
                <a:cs typeface="Calibri"/>
              </a:rPr>
              <a:t>nasıl </a:t>
            </a:r>
            <a:r>
              <a:rPr sz="2400" spc="-15" dirty="0" err="1" smtClean="0">
                <a:latin typeface="Calibri"/>
                <a:cs typeface="Calibri"/>
              </a:rPr>
              <a:t>yardım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53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isteyebileceğini </a:t>
            </a:r>
            <a:r>
              <a:rPr sz="2400" spc="-15" dirty="0">
                <a:latin typeface="Calibri"/>
                <a:cs typeface="Calibri"/>
              </a:rPr>
              <a:t>konuşun. </a:t>
            </a:r>
            <a:r>
              <a:rPr sz="2400" spc="-5" dirty="0">
                <a:latin typeface="Calibri"/>
                <a:cs typeface="Calibri"/>
              </a:rPr>
              <a:t>Çocuğunuzu </a:t>
            </a:r>
            <a:r>
              <a:rPr sz="2400" spc="-15" dirty="0">
                <a:latin typeface="Calibri"/>
                <a:cs typeface="Calibri"/>
              </a:rPr>
              <a:t>yardım </a:t>
            </a:r>
            <a:r>
              <a:rPr sz="2400" spc="-10" dirty="0">
                <a:latin typeface="Calibri"/>
                <a:cs typeface="Calibri"/>
              </a:rPr>
              <a:t>isteme </a:t>
            </a:r>
            <a:r>
              <a:rPr sz="2400" spc="-15" dirty="0">
                <a:latin typeface="Calibri"/>
                <a:cs typeface="Calibri"/>
              </a:rPr>
              <a:t>konusunda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cesaretlendirin</a:t>
            </a:r>
            <a:r>
              <a:rPr sz="2400" spc="-5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İlerleyen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günlerde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çocuğunuzun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davranışlarını </a:t>
            </a:r>
            <a:r>
              <a:rPr sz="2400" spc="-5" dirty="0">
                <a:latin typeface="Calibri"/>
                <a:cs typeface="Calibri"/>
              </a:rPr>
              <a:t>izlemeye</a:t>
            </a:r>
            <a:r>
              <a:rPr sz="2400" spc="-15" dirty="0">
                <a:latin typeface="Calibri"/>
                <a:cs typeface="Calibri"/>
              </a:rPr>
              <a:t> devam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edin.</a:t>
            </a:r>
          </a:p>
        </p:txBody>
      </p:sp>
      <p:sp>
        <p:nvSpPr>
          <p:cNvPr id="11" name="object 6"/>
          <p:cNvSpPr txBox="1"/>
          <p:nvPr/>
        </p:nvSpPr>
        <p:spPr>
          <a:xfrm>
            <a:off x="1140858" y="1917849"/>
            <a:ext cx="3333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1877948" y="1852952"/>
            <a:ext cx="6151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Zorbalıkla</a:t>
            </a:r>
            <a:r>
              <a:rPr sz="24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baş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 edebilmesi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için</a:t>
            </a:r>
            <a:r>
              <a:rPr sz="2400" b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ona</a:t>
            </a:r>
            <a:r>
              <a:rPr sz="24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yardımcı</a:t>
            </a:r>
            <a:r>
              <a:rPr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olun.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157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1645" y="493181"/>
            <a:ext cx="8742237" cy="95522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074057" y="580791"/>
            <a:ext cx="8109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ÇOCUĞUNUZ ZORBALIĞA MARUZ KALIYORSA NELER YAPABİLİRSİNİZ?</a:t>
            </a:r>
          </a:p>
        </p:txBody>
      </p:sp>
      <p:grpSp>
        <p:nvGrpSpPr>
          <p:cNvPr id="5" name="object 2"/>
          <p:cNvGrpSpPr/>
          <p:nvPr/>
        </p:nvGrpSpPr>
        <p:grpSpPr>
          <a:xfrm>
            <a:off x="910436" y="1762619"/>
            <a:ext cx="10073653" cy="1070228"/>
            <a:chOff x="723887" y="1517904"/>
            <a:chExt cx="10073653" cy="84534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object 3"/>
            <p:cNvSpPr/>
            <p:nvPr/>
          </p:nvSpPr>
          <p:spPr>
            <a:xfrm>
              <a:off x="1638300" y="1517904"/>
              <a:ext cx="9159240" cy="634365"/>
            </a:xfrm>
            <a:custGeom>
              <a:avLst/>
              <a:gdLst/>
              <a:ahLst/>
              <a:cxnLst/>
              <a:rect l="l" t="t" r="r" b="b"/>
              <a:pathLst>
                <a:path w="9159240" h="634364">
                  <a:moveTo>
                    <a:pt x="0" y="105663"/>
                  </a:moveTo>
                  <a:lnTo>
                    <a:pt x="8312" y="64561"/>
                  </a:lnTo>
                  <a:lnTo>
                    <a:pt x="30972" y="30972"/>
                  </a:lnTo>
                  <a:lnTo>
                    <a:pt x="64561" y="8312"/>
                  </a:lnTo>
                  <a:lnTo>
                    <a:pt x="105663" y="0"/>
                  </a:lnTo>
                  <a:lnTo>
                    <a:pt x="9053576" y="0"/>
                  </a:lnTo>
                  <a:lnTo>
                    <a:pt x="9094678" y="8312"/>
                  </a:lnTo>
                  <a:lnTo>
                    <a:pt x="9128267" y="30972"/>
                  </a:lnTo>
                  <a:lnTo>
                    <a:pt x="9150927" y="64561"/>
                  </a:lnTo>
                  <a:lnTo>
                    <a:pt x="9159240" y="105663"/>
                  </a:lnTo>
                  <a:lnTo>
                    <a:pt x="9159240" y="528320"/>
                  </a:lnTo>
                  <a:lnTo>
                    <a:pt x="9150927" y="569422"/>
                  </a:lnTo>
                  <a:lnTo>
                    <a:pt x="9128267" y="603011"/>
                  </a:lnTo>
                  <a:lnTo>
                    <a:pt x="9094678" y="625671"/>
                  </a:lnTo>
                  <a:lnTo>
                    <a:pt x="9053576" y="633984"/>
                  </a:lnTo>
                  <a:lnTo>
                    <a:pt x="105663" y="633984"/>
                  </a:lnTo>
                  <a:lnTo>
                    <a:pt x="64561" y="625671"/>
                  </a:lnTo>
                  <a:lnTo>
                    <a:pt x="30972" y="603011"/>
                  </a:lnTo>
                  <a:lnTo>
                    <a:pt x="8312" y="569422"/>
                  </a:lnTo>
                  <a:lnTo>
                    <a:pt x="0" y="528320"/>
                  </a:lnTo>
                  <a:lnTo>
                    <a:pt x="0" y="105663"/>
                  </a:lnTo>
                  <a:close/>
                </a:path>
              </a:pathLst>
            </a:custGeom>
            <a:grpFill/>
            <a:ln w="12191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/>
          </p:nvSpPr>
          <p:spPr>
            <a:xfrm>
              <a:off x="723887" y="1539722"/>
              <a:ext cx="791210" cy="823528"/>
            </a:xfrm>
            <a:custGeom>
              <a:avLst/>
              <a:gdLst/>
              <a:ahLst/>
              <a:cxnLst/>
              <a:rect l="l" t="t" r="r" b="b"/>
              <a:pathLst>
                <a:path w="791210" h="882650">
                  <a:moveTo>
                    <a:pt x="790956" y="0"/>
                  </a:moveTo>
                  <a:lnTo>
                    <a:pt x="395478" y="275970"/>
                  </a:lnTo>
                  <a:lnTo>
                    <a:pt x="0" y="0"/>
                  </a:lnTo>
                  <a:lnTo>
                    <a:pt x="0" y="606425"/>
                  </a:lnTo>
                  <a:lnTo>
                    <a:pt x="395478" y="882395"/>
                  </a:lnTo>
                  <a:lnTo>
                    <a:pt x="790956" y="606425"/>
                  </a:lnTo>
                  <a:lnTo>
                    <a:pt x="79095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6"/>
          <p:cNvSpPr txBox="1"/>
          <p:nvPr/>
        </p:nvSpPr>
        <p:spPr>
          <a:xfrm>
            <a:off x="1205697" y="2055207"/>
            <a:ext cx="3727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1996907" y="1790242"/>
            <a:ext cx="9529819" cy="24570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0119">
              <a:lnSpc>
                <a:spcPct val="100000"/>
              </a:lnSpc>
              <a:spcBef>
                <a:spcPts val="100"/>
              </a:spcBef>
            </a:pPr>
            <a:r>
              <a:rPr sz="2400" b="1" spc="-5" dirty="0" err="1">
                <a:solidFill>
                  <a:schemeClr val="bg1"/>
                </a:solidFill>
                <a:latin typeface="Calibri"/>
                <a:cs typeface="Calibri"/>
              </a:rPr>
              <a:t>Çocuğunuzu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5" dirty="0" err="1" smtClean="0">
                <a:solidFill>
                  <a:schemeClr val="bg1"/>
                </a:solidFill>
                <a:latin typeface="Calibri"/>
                <a:cs typeface="Calibri"/>
              </a:rPr>
              <a:t>paylaşma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400" b="1" spc="-15" dirty="0">
                <a:solidFill>
                  <a:schemeClr val="bg1"/>
                </a:solidFill>
                <a:latin typeface="Calibri"/>
                <a:cs typeface="Calibri"/>
              </a:rPr>
              <a:t>yardım </a:t>
            </a:r>
            <a:r>
              <a:rPr sz="2400" b="1" spc="-5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etme,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 err="1" smtClean="0">
                <a:solidFill>
                  <a:schemeClr val="bg1"/>
                </a:solidFill>
                <a:latin typeface="Calibri"/>
                <a:cs typeface="Calibri"/>
              </a:rPr>
              <a:t>duyguların</a:t>
            </a:r>
            <a:r>
              <a:rPr lang="tr-TR" sz="2400" b="1" spc="-10" dirty="0" smtClean="0">
                <a:solidFill>
                  <a:schemeClr val="bg1"/>
                </a:solidFill>
                <a:latin typeface="Calibri"/>
                <a:cs typeface="Calibri"/>
              </a:rPr>
              <a:t>ı</a:t>
            </a:r>
            <a:r>
              <a:rPr sz="2400" b="1" spc="-1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 err="1">
                <a:solidFill>
                  <a:schemeClr val="bg1"/>
                </a:solidFill>
                <a:latin typeface="Calibri"/>
                <a:cs typeface="Calibri"/>
              </a:rPr>
              <a:t>ifade</a:t>
            </a:r>
            <a:r>
              <a:rPr sz="2400" b="1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5" dirty="0" smtClean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lang="tr-TR" sz="2400" b="1" spc="-5" dirty="0" err="1" smtClean="0">
                <a:solidFill>
                  <a:schemeClr val="bg1"/>
                </a:solidFill>
                <a:latin typeface="Calibri"/>
                <a:cs typeface="Calibri"/>
              </a:rPr>
              <a:t>tme</a:t>
            </a:r>
            <a:r>
              <a:rPr sz="2400" b="1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 err="1" smtClean="0">
                <a:solidFill>
                  <a:schemeClr val="bg1"/>
                </a:solidFill>
                <a:latin typeface="Calibri"/>
                <a:cs typeface="Calibri"/>
              </a:rPr>
              <a:t>konu</a:t>
            </a:r>
            <a:r>
              <a:rPr lang="tr-TR" sz="2400" b="1" spc="-10" dirty="0" err="1" smtClean="0">
                <a:solidFill>
                  <a:schemeClr val="bg1"/>
                </a:solidFill>
                <a:latin typeface="Calibri"/>
                <a:cs typeface="Calibri"/>
              </a:rPr>
              <a:t>larında</a:t>
            </a:r>
            <a:r>
              <a:rPr sz="2400" b="1" spc="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 err="1">
                <a:solidFill>
                  <a:schemeClr val="bg1"/>
                </a:solidFill>
                <a:latin typeface="Calibri"/>
                <a:cs typeface="Calibri"/>
              </a:rPr>
              <a:t>destekleyin</a:t>
            </a:r>
            <a:r>
              <a:rPr sz="2400" b="1" spc="-10" dirty="0" smtClean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tr-TR" sz="2400" spc="-5" dirty="0" smtClean="0">
              <a:latin typeface="Calibri"/>
              <a:cs typeface="Calibri"/>
            </a:endParaRPr>
          </a:p>
          <a:p>
            <a:pPr marL="241300" marR="115570" indent="-228600">
              <a:lnSpc>
                <a:spcPts val="2380"/>
              </a:lnSpc>
              <a:spcBef>
                <a:spcPts val="205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400" spc="-5" dirty="0" err="1" smtClean="0">
                <a:latin typeface="Calibri"/>
                <a:cs typeface="Calibri"/>
              </a:rPr>
              <a:t>Çocuğunuz</a:t>
            </a:r>
            <a:r>
              <a:rPr lang="tr-TR" sz="2400" spc="-5" dirty="0" smtClean="0">
                <a:latin typeface="Calibri"/>
                <a:cs typeface="Calibri"/>
              </a:rPr>
              <a:t>un diğer öğrencilerin neler hissedebileceğine yönelik </a:t>
            </a:r>
            <a:r>
              <a:rPr sz="2400" spc="-10" dirty="0" err="1" smtClean="0">
                <a:latin typeface="Calibri"/>
                <a:cs typeface="Calibri"/>
              </a:rPr>
              <a:t>empati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kurmasını sağlayın.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6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Başkalarına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saygı </a:t>
            </a:r>
            <a:r>
              <a:rPr sz="2400" spc="-10" dirty="0">
                <a:latin typeface="Calibri"/>
                <a:cs typeface="Calibri"/>
              </a:rPr>
              <a:t>duymayı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farklılıkları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kabul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etmeyi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öğretin.</a:t>
            </a:r>
            <a:r>
              <a:rPr sz="2400" spc="-15" dirty="0">
                <a:latin typeface="Calibri"/>
                <a:cs typeface="Calibri"/>
              </a:rPr>
              <a:t> </a:t>
            </a:r>
            <a:endParaRPr lang="tr-TR" sz="2400" spc="-15" dirty="0" smtClean="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6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400" spc="-10" dirty="0" err="1" smtClean="0">
                <a:latin typeface="Calibri"/>
                <a:cs typeface="Calibri"/>
              </a:rPr>
              <a:t>Çocuğunuzun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sosyal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etkinlikler</a:t>
            </a:r>
            <a:r>
              <a:rPr lang="tr-TR" sz="2400" spc="-5" dirty="0" smtClean="0">
                <a:latin typeface="Calibri"/>
                <a:cs typeface="Calibri"/>
              </a:rPr>
              <a:t>e katılımını destekleyin. 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6649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"/>
          <p:cNvSpPr/>
          <p:nvPr/>
        </p:nvSpPr>
        <p:spPr>
          <a:xfrm>
            <a:off x="721265" y="2035743"/>
            <a:ext cx="785279" cy="903459"/>
          </a:xfrm>
          <a:custGeom>
            <a:avLst/>
            <a:gdLst/>
            <a:ahLst/>
            <a:cxnLst/>
            <a:rect l="l" t="t" r="r" b="b"/>
            <a:pathLst>
              <a:path w="791210" h="882650">
                <a:moveTo>
                  <a:pt x="790956" y="0"/>
                </a:moveTo>
                <a:lnTo>
                  <a:pt x="395478" y="275970"/>
                </a:lnTo>
                <a:lnTo>
                  <a:pt x="0" y="0"/>
                </a:lnTo>
                <a:lnTo>
                  <a:pt x="0" y="606425"/>
                </a:lnTo>
                <a:lnTo>
                  <a:pt x="395478" y="882395"/>
                </a:lnTo>
                <a:lnTo>
                  <a:pt x="790956" y="606425"/>
                </a:lnTo>
                <a:lnTo>
                  <a:pt x="790956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5940" y="493181"/>
            <a:ext cx="8754836" cy="99132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867869" y="621308"/>
            <a:ext cx="8522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ÇOCUĞUNUZ ZORBALIĞA MARUZ KALIYORSA NELER YAPABİLİRSİNİZ?</a:t>
            </a:r>
          </a:p>
        </p:txBody>
      </p:sp>
      <p:sp>
        <p:nvSpPr>
          <p:cNvPr id="12" name="object 7"/>
          <p:cNvSpPr txBox="1"/>
          <p:nvPr/>
        </p:nvSpPr>
        <p:spPr>
          <a:xfrm>
            <a:off x="987724" y="2237120"/>
            <a:ext cx="372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 smtClean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endParaRPr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1602836" y="2035743"/>
            <a:ext cx="8787765" cy="594638"/>
          </a:xfrm>
          <a:custGeom>
            <a:avLst/>
            <a:gdLst/>
            <a:ahLst/>
            <a:cxnLst/>
            <a:rect l="l" t="t" r="r" b="b"/>
            <a:pathLst>
              <a:path w="8787765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8679434" y="0"/>
                </a:lnTo>
                <a:lnTo>
                  <a:pt x="8721429" y="8491"/>
                </a:lnTo>
                <a:lnTo>
                  <a:pt x="8755745" y="31638"/>
                </a:lnTo>
                <a:lnTo>
                  <a:pt x="8778892" y="65954"/>
                </a:lnTo>
                <a:lnTo>
                  <a:pt x="8787384" y="107950"/>
                </a:lnTo>
                <a:lnTo>
                  <a:pt x="8787384" y="539750"/>
                </a:lnTo>
                <a:lnTo>
                  <a:pt x="8778892" y="581745"/>
                </a:lnTo>
                <a:lnTo>
                  <a:pt x="8755745" y="616061"/>
                </a:lnTo>
                <a:lnTo>
                  <a:pt x="8721429" y="639208"/>
                </a:lnTo>
                <a:lnTo>
                  <a:pt x="8679434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" name="object 9"/>
          <p:cNvSpPr txBox="1"/>
          <p:nvPr/>
        </p:nvSpPr>
        <p:spPr>
          <a:xfrm>
            <a:off x="1867869" y="2141984"/>
            <a:ext cx="24326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Okulu</a:t>
            </a:r>
            <a:r>
              <a:rPr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bilgilendirin.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1715940" y="2736622"/>
            <a:ext cx="7917180" cy="127534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sz="2400" spc="-15" dirty="0">
                <a:latin typeface="Calibri"/>
                <a:cs typeface="Calibri"/>
              </a:rPr>
              <a:t>Okul </a:t>
            </a:r>
            <a:r>
              <a:rPr sz="2400" spc="-5" dirty="0">
                <a:latin typeface="Calibri"/>
                <a:cs typeface="Calibri"/>
              </a:rPr>
              <a:t>ile </a:t>
            </a:r>
            <a:r>
              <a:rPr sz="2400" spc="-10" dirty="0">
                <a:latin typeface="Calibri"/>
                <a:cs typeface="Calibri"/>
              </a:rPr>
              <a:t>mutlaka temasa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geçin.</a:t>
            </a:r>
            <a:endParaRPr sz="2400" dirty="0">
              <a:latin typeface="Calibri"/>
              <a:cs typeface="Calibri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sz="2400" spc="-15" dirty="0">
                <a:latin typeface="Calibri"/>
                <a:cs typeface="Calibri"/>
              </a:rPr>
              <a:t>Psikolojik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danışman/rehber </a:t>
            </a:r>
            <a:r>
              <a:rPr sz="2400" spc="-10" dirty="0">
                <a:latin typeface="Calibri"/>
                <a:cs typeface="Calibri"/>
              </a:rPr>
              <a:t>öğretmen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sınıf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öğretmeniyle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iş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birliği </a:t>
            </a:r>
            <a:r>
              <a:rPr sz="2400" spc="-48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kurun.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7" name="object 11"/>
          <p:cNvSpPr txBox="1"/>
          <p:nvPr/>
        </p:nvSpPr>
        <p:spPr>
          <a:xfrm>
            <a:off x="1715940" y="4011971"/>
            <a:ext cx="859338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sz="2400" spc="-10" dirty="0">
                <a:latin typeface="Calibri"/>
                <a:cs typeface="Calibri"/>
              </a:rPr>
              <a:t>Gerektiği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zaman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uzman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desteği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almaktan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çekinmeyin.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846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5640" y="493179"/>
            <a:ext cx="8462384" cy="95522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212675" y="531733"/>
            <a:ext cx="7661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ÇOCUĞUNUZ ZORBALIĞA TANIKLIK EDİYORSA NE YAPABİLİRSİNİZ?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2"/>
          <p:cNvGrpSpPr/>
          <p:nvPr/>
        </p:nvGrpSpPr>
        <p:grpSpPr>
          <a:xfrm>
            <a:off x="893333" y="1774814"/>
            <a:ext cx="9826435" cy="935990"/>
            <a:chOff x="1014128" y="1725371"/>
            <a:chExt cx="9826435" cy="93599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object 3"/>
            <p:cNvSpPr/>
            <p:nvPr/>
          </p:nvSpPr>
          <p:spPr>
            <a:xfrm>
              <a:off x="1958183" y="1787104"/>
              <a:ext cx="8882380" cy="647700"/>
            </a:xfrm>
            <a:custGeom>
              <a:avLst/>
              <a:gdLst/>
              <a:ahLst/>
              <a:cxnLst/>
              <a:rect l="l" t="t" r="r" b="b"/>
              <a:pathLst>
                <a:path w="8882380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773922" y="0"/>
                  </a:lnTo>
                  <a:lnTo>
                    <a:pt x="8815917" y="8491"/>
                  </a:lnTo>
                  <a:lnTo>
                    <a:pt x="8850233" y="31638"/>
                  </a:lnTo>
                  <a:lnTo>
                    <a:pt x="8873380" y="65954"/>
                  </a:lnTo>
                  <a:lnTo>
                    <a:pt x="8881872" y="107950"/>
                  </a:lnTo>
                  <a:lnTo>
                    <a:pt x="8881872" y="539750"/>
                  </a:lnTo>
                  <a:lnTo>
                    <a:pt x="8873380" y="581745"/>
                  </a:lnTo>
                  <a:lnTo>
                    <a:pt x="8850233" y="616061"/>
                  </a:lnTo>
                  <a:lnTo>
                    <a:pt x="8815917" y="639208"/>
                  </a:lnTo>
                  <a:lnTo>
                    <a:pt x="8773922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grpFill/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/>
          </p:nvSpPr>
          <p:spPr>
            <a:xfrm>
              <a:off x="1014128" y="1725371"/>
              <a:ext cx="792480" cy="935990"/>
            </a:xfrm>
            <a:custGeom>
              <a:avLst/>
              <a:gdLst/>
              <a:ahLst/>
              <a:cxnLst/>
              <a:rect l="l" t="t" r="r" b="b"/>
              <a:pathLst>
                <a:path w="792480" h="935989">
                  <a:moveTo>
                    <a:pt x="792479" y="0"/>
                  </a:moveTo>
                  <a:lnTo>
                    <a:pt x="396240" y="276478"/>
                  </a:lnTo>
                  <a:lnTo>
                    <a:pt x="0" y="0"/>
                  </a:lnTo>
                  <a:lnTo>
                    <a:pt x="0" y="659256"/>
                  </a:lnTo>
                  <a:lnTo>
                    <a:pt x="396240" y="935735"/>
                  </a:lnTo>
                  <a:lnTo>
                    <a:pt x="792479" y="659256"/>
                  </a:lnTo>
                  <a:lnTo>
                    <a:pt x="79247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5"/>
          <p:cNvSpPr txBox="1"/>
          <p:nvPr/>
        </p:nvSpPr>
        <p:spPr>
          <a:xfrm>
            <a:off x="1837388" y="2710804"/>
            <a:ext cx="8882380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69850" indent="-228600">
              <a:lnSpc>
                <a:spcPts val="2735"/>
              </a:lnSpc>
              <a:spcBef>
                <a:spcPts val="100"/>
              </a:spcBef>
              <a:buFont typeface="Arial MT"/>
              <a:buChar char="•"/>
              <a:tabLst>
                <a:tab pos="228600" algn="l"/>
              </a:tabLst>
            </a:pPr>
            <a:r>
              <a:rPr sz="2400" spc="-5" dirty="0">
                <a:latin typeface="Calibri"/>
                <a:cs typeface="Calibri"/>
              </a:rPr>
              <a:t>Çocuğunuzla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zorbalık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hakkında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konuşun,</a:t>
            </a:r>
            <a:r>
              <a:rPr sz="2400" spc="-5" dirty="0">
                <a:latin typeface="Calibri"/>
                <a:cs typeface="Calibri"/>
              </a:rPr>
              <a:t> onu bilgilendirin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</a:t>
            </a:r>
            <a:endParaRPr sz="2400" dirty="0">
              <a:latin typeface="Calibri"/>
              <a:cs typeface="Calibri"/>
            </a:endParaRPr>
          </a:p>
          <a:p>
            <a:pPr marR="5080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zorbalığın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hiçbir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şekilde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kabul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edilemez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olduğunu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vurgulayın.</a:t>
            </a:r>
            <a:endParaRPr sz="2400" dirty="0">
              <a:latin typeface="Calibri"/>
              <a:cs typeface="Calibri"/>
            </a:endParaRPr>
          </a:p>
          <a:p>
            <a:pPr marL="241300" marR="36830" indent="-228600">
              <a:lnSpc>
                <a:spcPts val="259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Çocuğunuza </a:t>
            </a:r>
            <a:r>
              <a:rPr sz="2400" i="1" spc="-10" dirty="0">
                <a:latin typeface="Calibri"/>
                <a:cs typeface="Calibri"/>
              </a:rPr>
              <a:t>zorbalığa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tanık </a:t>
            </a:r>
            <a:r>
              <a:rPr sz="2400" i="1" spc="-5" dirty="0">
                <a:latin typeface="Calibri"/>
                <a:cs typeface="Calibri"/>
              </a:rPr>
              <a:t>olmanın</a:t>
            </a:r>
            <a:r>
              <a:rPr sz="2400" i="1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ona neler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hissettirdiğini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sorun,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duygular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üzerinde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konuşun.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1183655" y="1978712"/>
            <a:ext cx="372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1945640" y="1953185"/>
            <a:ext cx="484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Çocuğunuzla</a:t>
            </a:r>
            <a:r>
              <a:rPr sz="2400" b="1" spc="-15" dirty="0">
                <a:solidFill>
                  <a:schemeClr val="bg1"/>
                </a:solidFill>
                <a:latin typeface="Calibri"/>
                <a:cs typeface="Calibri"/>
              </a:rPr>
              <a:t> konuşun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chemeClr val="bg1"/>
                </a:solidFill>
                <a:latin typeface="Calibri"/>
                <a:cs typeface="Calibri"/>
              </a:rPr>
              <a:t>ve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onu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dinleyin.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021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869" y="493181"/>
            <a:ext cx="8602907" cy="95522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369893" y="580372"/>
            <a:ext cx="7563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ÇOCUĞUNUZ ZORBALIĞA TANIKLIK EDİYORSA NE YAPABİLİRSİNİZ?</a:t>
            </a:r>
          </a:p>
        </p:txBody>
      </p:sp>
      <p:grpSp>
        <p:nvGrpSpPr>
          <p:cNvPr id="5" name="object 2"/>
          <p:cNvGrpSpPr/>
          <p:nvPr/>
        </p:nvGrpSpPr>
        <p:grpSpPr>
          <a:xfrm>
            <a:off x="876044" y="1704570"/>
            <a:ext cx="10032619" cy="951467"/>
            <a:chOff x="894715" y="1205483"/>
            <a:chExt cx="10032619" cy="95146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object 3"/>
            <p:cNvSpPr/>
            <p:nvPr/>
          </p:nvSpPr>
          <p:spPr>
            <a:xfrm>
              <a:off x="894715" y="1220960"/>
              <a:ext cx="791210" cy="935990"/>
            </a:xfrm>
            <a:custGeom>
              <a:avLst/>
              <a:gdLst/>
              <a:ahLst/>
              <a:cxnLst/>
              <a:rect l="l" t="t" r="r" b="b"/>
              <a:pathLst>
                <a:path w="791210" h="935989">
                  <a:moveTo>
                    <a:pt x="790956" y="0"/>
                  </a:moveTo>
                  <a:lnTo>
                    <a:pt x="395478" y="275971"/>
                  </a:lnTo>
                  <a:lnTo>
                    <a:pt x="0" y="0"/>
                  </a:lnTo>
                  <a:lnTo>
                    <a:pt x="0" y="659765"/>
                  </a:lnTo>
                  <a:lnTo>
                    <a:pt x="395478" y="935736"/>
                  </a:lnTo>
                  <a:lnTo>
                    <a:pt x="790956" y="659765"/>
                  </a:lnTo>
                  <a:lnTo>
                    <a:pt x="79095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/>
          </p:nvSpPr>
          <p:spPr>
            <a:xfrm>
              <a:off x="1837944" y="1205483"/>
              <a:ext cx="9089390" cy="647700"/>
            </a:xfrm>
            <a:custGeom>
              <a:avLst/>
              <a:gdLst/>
              <a:ahLst/>
              <a:cxnLst/>
              <a:rect l="l" t="t" r="r" b="b"/>
              <a:pathLst>
                <a:path w="9089390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981186" y="0"/>
                  </a:lnTo>
                  <a:lnTo>
                    <a:pt x="9023181" y="8491"/>
                  </a:lnTo>
                  <a:lnTo>
                    <a:pt x="9057497" y="31638"/>
                  </a:lnTo>
                  <a:lnTo>
                    <a:pt x="9080644" y="65954"/>
                  </a:lnTo>
                  <a:lnTo>
                    <a:pt x="9089136" y="107950"/>
                  </a:lnTo>
                  <a:lnTo>
                    <a:pt x="9089136" y="539750"/>
                  </a:lnTo>
                  <a:lnTo>
                    <a:pt x="9080644" y="581745"/>
                  </a:lnTo>
                  <a:lnTo>
                    <a:pt x="9057497" y="616061"/>
                  </a:lnTo>
                  <a:lnTo>
                    <a:pt x="9023181" y="639208"/>
                  </a:lnTo>
                  <a:lnTo>
                    <a:pt x="8981186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grpFill/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5"/>
          <p:cNvSpPr txBox="1"/>
          <p:nvPr/>
        </p:nvSpPr>
        <p:spPr>
          <a:xfrm>
            <a:off x="2091308" y="2290972"/>
            <a:ext cx="8529320" cy="2689839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Zorbalık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yapan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arkadaşlarını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desteklememesi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gerektiğini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lang="tr-TR" sz="2200" spc="-10" dirty="0" smtClean="0">
                <a:latin typeface="Calibri"/>
                <a:cs typeface="Calibri"/>
              </a:rPr>
              <a:t>söyleyin</a:t>
            </a:r>
            <a:r>
              <a:rPr sz="2200" spc="-10" dirty="0" smtClean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Çocuğunuzla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zorbalığı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engelleme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konusunda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onun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arkadaşlarının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neler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yapabileceği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üzerinde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 err="1" smtClean="0">
                <a:latin typeface="Calibri"/>
                <a:cs typeface="Calibri"/>
              </a:rPr>
              <a:t>konuşun</a:t>
            </a:r>
            <a:r>
              <a:rPr sz="2200" spc="-15" dirty="0" smtClean="0">
                <a:latin typeface="Calibri"/>
                <a:cs typeface="Calibri"/>
              </a:rPr>
              <a:t>.</a:t>
            </a:r>
            <a:endParaRPr lang="tr-TR" sz="2200" spc="-5" dirty="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 err="1" smtClean="0">
                <a:latin typeface="Calibri"/>
                <a:cs typeface="Calibri"/>
              </a:rPr>
              <a:t>Çocuğunuzun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zorbalık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durumuna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şahit </a:t>
            </a:r>
            <a:r>
              <a:rPr sz="2200" spc="-10" dirty="0">
                <a:latin typeface="Calibri"/>
                <a:cs typeface="Calibri"/>
              </a:rPr>
              <a:t>olduğunda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bir</a:t>
            </a:r>
            <a:r>
              <a:rPr sz="2200" spc="-10" dirty="0">
                <a:latin typeface="Calibri"/>
                <a:cs typeface="Calibri"/>
              </a:rPr>
              <a:t> yetişkine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(öğretmenine)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bunu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haber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 err="1" smtClean="0">
                <a:latin typeface="Calibri"/>
                <a:cs typeface="Calibri"/>
              </a:rPr>
              <a:t>vermesi</a:t>
            </a:r>
            <a:r>
              <a:rPr lang="tr-TR" sz="2200" spc="-10" dirty="0" smtClean="0">
                <a:latin typeface="Calibri"/>
                <a:cs typeface="Calibri"/>
              </a:rPr>
              <a:t> gerektiğini söyleyin.</a:t>
            </a:r>
          </a:p>
          <a:p>
            <a:pPr marL="241300" marR="5080" indent="-228600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 err="1" smtClean="0">
                <a:latin typeface="Calibri"/>
                <a:cs typeface="Calibri"/>
              </a:rPr>
              <a:t>Çocuğunuzu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zorbalığa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maruz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kalan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öğrenciye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karşı</a:t>
            </a:r>
            <a:r>
              <a:rPr sz="2200" spc="-10" dirty="0">
                <a:latin typeface="Calibri"/>
                <a:cs typeface="Calibri"/>
              </a:rPr>
              <a:t> destekleyici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nazik</a:t>
            </a:r>
            <a:endParaRPr sz="2200" dirty="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sz="2200" spc="-15" dirty="0">
                <a:latin typeface="Calibri"/>
                <a:cs typeface="Calibri"/>
              </a:rPr>
              <a:t>olmaya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teşvik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edin</a:t>
            </a:r>
            <a:r>
              <a:rPr sz="2200" spc="-5" dirty="0" smtClean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1170431" y="1943696"/>
            <a:ext cx="3333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2123312" y="1843393"/>
            <a:ext cx="8200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Neler</a:t>
            </a:r>
            <a:r>
              <a:rPr sz="2400" b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yapabileceği</a:t>
            </a:r>
            <a:r>
              <a:rPr sz="24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konusunda</a:t>
            </a:r>
            <a:r>
              <a:rPr sz="2400" b="1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çocuğunuza</a:t>
            </a:r>
            <a:r>
              <a:rPr sz="24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destek</a:t>
            </a:r>
            <a:r>
              <a:rPr sz="2400" b="1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chemeClr val="bg1"/>
                </a:solidFill>
                <a:latin typeface="Calibri"/>
                <a:cs typeface="Calibri"/>
              </a:rPr>
              <a:t>olmaya</a:t>
            </a:r>
            <a:r>
              <a:rPr sz="24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çalışın.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3" name="object 8"/>
          <p:cNvGrpSpPr/>
          <p:nvPr/>
        </p:nvGrpSpPr>
        <p:grpSpPr>
          <a:xfrm>
            <a:off x="876044" y="5239277"/>
            <a:ext cx="9939466" cy="955167"/>
            <a:chOff x="940878" y="5113020"/>
            <a:chExt cx="9939466" cy="95516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object 9"/>
            <p:cNvSpPr/>
            <p:nvPr/>
          </p:nvSpPr>
          <p:spPr>
            <a:xfrm>
              <a:off x="940878" y="5132197"/>
              <a:ext cx="792480" cy="935990"/>
            </a:xfrm>
            <a:custGeom>
              <a:avLst/>
              <a:gdLst/>
              <a:ahLst/>
              <a:cxnLst/>
              <a:rect l="l" t="t" r="r" b="b"/>
              <a:pathLst>
                <a:path w="792480" h="935989">
                  <a:moveTo>
                    <a:pt x="792480" y="0"/>
                  </a:moveTo>
                  <a:lnTo>
                    <a:pt x="396239" y="276479"/>
                  </a:lnTo>
                  <a:lnTo>
                    <a:pt x="0" y="0"/>
                  </a:lnTo>
                  <a:lnTo>
                    <a:pt x="0" y="659295"/>
                  </a:lnTo>
                  <a:lnTo>
                    <a:pt x="396239" y="935736"/>
                  </a:lnTo>
                  <a:lnTo>
                    <a:pt x="792480" y="659295"/>
                  </a:lnTo>
                  <a:lnTo>
                    <a:pt x="7924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1906524" y="5113020"/>
              <a:ext cx="8973820" cy="647700"/>
            </a:xfrm>
            <a:custGeom>
              <a:avLst/>
              <a:gdLst/>
              <a:ahLst/>
              <a:cxnLst/>
              <a:rect l="l" t="t" r="r" b="b"/>
              <a:pathLst>
                <a:path w="8973820" h="647700">
                  <a:moveTo>
                    <a:pt x="0" y="107949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865362" y="0"/>
                  </a:lnTo>
                  <a:lnTo>
                    <a:pt x="8907357" y="8491"/>
                  </a:lnTo>
                  <a:lnTo>
                    <a:pt x="8941673" y="31638"/>
                  </a:lnTo>
                  <a:lnTo>
                    <a:pt x="8964820" y="65954"/>
                  </a:lnTo>
                  <a:lnTo>
                    <a:pt x="8973312" y="107949"/>
                  </a:lnTo>
                  <a:lnTo>
                    <a:pt x="8973312" y="539737"/>
                  </a:lnTo>
                  <a:lnTo>
                    <a:pt x="8964820" y="581761"/>
                  </a:lnTo>
                  <a:lnTo>
                    <a:pt x="8941673" y="616078"/>
                  </a:lnTo>
                  <a:lnTo>
                    <a:pt x="8907357" y="639215"/>
                  </a:lnTo>
                  <a:lnTo>
                    <a:pt x="8865362" y="647699"/>
                  </a:lnTo>
                  <a:lnTo>
                    <a:pt x="107950" y="647699"/>
                  </a:lnTo>
                  <a:lnTo>
                    <a:pt x="65954" y="639215"/>
                  </a:lnTo>
                  <a:lnTo>
                    <a:pt x="31638" y="616078"/>
                  </a:lnTo>
                  <a:lnTo>
                    <a:pt x="8491" y="581761"/>
                  </a:lnTo>
                  <a:lnTo>
                    <a:pt x="0" y="539737"/>
                  </a:lnTo>
                  <a:lnTo>
                    <a:pt x="0" y="107949"/>
                  </a:lnTo>
                  <a:close/>
                </a:path>
              </a:pathLst>
            </a:custGeom>
            <a:grpFill/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1"/>
          <p:cNvSpPr txBox="1"/>
          <p:nvPr/>
        </p:nvSpPr>
        <p:spPr>
          <a:xfrm>
            <a:off x="1170431" y="5491948"/>
            <a:ext cx="333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7" name="object 12"/>
          <p:cNvSpPr txBox="1"/>
          <p:nvPr/>
        </p:nvSpPr>
        <p:spPr>
          <a:xfrm>
            <a:off x="2123312" y="5357646"/>
            <a:ext cx="2433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Okulu</a:t>
            </a:r>
            <a:r>
              <a:rPr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bilgilendirin.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8" name="object 13"/>
          <p:cNvSpPr txBox="1"/>
          <p:nvPr/>
        </p:nvSpPr>
        <p:spPr>
          <a:xfrm>
            <a:off x="2091308" y="5943396"/>
            <a:ext cx="776033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Okul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ile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mutlaka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temasa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geçin,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bu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olayı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okul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yönetimiyle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paylaşın.</a:t>
            </a:r>
            <a:endParaRPr sz="2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6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7220" y="493181"/>
            <a:ext cx="8701259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867869" y="621308"/>
            <a:ext cx="8701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ÖRNEKLERİ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963244" y="1448408"/>
            <a:ext cx="5628005" cy="523027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78105" indent="-229235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935" algn="l"/>
              </a:tabLst>
            </a:pPr>
            <a:r>
              <a:rPr lang="tr-TR" sz="2400" spc="-10" dirty="0" smtClean="0">
                <a:latin typeface="Calibri"/>
                <a:cs typeface="Calibri"/>
              </a:rPr>
              <a:t>Sedat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sınıf </a:t>
            </a:r>
            <a:r>
              <a:rPr sz="2400" spc="-5" dirty="0" err="1">
                <a:latin typeface="Calibri"/>
                <a:cs typeface="Calibri"/>
              </a:rPr>
              <a:t>arkadaşı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lang="tr-TR" sz="2400" spc="-10" dirty="0" smtClean="0">
                <a:latin typeface="Calibri"/>
                <a:cs typeface="Calibri"/>
              </a:rPr>
              <a:t>Halil</a:t>
            </a:r>
            <a:r>
              <a:rPr lang="tr-TR" sz="2400" spc="-10" dirty="0">
                <a:latin typeface="Calibri"/>
                <a:cs typeface="Calibri"/>
              </a:rPr>
              <a:t> </a:t>
            </a:r>
            <a:r>
              <a:rPr lang="tr-TR" sz="2400" spc="-10" dirty="0" smtClean="0">
                <a:latin typeface="Calibri"/>
                <a:cs typeface="Calibri"/>
              </a:rPr>
              <a:t>ile </a:t>
            </a:r>
            <a:r>
              <a:rPr sz="2400" spc="-10" dirty="0" err="1" smtClean="0">
                <a:latin typeface="Calibri"/>
                <a:cs typeface="Calibri"/>
              </a:rPr>
              <a:t>sürekli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‘</a:t>
            </a:r>
            <a:r>
              <a:rPr lang="tr-TR" sz="2400" spc="-25" dirty="0" smtClean="0">
                <a:latin typeface="Calibri"/>
                <a:cs typeface="Calibri"/>
              </a:rPr>
              <a:t>şişko patates</a:t>
            </a:r>
            <a:r>
              <a:rPr sz="2400" spc="-10" dirty="0" smtClean="0">
                <a:latin typeface="Calibri"/>
                <a:cs typeface="Calibri"/>
              </a:rPr>
              <a:t>’ </a:t>
            </a:r>
            <a:r>
              <a:rPr sz="2400" spc="-530" dirty="0" smtClean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diyerek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dalga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geçmektedir.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lang="tr-TR" sz="2400" dirty="0" smtClean="0">
                <a:latin typeface="Calibri"/>
                <a:cs typeface="Calibri"/>
              </a:rPr>
              <a:t>Halil </a:t>
            </a:r>
            <a:r>
              <a:rPr sz="2400" spc="-5" dirty="0" err="1" smtClean="0">
                <a:latin typeface="Calibri"/>
                <a:cs typeface="Calibri"/>
              </a:rPr>
              <a:t>bundan</a:t>
            </a:r>
            <a:r>
              <a:rPr lang="tr-TR" sz="2400" dirty="0" smtClean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hoşlanmadığını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söylese bile </a:t>
            </a:r>
            <a:r>
              <a:rPr lang="tr-TR" sz="2400" spc="-10" dirty="0" smtClean="0">
                <a:latin typeface="Calibri"/>
                <a:cs typeface="Calibri"/>
              </a:rPr>
              <a:t>Sedat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davranışına</a:t>
            </a:r>
            <a:r>
              <a:rPr sz="2400" spc="-15" dirty="0">
                <a:latin typeface="Calibri"/>
                <a:cs typeface="Calibri"/>
              </a:rPr>
              <a:t> devam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etmektedir.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241300" marR="5080" indent="-229235">
              <a:lnSpc>
                <a:spcPts val="2590"/>
              </a:lnSpc>
              <a:spcBef>
                <a:spcPts val="1675"/>
              </a:spcBef>
              <a:buFont typeface="Arial MT"/>
              <a:buChar char="•"/>
              <a:tabLst>
                <a:tab pos="241935" algn="l"/>
              </a:tabLst>
            </a:pPr>
            <a:r>
              <a:rPr lang="tr-TR" sz="2400" spc="-15" dirty="0" smtClean="0">
                <a:latin typeface="Calibri"/>
                <a:cs typeface="Calibri"/>
              </a:rPr>
              <a:t>Selin</a:t>
            </a:r>
            <a:r>
              <a:rPr sz="2400" spc="-15" dirty="0" smtClean="0">
                <a:latin typeface="Calibri"/>
                <a:cs typeface="Calibri"/>
              </a:rPr>
              <a:t>, </a:t>
            </a:r>
            <a:r>
              <a:rPr lang="tr-TR" sz="2400" dirty="0" smtClean="0">
                <a:latin typeface="Calibri"/>
                <a:cs typeface="Calibri"/>
              </a:rPr>
              <a:t>Ayşe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ve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tr-TR" sz="2400" dirty="0" smtClean="0">
                <a:latin typeface="Calibri"/>
                <a:cs typeface="Calibri"/>
              </a:rPr>
              <a:t>Eda</a:t>
            </a:r>
            <a:r>
              <a:rPr sz="2400" dirty="0" smtClean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sınıf </a:t>
            </a:r>
            <a:r>
              <a:rPr sz="2400" spc="-5" dirty="0" err="1">
                <a:latin typeface="Calibri"/>
                <a:cs typeface="Calibri"/>
              </a:rPr>
              <a:t>arkadaşları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lang="tr-TR" sz="2400" spc="-20" dirty="0" smtClean="0">
                <a:latin typeface="Calibri"/>
                <a:cs typeface="Calibri"/>
              </a:rPr>
              <a:t>Esra</a:t>
            </a:r>
            <a:r>
              <a:rPr sz="2400" spc="-20" dirty="0" smtClean="0">
                <a:latin typeface="Calibri"/>
                <a:cs typeface="Calibri"/>
              </a:rPr>
              <a:t>’</a:t>
            </a:r>
            <a:r>
              <a:rPr sz="2400" spc="-20" dirty="0" err="1" smtClean="0">
                <a:latin typeface="Calibri"/>
                <a:cs typeface="Calibri"/>
              </a:rPr>
              <a:t>yı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530" dirty="0" smtClean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okul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dönemi başladığından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beri</a:t>
            </a:r>
            <a:endParaRPr sz="2400" dirty="0">
              <a:latin typeface="Calibri"/>
              <a:cs typeface="Calibri"/>
            </a:endParaRPr>
          </a:p>
          <a:p>
            <a:pPr marL="241300" marR="1088390">
              <a:lnSpc>
                <a:spcPts val="259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teneffüslerde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oyuna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almamakta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dışlamaktadır.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241300" marR="212090" indent="-229235">
              <a:lnSpc>
                <a:spcPts val="2590"/>
              </a:lnSpc>
              <a:spcBef>
                <a:spcPts val="1670"/>
              </a:spcBef>
              <a:buFont typeface="Arial MT"/>
              <a:buChar char="•"/>
              <a:tabLst>
                <a:tab pos="241935" algn="l"/>
              </a:tabLst>
            </a:pPr>
            <a:r>
              <a:rPr lang="tr-TR" sz="2400" dirty="0" smtClean="0">
                <a:latin typeface="Calibri"/>
                <a:cs typeface="Calibri"/>
              </a:rPr>
              <a:t>Cengiz</a:t>
            </a:r>
            <a:r>
              <a:rPr lang="tr-TR" sz="2400" dirty="0">
                <a:latin typeface="Calibri"/>
                <a:cs typeface="Calibri"/>
              </a:rPr>
              <a:t> </a:t>
            </a:r>
            <a:r>
              <a:rPr lang="tr-TR" sz="2400" dirty="0" smtClean="0">
                <a:latin typeface="Calibri"/>
                <a:cs typeface="Calibri"/>
              </a:rPr>
              <a:t>sınıf arkadaşı </a:t>
            </a:r>
            <a:r>
              <a:rPr lang="tr-TR" sz="2400" spc="-40" dirty="0" smtClean="0">
                <a:latin typeface="Calibri"/>
                <a:cs typeface="Calibri"/>
              </a:rPr>
              <a:t>Oktay’a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lang="tr-TR" sz="2400" spc="-15" dirty="0" smtClean="0">
                <a:latin typeface="Calibri"/>
                <a:cs typeface="Calibri"/>
              </a:rPr>
              <a:t>sosyal medyada fotoğraflarını paylaşacağına yönelik tehdit edici mesajlar göndermektedir.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76" y="1448408"/>
            <a:ext cx="2519083" cy="156065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48" y="3119718"/>
            <a:ext cx="2788597" cy="1770067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92" y="4751294"/>
            <a:ext cx="2889677" cy="192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93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object 13"/>
          <p:cNvGrpSpPr/>
          <p:nvPr/>
        </p:nvGrpSpPr>
        <p:grpSpPr>
          <a:xfrm>
            <a:off x="575771" y="5125686"/>
            <a:ext cx="2921635" cy="1550035"/>
            <a:chOff x="573023" y="4995671"/>
            <a:chExt cx="2921635" cy="1550035"/>
          </a:xfrm>
        </p:grpSpPr>
        <p:sp>
          <p:nvSpPr>
            <p:cNvPr id="20" name="object 14"/>
            <p:cNvSpPr/>
            <p:nvPr/>
          </p:nvSpPr>
          <p:spPr>
            <a:xfrm>
              <a:off x="579119" y="5001767"/>
              <a:ext cx="2909570" cy="1537970"/>
            </a:xfrm>
            <a:custGeom>
              <a:avLst/>
              <a:gdLst/>
              <a:ahLst/>
              <a:cxnLst/>
              <a:rect l="l" t="t" r="r" b="b"/>
              <a:pathLst>
                <a:path w="2909570" h="1537970">
                  <a:moveTo>
                    <a:pt x="2140458" y="0"/>
                  </a:moveTo>
                  <a:lnTo>
                    <a:pt x="2140458" y="192150"/>
                  </a:lnTo>
                  <a:lnTo>
                    <a:pt x="0" y="192150"/>
                  </a:lnTo>
                  <a:lnTo>
                    <a:pt x="0" y="1345501"/>
                  </a:lnTo>
                  <a:lnTo>
                    <a:pt x="2140458" y="1345501"/>
                  </a:lnTo>
                  <a:lnTo>
                    <a:pt x="2140458" y="1537715"/>
                  </a:lnTo>
                  <a:lnTo>
                    <a:pt x="2909316" y="768857"/>
                  </a:lnTo>
                  <a:lnTo>
                    <a:pt x="214045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"/>
            <p:cNvSpPr/>
            <p:nvPr/>
          </p:nvSpPr>
          <p:spPr>
            <a:xfrm>
              <a:off x="579119" y="5001767"/>
              <a:ext cx="2909570" cy="1537970"/>
            </a:xfrm>
            <a:custGeom>
              <a:avLst/>
              <a:gdLst/>
              <a:ahLst/>
              <a:cxnLst/>
              <a:rect l="l" t="t" r="r" b="b"/>
              <a:pathLst>
                <a:path w="2909570" h="1537970">
                  <a:moveTo>
                    <a:pt x="0" y="192150"/>
                  </a:moveTo>
                  <a:lnTo>
                    <a:pt x="2140458" y="192150"/>
                  </a:lnTo>
                  <a:lnTo>
                    <a:pt x="2140458" y="0"/>
                  </a:lnTo>
                  <a:lnTo>
                    <a:pt x="2909316" y="768857"/>
                  </a:lnTo>
                  <a:lnTo>
                    <a:pt x="2140458" y="1537715"/>
                  </a:lnTo>
                  <a:lnTo>
                    <a:pt x="2140458" y="1345501"/>
                  </a:lnTo>
                  <a:lnTo>
                    <a:pt x="0" y="1345501"/>
                  </a:lnTo>
                  <a:lnTo>
                    <a:pt x="0" y="192150"/>
                  </a:lnTo>
                  <a:close/>
                </a:path>
              </a:pathLst>
            </a:custGeom>
            <a:ln w="12192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6"/>
            <p:cNvSpPr/>
            <p:nvPr/>
          </p:nvSpPr>
          <p:spPr>
            <a:xfrm>
              <a:off x="789431" y="5579363"/>
              <a:ext cx="2336800" cy="382905"/>
            </a:xfrm>
            <a:custGeom>
              <a:avLst/>
              <a:gdLst/>
              <a:ahLst/>
              <a:cxnLst/>
              <a:rect l="l" t="t" r="r" b="b"/>
              <a:pathLst>
                <a:path w="2336800" h="382904">
                  <a:moveTo>
                    <a:pt x="2336292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2336292" y="382524"/>
                  </a:lnTo>
                  <a:lnTo>
                    <a:pt x="23362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869" y="485147"/>
            <a:ext cx="8423614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713842" y="625556"/>
            <a:ext cx="60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 VE BABALARA GENEL ÖNERİLER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2"/>
          <p:cNvGrpSpPr/>
          <p:nvPr/>
        </p:nvGrpSpPr>
        <p:grpSpPr>
          <a:xfrm>
            <a:off x="566928" y="1479791"/>
            <a:ext cx="2936875" cy="1407160"/>
            <a:chOff x="573023" y="582168"/>
            <a:chExt cx="2936875" cy="1407160"/>
          </a:xfrm>
        </p:grpSpPr>
        <p:sp>
          <p:nvSpPr>
            <p:cNvPr id="8" name="object 3"/>
            <p:cNvSpPr/>
            <p:nvPr/>
          </p:nvSpPr>
          <p:spPr>
            <a:xfrm>
              <a:off x="579119" y="588264"/>
              <a:ext cx="2924810" cy="1394460"/>
            </a:xfrm>
            <a:custGeom>
              <a:avLst/>
              <a:gdLst/>
              <a:ahLst/>
              <a:cxnLst/>
              <a:rect l="l" t="t" r="r" b="b"/>
              <a:pathLst>
                <a:path w="2924810" h="1394460">
                  <a:moveTo>
                    <a:pt x="2227326" y="0"/>
                  </a:moveTo>
                  <a:lnTo>
                    <a:pt x="2227326" y="174244"/>
                  </a:lnTo>
                  <a:lnTo>
                    <a:pt x="0" y="174244"/>
                  </a:lnTo>
                  <a:lnTo>
                    <a:pt x="0" y="1220215"/>
                  </a:lnTo>
                  <a:lnTo>
                    <a:pt x="2227326" y="1220215"/>
                  </a:lnTo>
                  <a:lnTo>
                    <a:pt x="2227326" y="1394460"/>
                  </a:lnTo>
                  <a:lnTo>
                    <a:pt x="2924556" y="697230"/>
                  </a:lnTo>
                  <a:lnTo>
                    <a:pt x="2227326" y="0"/>
                  </a:lnTo>
                  <a:close/>
                </a:path>
              </a:pathLst>
            </a:custGeom>
            <a:solidFill>
              <a:srgbClr val="FFC00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/>
          </p:nvSpPr>
          <p:spPr>
            <a:xfrm>
              <a:off x="579119" y="588264"/>
              <a:ext cx="2924810" cy="1394460"/>
            </a:xfrm>
            <a:custGeom>
              <a:avLst/>
              <a:gdLst/>
              <a:ahLst/>
              <a:cxnLst/>
              <a:rect l="l" t="t" r="r" b="b"/>
              <a:pathLst>
                <a:path w="2924810" h="1394460">
                  <a:moveTo>
                    <a:pt x="0" y="174244"/>
                  </a:moveTo>
                  <a:lnTo>
                    <a:pt x="2227326" y="174244"/>
                  </a:lnTo>
                  <a:lnTo>
                    <a:pt x="2227326" y="0"/>
                  </a:lnTo>
                  <a:lnTo>
                    <a:pt x="2924556" y="697230"/>
                  </a:lnTo>
                  <a:lnTo>
                    <a:pt x="2227326" y="1394460"/>
                  </a:lnTo>
                  <a:lnTo>
                    <a:pt x="2227326" y="1220215"/>
                  </a:lnTo>
                  <a:lnTo>
                    <a:pt x="0" y="1220215"/>
                  </a:lnTo>
                  <a:lnTo>
                    <a:pt x="0" y="174244"/>
                  </a:lnTo>
                  <a:close/>
                </a:path>
              </a:pathLst>
            </a:custGeom>
            <a:ln w="12192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5"/>
          <p:cNvSpPr txBox="1">
            <a:spLocks/>
          </p:cNvSpPr>
          <p:nvPr/>
        </p:nvSpPr>
        <p:spPr>
          <a:xfrm>
            <a:off x="798449" y="1809363"/>
            <a:ext cx="2532571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lang="tr-TR" sz="2400" spc="-5" dirty="0" smtClean="0">
                <a:solidFill>
                  <a:srgbClr val="000000"/>
                </a:solidFill>
              </a:rPr>
              <a:t>Olumlu</a:t>
            </a:r>
            <a:r>
              <a:rPr lang="tr-TR" sz="2400" spc="-50" dirty="0" smtClean="0">
                <a:solidFill>
                  <a:srgbClr val="000000"/>
                </a:solidFill>
              </a:rPr>
              <a:t> </a:t>
            </a:r>
            <a:r>
              <a:rPr lang="tr-TR" sz="2400" spc="-5" dirty="0" smtClean="0">
                <a:solidFill>
                  <a:srgbClr val="000000"/>
                </a:solidFill>
              </a:rPr>
              <a:t>anne-baba</a:t>
            </a:r>
            <a:endParaRPr lang="tr-TR" sz="2400" dirty="0" smtClean="0"/>
          </a:p>
          <a:p>
            <a:pPr marL="12700">
              <a:lnSpc>
                <a:spcPts val="2740"/>
              </a:lnSpc>
            </a:pPr>
            <a:r>
              <a:rPr lang="tr-TR" sz="2400" dirty="0" smtClean="0">
                <a:solidFill>
                  <a:srgbClr val="000000"/>
                </a:solidFill>
              </a:rPr>
              <a:t>tutumları</a:t>
            </a:r>
            <a:endParaRPr lang="tr-TR" sz="2400" dirty="0"/>
          </a:p>
        </p:txBody>
      </p:sp>
      <p:sp>
        <p:nvSpPr>
          <p:cNvPr id="11" name="object 6"/>
          <p:cNvSpPr txBox="1"/>
          <p:nvPr/>
        </p:nvSpPr>
        <p:spPr>
          <a:xfrm>
            <a:off x="3580798" y="1479791"/>
            <a:ext cx="7773382" cy="138050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26034" rIns="0" bIns="0" rtlCol="0">
            <a:spAutoFit/>
          </a:bodyPr>
          <a:lstStyle/>
          <a:p>
            <a:pPr marL="378460" indent="-2870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2200" spc="-15" dirty="0">
                <a:latin typeface="Calibri"/>
                <a:cs typeface="Calibri"/>
              </a:rPr>
              <a:t>Çocuğa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sevgi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ve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ilgi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gösterilmesi</a:t>
            </a:r>
            <a:endParaRPr sz="2200" dirty="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2200" spc="-30" dirty="0">
                <a:latin typeface="Calibri"/>
                <a:cs typeface="Calibri"/>
              </a:rPr>
              <a:t>Ev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içerisindeki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kuralların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net</a:t>
            </a:r>
            <a:r>
              <a:rPr sz="2200" spc="-5" dirty="0">
                <a:latin typeface="Calibri"/>
                <a:cs typeface="Calibri"/>
              </a:rPr>
              <a:t> belirlenmesi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tutarlı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bir</a:t>
            </a:r>
            <a:endParaRPr sz="2200" dirty="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şekilde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uygulanması</a:t>
            </a:r>
            <a:endParaRPr sz="2200" dirty="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2200" spc="-5" dirty="0">
                <a:latin typeface="Calibri"/>
                <a:cs typeface="Calibri"/>
              </a:rPr>
              <a:t>Çocuğun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bilgisayar,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TV</a:t>
            </a:r>
            <a:r>
              <a:rPr sz="2200" spc="-10" dirty="0">
                <a:latin typeface="Calibri"/>
                <a:cs typeface="Calibri"/>
              </a:rPr>
              <a:t> kullanımının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denetlenmesi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12" name="object 7"/>
          <p:cNvGrpSpPr/>
          <p:nvPr/>
        </p:nvGrpSpPr>
        <p:grpSpPr>
          <a:xfrm>
            <a:off x="554562" y="3507483"/>
            <a:ext cx="2936875" cy="1407160"/>
            <a:chOff x="573023" y="2811779"/>
            <a:chExt cx="2936875" cy="1407160"/>
          </a:xfrm>
        </p:grpSpPr>
        <p:sp>
          <p:nvSpPr>
            <p:cNvPr id="13" name="object 8"/>
            <p:cNvSpPr/>
            <p:nvPr/>
          </p:nvSpPr>
          <p:spPr>
            <a:xfrm>
              <a:off x="579119" y="2817875"/>
              <a:ext cx="2924810" cy="1394460"/>
            </a:xfrm>
            <a:custGeom>
              <a:avLst/>
              <a:gdLst/>
              <a:ahLst/>
              <a:cxnLst/>
              <a:rect l="l" t="t" r="r" b="b"/>
              <a:pathLst>
                <a:path w="2924810" h="1394460">
                  <a:moveTo>
                    <a:pt x="2227326" y="0"/>
                  </a:moveTo>
                  <a:lnTo>
                    <a:pt x="2227326" y="174244"/>
                  </a:lnTo>
                  <a:lnTo>
                    <a:pt x="0" y="174244"/>
                  </a:lnTo>
                  <a:lnTo>
                    <a:pt x="0" y="1220216"/>
                  </a:lnTo>
                  <a:lnTo>
                    <a:pt x="2227326" y="1220216"/>
                  </a:lnTo>
                  <a:lnTo>
                    <a:pt x="2227326" y="1394460"/>
                  </a:lnTo>
                  <a:lnTo>
                    <a:pt x="2924556" y="697229"/>
                  </a:lnTo>
                  <a:lnTo>
                    <a:pt x="2227326" y="0"/>
                  </a:lnTo>
                  <a:close/>
                </a:path>
              </a:pathLst>
            </a:custGeom>
            <a:solidFill>
              <a:srgbClr val="6FAC4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579119" y="2817875"/>
              <a:ext cx="2924810" cy="1394460"/>
            </a:xfrm>
            <a:custGeom>
              <a:avLst/>
              <a:gdLst/>
              <a:ahLst/>
              <a:cxnLst/>
              <a:rect l="l" t="t" r="r" b="b"/>
              <a:pathLst>
                <a:path w="2924810" h="1394460">
                  <a:moveTo>
                    <a:pt x="0" y="174244"/>
                  </a:moveTo>
                  <a:lnTo>
                    <a:pt x="2227326" y="174244"/>
                  </a:lnTo>
                  <a:lnTo>
                    <a:pt x="2227326" y="0"/>
                  </a:lnTo>
                  <a:lnTo>
                    <a:pt x="2924556" y="697229"/>
                  </a:lnTo>
                  <a:lnTo>
                    <a:pt x="2227326" y="1394460"/>
                  </a:lnTo>
                  <a:lnTo>
                    <a:pt x="2227326" y="1220216"/>
                  </a:lnTo>
                  <a:lnTo>
                    <a:pt x="0" y="1220216"/>
                  </a:lnTo>
                  <a:lnTo>
                    <a:pt x="0" y="174244"/>
                  </a:lnTo>
                  <a:close/>
                </a:path>
              </a:pathLst>
            </a:custGeom>
            <a:ln w="12192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0"/>
          <p:cNvSpPr txBox="1"/>
          <p:nvPr/>
        </p:nvSpPr>
        <p:spPr>
          <a:xfrm>
            <a:off x="880597" y="4015229"/>
            <a:ext cx="1833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Sağlıklı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iletişim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3542237" y="3098723"/>
            <a:ext cx="7850505" cy="2058255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26669" rIns="0" bIns="0" rtlCol="0">
            <a:spAutoFit/>
          </a:bodyPr>
          <a:lstStyle/>
          <a:p>
            <a:pPr marL="378460" marR="544195" indent="-287020">
              <a:lnSpc>
                <a:spcPct val="100000"/>
              </a:lnSpc>
              <a:spcBef>
                <a:spcPts val="209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2200" spc="-5" dirty="0">
                <a:latin typeface="Calibri"/>
                <a:cs typeface="Calibri"/>
              </a:rPr>
              <a:t>Çocuğun </a:t>
            </a:r>
            <a:r>
              <a:rPr sz="2200" spc="-10" dirty="0">
                <a:latin typeface="Calibri"/>
                <a:cs typeface="Calibri"/>
              </a:rPr>
              <a:t>kendisini </a:t>
            </a:r>
            <a:r>
              <a:rPr sz="2200" spc="-15" dirty="0">
                <a:latin typeface="Calibri"/>
                <a:cs typeface="Calibri"/>
              </a:rPr>
              <a:t>rahat </a:t>
            </a:r>
            <a:r>
              <a:rPr sz="2200" spc="-10" dirty="0">
                <a:latin typeface="Calibri"/>
                <a:cs typeface="Calibri"/>
              </a:rPr>
              <a:t>ifade </a:t>
            </a:r>
            <a:r>
              <a:rPr sz="2200" spc="-5" dirty="0">
                <a:latin typeface="Calibri"/>
                <a:cs typeface="Calibri"/>
              </a:rPr>
              <a:t>edebileceği bir </a:t>
            </a:r>
            <a:r>
              <a:rPr sz="2200" dirty="0">
                <a:latin typeface="Calibri"/>
                <a:cs typeface="Calibri"/>
              </a:rPr>
              <a:t>aile </a:t>
            </a:r>
            <a:r>
              <a:rPr sz="2200" spc="-10" dirty="0">
                <a:latin typeface="Calibri"/>
                <a:cs typeface="Calibri"/>
              </a:rPr>
              <a:t>ortamı </a:t>
            </a:r>
            <a:r>
              <a:rPr sz="2200" spc="-5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yaratılması</a:t>
            </a:r>
            <a:endParaRPr sz="2200" dirty="0">
              <a:latin typeface="Calibri"/>
              <a:cs typeface="Calibri"/>
            </a:endParaRPr>
          </a:p>
          <a:p>
            <a:pPr marL="378460" marR="191135" indent="-287020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2200" i="1" dirty="0">
                <a:latin typeface="Calibri"/>
                <a:cs typeface="Calibri"/>
              </a:rPr>
              <a:t>Günün </a:t>
            </a:r>
            <a:r>
              <a:rPr sz="2200" i="1" spc="-5" dirty="0">
                <a:latin typeface="Calibri"/>
                <a:cs typeface="Calibri"/>
              </a:rPr>
              <a:t>nasıl geçti? </a:t>
            </a:r>
            <a:r>
              <a:rPr sz="2200" i="1" dirty="0">
                <a:latin typeface="Calibri"/>
                <a:cs typeface="Calibri"/>
              </a:rPr>
              <a:t>Bugün </a:t>
            </a:r>
            <a:r>
              <a:rPr sz="2200" i="1" spc="-10" dirty="0">
                <a:latin typeface="Calibri"/>
                <a:cs typeface="Calibri"/>
              </a:rPr>
              <a:t>okulda </a:t>
            </a:r>
            <a:r>
              <a:rPr sz="2200" i="1" spc="-5" dirty="0">
                <a:latin typeface="Calibri"/>
                <a:cs typeface="Calibri"/>
              </a:rPr>
              <a:t>seni </a:t>
            </a:r>
            <a:r>
              <a:rPr sz="2200" i="1" dirty="0">
                <a:latin typeface="Calibri"/>
                <a:cs typeface="Calibri"/>
              </a:rPr>
              <a:t>en </a:t>
            </a:r>
            <a:r>
              <a:rPr sz="2200" i="1" spc="-5" dirty="0">
                <a:latin typeface="Calibri"/>
                <a:cs typeface="Calibri"/>
              </a:rPr>
              <a:t>mutlu </a:t>
            </a:r>
            <a:r>
              <a:rPr sz="2200" i="1" dirty="0">
                <a:latin typeface="Calibri"/>
                <a:cs typeface="Calibri"/>
              </a:rPr>
              <a:t>eden </a:t>
            </a:r>
            <a:r>
              <a:rPr sz="2200" i="1" spc="-5" dirty="0">
                <a:latin typeface="Calibri"/>
                <a:cs typeface="Calibri"/>
              </a:rPr>
              <a:t>şey 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neydi? </a:t>
            </a:r>
            <a:r>
              <a:rPr sz="2200" i="1" dirty="0">
                <a:latin typeface="Calibri"/>
                <a:cs typeface="Calibri"/>
              </a:rPr>
              <a:t>Bugün </a:t>
            </a:r>
            <a:r>
              <a:rPr sz="2200" i="1" spc="-5" dirty="0">
                <a:latin typeface="Calibri"/>
                <a:cs typeface="Calibri"/>
              </a:rPr>
              <a:t>seni </a:t>
            </a:r>
            <a:r>
              <a:rPr sz="2200" i="1" spc="-10" dirty="0">
                <a:latin typeface="Calibri"/>
                <a:cs typeface="Calibri"/>
              </a:rPr>
              <a:t>üzen </a:t>
            </a:r>
            <a:r>
              <a:rPr sz="2200" i="1" spc="-5" dirty="0">
                <a:latin typeface="Calibri"/>
                <a:cs typeface="Calibri"/>
              </a:rPr>
              <a:t>bir şey yaşadın mı, bu </a:t>
            </a:r>
            <a:r>
              <a:rPr sz="2200" i="1" spc="-20" dirty="0">
                <a:latin typeface="Calibri"/>
                <a:cs typeface="Calibri"/>
              </a:rPr>
              <a:t>konuda </a:t>
            </a:r>
            <a:r>
              <a:rPr sz="2200" i="1" dirty="0">
                <a:latin typeface="Calibri"/>
                <a:cs typeface="Calibri"/>
              </a:rPr>
              <a:t>neler </a:t>
            </a:r>
            <a:r>
              <a:rPr sz="2200" i="1" spc="-53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yaptın?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gibi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sorularla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sohbet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edilerek</a:t>
            </a:r>
            <a:r>
              <a:rPr sz="2200" spc="-10" dirty="0">
                <a:latin typeface="Calibri"/>
                <a:cs typeface="Calibri"/>
              </a:rPr>
              <a:t> çocuğun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okul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yaşamına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dair bilgi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alınması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98449" y="5431835"/>
            <a:ext cx="218440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Olumlu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model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olma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42237" y="5395405"/>
            <a:ext cx="7850505" cy="1102994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5715" rIns="0" bIns="0" rtlCol="0">
            <a:spAutoFit/>
          </a:bodyPr>
          <a:lstStyle/>
          <a:p>
            <a:pPr marL="354965" marR="174625" indent="-343535">
              <a:lnSpc>
                <a:spcPts val="2880"/>
              </a:lnSpc>
              <a:spcBef>
                <a:spcPts val="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Çocuklar </a:t>
            </a:r>
            <a:r>
              <a:rPr sz="2200" dirty="0">
                <a:latin typeface="Calibri"/>
                <a:cs typeface="Calibri"/>
              </a:rPr>
              <a:t>anne-babalarının </a:t>
            </a:r>
            <a:r>
              <a:rPr sz="2200" spc="-10" dirty="0">
                <a:latin typeface="Calibri"/>
                <a:cs typeface="Calibri"/>
              </a:rPr>
              <a:t>davranışlarını </a:t>
            </a:r>
            <a:r>
              <a:rPr sz="2200" spc="-5" dirty="0">
                <a:latin typeface="Calibri"/>
                <a:cs typeface="Calibri"/>
              </a:rPr>
              <a:t>gözlemler </a:t>
            </a:r>
            <a:r>
              <a:rPr sz="2200" spc="-15" dirty="0">
                <a:latin typeface="Calibri"/>
                <a:cs typeface="Calibri"/>
              </a:rPr>
              <a:t>ve </a:t>
            </a:r>
            <a:r>
              <a:rPr sz="2200" spc="-5" dirty="0">
                <a:latin typeface="Calibri"/>
                <a:cs typeface="Calibri"/>
              </a:rPr>
              <a:t>taklit </a:t>
            </a:r>
            <a:r>
              <a:rPr sz="2200" spc="-53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ederler. </a:t>
            </a:r>
            <a:r>
              <a:rPr sz="2200" spc="-10" dirty="0">
                <a:latin typeface="Calibri"/>
                <a:cs typeface="Calibri"/>
              </a:rPr>
              <a:t>Kendi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davranışlarınız </a:t>
            </a:r>
            <a:r>
              <a:rPr sz="2200" dirty="0">
                <a:latin typeface="Calibri"/>
                <a:cs typeface="Calibri"/>
              </a:rPr>
              <a:t>ile </a:t>
            </a:r>
            <a:r>
              <a:rPr sz="2200" spc="-10" dirty="0">
                <a:latin typeface="Calibri"/>
                <a:cs typeface="Calibri"/>
              </a:rPr>
              <a:t>çocuğunuza</a:t>
            </a:r>
            <a:r>
              <a:rPr sz="2200" spc="-15" dirty="0">
                <a:latin typeface="Calibri"/>
                <a:cs typeface="Calibri"/>
              </a:rPr>
              <a:t> rol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olabilirsiniz.</a:t>
            </a:r>
            <a:endParaRPr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5048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3193" y="494610"/>
            <a:ext cx="8157883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085045" y="652085"/>
            <a:ext cx="599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 VE BABALARA GENEL ÖNERİLER</a:t>
            </a:r>
          </a:p>
        </p:txBody>
      </p:sp>
      <p:sp>
        <p:nvSpPr>
          <p:cNvPr id="5" name="object 2"/>
          <p:cNvSpPr txBox="1"/>
          <p:nvPr/>
        </p:nvSpPr>
        <p:spPr>
          <a:xfrm>
            <a:off x="963243" y="1576535"/>
            <a:ext cx="5299075" cy="190565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0"/>
              </a:spcBef>
            </a:pPr>
            <a:r>
              <a:rPr sz="2200" b="1" spc="-5" dirty="0" smtClean="0">
                <a:latin typeface="Calibri"/>
                <a:cs typeface="Calibri"/>
              </a:rPr>
              <a:t>Anne-</a:t>
            </a:r>
            <a:r>
              <a:rPr lang="tr-TR" sz="2200" b="1" spc="-5" dirty="0">
                <a:latin typeface="Calibri"/>
                <a:cs typeface="Calibri"/>
              </a:rPr>
              <a:t>B</a:t>
            </a:r>
            <a:r>
              <a:rPr sz="2200" b="1" spc="-5" dirty="0" err="1" smtClean="0">
                <a:latin typeface="Calibri"/>
                <a:cs typeface="Calibri"/>
              </a:rPr>
              <a:t>abalar</a:t>
            </a:r>
            <a:endParaRPr sz="22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tabLst>
                <a:tab pos="434340" algn="l"/>
                <a:tab pos="434975" algn="l"/>
              </a:tabLst>
            </a:pPr>
            <a:r>
              <a:rPr lang="tr-TR" sz="2000" spc="-10" dirty="0">
                <a:latin typeface="Calibri"/>
                <a:cs typeface="Calibri"/>
              </a:rPr>
              <a:t>F</a:t>
            </a:r>
            <a:r>
              <a:rPr sz="2000" spc="-10" dirty="0" err="1" smtClean="0">
                <a:latin typeface="Calibri"/>
                <a:cs typeface="Calibri"/>
              </a:rPr>
              <a:t>iziksel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veya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psikolojik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şiddet</a:t>
            </a:r>
            <a:r>
              <a:rPr lang="tr-TR" sz="2000" dirty="0">
                <a:latin typeface="Calibri"/>
                <a:cs typeface="Calibri"/>
              </a:rPr>
              <a:t> </a:t>
            </a:r>
            <a:r>
              <a:rPr sz="2000" spc="-5" dirty="0" err="1" smtClean="0">
                <a:latin typeface="Calibri"/>
                <a:cs typeface="Calibri"/>
              </a:rPr>
              <a:t>uyguladıklarında</a:t>
            </a:r>
            <a:endParaRPr lang="tr-TR" sz="2000" spc="-5" dirty="0" smtClean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tabLst>
                <a:tab pos="434340" algn="l"/>
                <a:tab pos="434975" algn="l"/>
              </a:tabLst>
            </a:pPr>
            <a:endParaRPr sz="20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tabLst>
                <a:tab pos="434340" algn="l"/>
                <a:tab pos="434975" algn="l"/>
              </a:tabLst>
            </a:pPr>
            <a:r>
              <a:rPr lang="tr-TR" sz="2000" spc="-15" dirty="0">
                <a:latin typeface="Calibri"/>
                <a:cs typeface="Calibri"/>
              </a:rPr>
              <a:t>A</a:t>
            </a:r>
            <a:r>
              <a:rPr sz="2000" spc="-15" dirty="0" err="1" smtClean="0">
                <a:latin typeface="Calibri"/>
                <a:cs typeface="Calibri"/>
              </a:rPr>
              <a:t>laycı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konuştuklarında,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dalga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geçtiklerinde</a:t>
            </a:r>
            <a:endParaRPr lang="tr-TR" sz="2000" spc="-10" dirty="0" smtClean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tabLst>
                <a:tab pos="434340" algn="l"/>
                <a:tab pos="434975" algn="l"/>
              </a:tabLst>
            </a:pPr>
            <a:endParaRPr sz="20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tabLst>
                <a:tab pos="434340" algn="l"/>
                <a:tab pos="434975" algn="l"/>
              </a:tabLst>
            </a:pPr>
            <a:r>
              <a:rPr lang="tr-TR" sz="2000" spc="-5" dirty="0">
                <a:latin typeface="Calibri"/>
                <a:cs typeface="Calibri"/>
              </a:rPr>
              <a:t>D</a:t>
            </a:r>
            <a:r>
              <a:rPr sz="2000" spc="-5" dirty="0" err="1" smtClean="0">
                <a:latin typeface="Calibri"/>
                <a:cs typeface="Calibri"/>
              </a:rPr>
              <a:t>uygularını</a:t>
            </a:r>
            <a:r>
              <a:rPr sz="2000" spc="-4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olumsuz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şekilde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 err="1" smtClean="0">
                <a:latin typeface="Calibri"/>
                <a:cs typeface="Calibri"/>
              </a:rPr>
              <a:t>ifade</a:t>
            </a:r>
            <a:r>
              <a:rPr lang="tr-TR" sz="2000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ettiklerinde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7636781" y="3389446"/>
            <a:ext cx="4044950" cy="954405"/>
          </a:xfrm>
          <a:prstGeom prst="rect">
            <a:avLst/>
          </a:prstGeom>
          <a:ln w="9144">
            <a:solidFill>
              <a:srgbClr val="4471C4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2800" b="1" spc="-10" dirty="0">
                <a:latin typeface="Calibri"/>
                <a:cs typeface="Calibri"/>
              </a:rPr>
              <a:t>Çocuklar</a:t>
            </a:r>
            <a:endParaRPr sz="2800" dirty="0">
              <a:latin typeface="Calibri"/>
              <a:cs typeface="Calibri"/>
            </a:endParaRPr>
          </a:p>
          <a:p>
            <a:pPr marR="12065" algn="ctr">
              <a:lnSpc>
                <a:spcPct val="100000"/>
              </a:lnSpc>
              <a:spcBef>
                <a:spcPts val="5"/>
              </a:spcBef>
            </a:pPr>
            <a:r>
              <a:rPr sz="2800" spc="-20" dirty="0">
                <a:latin typeface="Calibri"/>
                <a:cs typeface="Calibri"/>
              </a:rPr>
              <a:t>benzer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davranışlar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sergiler.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963242" y="3897134"/>
            <a:ext cx="5299075" cy="2523127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200" b="1" spc="-5" dirty="0" smtClean="0">
                <a:latin typeface="Calibri"/>
                <a:cs typeface="Calibri"/>
              </a:rPr>
              <a:t>Anne-</a:t>
            </a:r>
            <a:r>
              <a:rPr lang="tr-TR" sz="2200" b="1" spc="-5" dirty="0">
                <a:latin typeface="Calibri"/>
                <a:cs typeface="Calibri"/>
              </a:rPr>
              <a:t>B</a:t>
            </a:r>
            <a:r>
              <a:rPr sz="2200" b="1" spc="-5" dirty="0" err="1" smtClean="0">
                <a:latin typeface="Calibri"/>
                <a:cs typeface="Calibri"/>
              </a:rPr>
              <a:t>abalar</a:t>
            </a:r>
            <a:endParaRPr sz="2200" dirty="0">
              <a:latin typeface="Calibri"/>
              <a:cs typeface="Calibri"/>
            </a:endParaRPr>
          </a:p>
          <a:p>
            <a:pPr marL="91440" marR="1824355">
              <a:lnSpc>
                <a:spcPct val="100000"/>
              </a:lnSpc>
              <a:tabLst>
                <a:tab pos="434340" algn="l"/>
                <a:tab pos="434975" algn="l"/>
              </a:tabLst>
            </a:pPr>
            <a:r>
              <a:rPr lang="tr-TR" sz="2000" spc="-10" dirty="0">
                <a:latin typeface="Calibri"/>
                <a:cs typeface="Calibri"/>
              </a:rPr>
              <a:t>B</a:t>
            </a:r>
            <a:r>
              <a:rPr sz="2000" spc="-10" dirty="0" err="1" smtClean="0">
                <a:latin typeface="Calibri"/>
                <a:cs typeface="Calibri"/>
              </a:rPr>
              <a:t>aşkalarına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değer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verdiğini</a:t>
            </a:r>
            <a:r>
              <a:rPr lang="tr-TR" sz="2000" spc="-10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gösterdiklerinde</a:t>
            </a:r>
            <a:endParaRPr lang="tr-TR" sz="2000" spc="-10" dirty="0" smtClean="0">
              <a:latin typeface="Calibri"/>
              <a:cs typeface="Calibri"/>
            </a:endParaRPr>
          </a:p>
          <a:p>
            <a:pPr marL="91440" marR="1824355">
              <a:lnSpc>
                <a:spcPct val="100000"/>
              </a:lnSpc>
              <a:tabLst>
                <a:tab pos="434340" algn="l"/>
                <a:tab pos="434975" algn="l"/>
              </a:tabLst>
            </a:pPr>
            <a:endParaRPr sz="20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tabLst>
                <a:tab pos="434340" algn="l"/>
                <a:tab pos="434975" algn="l"/>
              </a:tabLst>
            </a:pPr>
            <a:r>
              <a:rPr lang="tr-TR" sz="2000" spc="-5" dirty="0">
                <a:latin typeface="Calibri"/>
                <a:cs typeface="Calibri"/>
              </a:rPr>
              <a:t>O</a:t>
            </a:r>
            <a:r>
              <a:rPr sz="2000" spc="-5" dirty="0" err="1" smtClean="0">
                <a:latin typeface="Calibri"/>
                <a:cs typeface="Calibri"/>
              </a:rPr>
              <a:t>lumlu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sosyal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 err="1" smtClean="0">
                <a:latin typeface="Calibri"/>
                <a:cs typeface="Calibri"/>
              </a:rPr>
              <a:t>davranışlarda</a:t>
            </a:r>
            <a:r>
              <a:rPr lang="tr-TR" sz="2000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bulunduklarında</a:t>
            </a:r>
            <a:r>
              <a:rPr sz="2000" spc="-35" dirty="0" smtClean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(</a:t>
            </a:r>
            <a:r>
              <a:rPr sz="2000" dirty="0" err="1" smtClean="0">
                <a:latin typeface="Calibri"/>
                <a:cs typeface="Calibri"/>
              </a:rPr>
              <a:t>örn</a:t>
            </a:r>
            <a:r>
              <a:rPr sz="2000" dirty="0">
                <a:latin typeface="Calibri"/>
                <a:cs typeface="Calibri"/>
              </a:rPr>
              <a:t>. </a:t>
            </a:r>
            <a:r>
              <a:rPr sz="2000" spc="-10" dirty="0">
                <a:latin typeface="Calibri"/>
                <a:cs typeface="Calibri"/>
              </a:rPr>
              <a:t>paylaşma, </a:t>
            </a:r>
            <a:r>
              <a:rPr sz="2000" spc="-5" dirty="0" err="1" smtClean="0">
                <a:latin typeface="Calibri"/>
                <a:cs typeface="Calibri"/>
              </a:rPr>
              <a:t>işbirliği</a:t>
            </a:r>
            <a:r>
              <a:rPr sz="2000" spc="-5" dirty="0" smtClean="0">
                <a:latin typeface="Calibri"/>
                <a:cs typeface="Calibri"/>
              </a:rPr>
              <a:t>)</a:t>
            </a:r>
            <a:endParaRPr lang="tr-TR" sz="2000" spc="-5" dirty="0" smtClean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tabLst>
                <a:tab pos="434340" algn="l"/>
                <a:tab pos="434975" algn="l"/>
              </a:tabLst>
            </a:pPr>
            <a:endParaRPr lang="tr-TR" sz="2000" dirty="0" smtClean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tabLst>
                <a:tab pos="434340" algn="l"/>
                <a:tab pos="434975" algn="l"/>
              </a:tabLst>
            </a:pPr>
            <a:r>
              <a:rPr lang="tr-TR" sz="2000" spc="-5" dirty="0" err="1" smtClean="0">
                <a:latin typeface="Calibri"/>
                <a:cs typeface="Calibri"/>
              </a:rPr>
              <a:t>D</a:t>
            </a:r>
            <a:r>
              <a:rPr sz="2000" spc="-5" dirty="0" err="1" smtClean="0">
                <a:latin typeface="Calibri"/>
                <a:cs typeface="Calibri"/>
              </a:rPr>
              <a:t>uygularını</a:t>
            </a:r>
            <a:r>
              <a:rPr sz="2000" spc="-40" dirty="0" smtClean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sözel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olarak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ifade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ettiklerinde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0" name="object 5"/>
          <p:cNvGrpSpPr/>
          <p:nvPr/>
        </p:nvGrpSpPr>
        <p:grpSpPr>
          <a:xfrm>
            <a:off x="6377504" y="2278508"/>
            <a:ext cx="1590675" cy="973455"/>
            <a:chOff x="5899277" y="1403730"/>
            <a:chExt cx="1590675" cy="973455"/>
          </a:xfrm>
        </p:grpSpPr>
        <p:sp>
          <p:nvSpPr>
            <p:cNvPr id="11" name="object 6"/>
            <p:cNvSpPr/>
            <p:nvPr/>
          </p:nvSpPr>
          <p:spPr>
            <a:xfrm>
              <a:off x="5905627" y="1410080"/>
              <a:ext cx="1577975" cy="960755"/>
            </a:xfrm>
            <a:custGeom>
              <a:avLst/>
              <a:gdLst/>
              <a:ahLst/>
              <a:cxnLst/>
              <a:rect l="l" t="t" r="r" b="b"/>
              <a:pathLst>
                <a:path w="1577975" h="960755">
                  <a:moveTo>
                    <a:pt x="110236" y="0"/>
                  </a:moveTo>
                  <a:lnTo>
                    <a:pt x="0" y="232664"/>
                  </a:lnTo>
                  <a:lnTo>
                    <a:pt x="1289939" y="844423"/>
                  </a:lnTo>
                  <a:lnTo>
                    <a:pt x="1234694" y="960628"/>
                  </a:lnTo>
                  <a:lnTo>
                    <a:pt x="1577721" y="838327"/>
                  </a:lnTo>
                  <a:lnTo>
                    <a:pt x="1455420" y="495427"/>
                  </a:lnTo>
                  <a:lnTo>
                    <a:pt x="1400175" y="611759"/>
                  </a:lnTo>
                  <a:lnTo>
                    <a:pt x="1102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/>
            <p:cNvSpPr/>
            <p:nvPr/>
          </p:nvSpPr>
          <p:spPr>
            <a:xfrm>
              <a:off x="5905627" y="1410080"/>
              <a:ext cx="1577975" cy="960755"/>
            </a:xfrm>
            <a:custGeom>
              <a:avLst/>
              <a:gdLst/>
              <a:ahLst/>
              <a:cxnLst/>
              <a:rect l="l" t="t" r="r" b="b"/>
              <a:pathLst>
                <a:path w="1577975" h="960755">
                  <a:moveTo>
                    <a:pt x="110236" y="0"/>
                  </a:moveTo>
                  <a:lnTo>
                    <a:pt x="1400175" y="611759"/>
                  </a:lnTo>
                  <a:lnTo>
                    <a:pt x="1455420" y="495427"/>
                  </a:lnTo>
                  <a:lnTo>
                    <a:pt x="1577721" y="838327"/>
                  </a:lnTo>
                  <a:lnTo>
                    <a:pt x="1234694" y="960628"/>
                  </a:lnTo>
                  <a:lnTo>
                    <a:pt x="1289939" y="844423"/>
                  </a:lnTo>
                  <a:lnTo>
                    <a:pt x="0" y="232664"/>
                  </a:lnTo>
                  <a:lnTo>
                    <a:pt x="110236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8"/>
          <p:cNvGrpSpPr/>
          <p:nvPr/>
        </p:nvGrpSpPr>
        <p:grpSpPr>
          <a:xfrm>
            <a:off x="6371154" y="4481335"/>
            <a:ext cx="1598295" cy="958850"/>
            <a:chOff x="5897753" y="3923665"/>
            <a:chExt cx="1598295" cy="958850"/>
          </a:xfrm>
        </p:grpSpPr>
        <p:sp>
          <p:nvSpPr>
            <p:cNvPr id="14" name="object 9"/>
            <p:cNvSpPr/>
            <p:nvPr/>
          </p:nvSpPr>
          <p:spPr>
            <a:xfrm>
              <a:off x="5904103" y="3930015"/>
              <a:ext cx="1585595" cy="946150"/>
            </a:xfrm>
            <a:custGeom>
              <a:avLst/>
              <a:gdLst/>
              <a:ahLst/>
              <a:cxnLst/>
              <a:rect l="l" t="t" r="r" b="b"/>
              <a:pathLst>
                <a:path w="1585595" h="946150">
                  <a:moveTo>
                    <a:pt x="1244219" y="0"/>
                  </a:moveTo>
                  <a:lnTo>
                    <a:pt x="1297940" y="116967"/>
                  </a:lnTo>
                  <a:lnTo>
                    <a:pt x="0" y="711581"/>
                  </a:lnTo>
                  <a:lnTo>
                    <a:pt x="107187" y="945642"/>
                  </a:lnTo>
                  <a:lnTo>
                    <a:pt x="1405127" y="351028"/>
                  </a:lnTo>
                  <a:lnTo>
                    <a:pt x="1458722" y="467995"/>
                  </a:lnTo>
                  <a:lnTo>
                    <a:pt x="1585595" y="126746"/>
                  </a:lnTo>
                  <a:lnTo>
                    <a:pt x="124421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5904103" y="3930015"/>
              <a:ext cx="1585595" cy="946150"/>
            </a:xfrm>
            <a:custGeom>
              <a:avLst/>
              <a:gdLst/>
              <a:ahLst/>
              <a:cxnLst/>
              <a:rect l="l" t="t" r="r" b="b"/>
              <a:pathLst>
                <a:path w="1585595" h="946150">
                  <a:moveTo>
                    <a:pt x="0" y="711581"/>
                  </a:moveTo>
                  <a:lnTo>
                    <a:pt x="1297940" y="116967"/>
                  </a:lnTo>
                  <a:lnTo>
                    <a:pt x="1244219" y="0"/>
                  </a:lnTo>
                  <a:lnTo>
                    <a:pt x="1585595" y="126746"/>
                  </a:lnTo>
                  <a:lnTo>
                    <a:pt x="1458722" y="467995"/>
                  </a:lnTo>
                  <a:lnTo>
                    <a:pt x="1405127" y="351028"/>
                  </a:lnTo>
                  <a:lnTo>
                    <a:pt x="107187" y="945642"/>
                  </a:lnTo>
                  <a:lnTo>
                    <a:pt x="0" y="71158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1341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7325" y="493181"/>
            <a:ext cx="8247263" cy="77947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11" y="317427"/>
            <a:ext cx="1346178" cy="129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506937" y="622387"/>
            <a:ext cx="526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VELİ SUNUMU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720484" y="2847445"/>
            <a:ext cx="4840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5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Dinlediğiniz</a:t>
            </a:r>
            <a:r>
              <a:rPr lang="tr-TR" sz="3200" b="1" spc="5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tr-TR" sz="3200" b="1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b="1" spc="-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teşekkürler.</a:t>
            </a:r>
            <a:endParaRPr lang="tr-TR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5765291" y="5168412"/>
            <a:ext cx="5943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spc="-5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Akran Zorbalığı veli sunumu hazırlanırken MEB Özel Eğitim ve Rehberlik Hizmetleri Genel Müdürlüğünün Akran Zorbalığı içerikleri kullanılmıştır. Daha </a:t>
            </a:r>
            <a:r>
              <a:rPr lang="tr-TR" sz="1400" b="1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detaylı bilgiler için  </a:t>
            </a:r>
            <a:r>
              <a:rPr lang="tr-TR" sz="1400" b="1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tr-TR" sz="1400" b="1" spc="-5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orgm.meb.gov.tr/www/akran-zorbaligi/icerik/2085</a:t>
            </a:r>
            <a:r>
              <a:rPr lang="tr-TR" sz="1400" b="1" spc="-5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sitesini ziyaret edebilirsiniz.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3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6446" y="493180"/>
            <a:ext cx="8549120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391576" y="621307"/>
            <a:ext cx="759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NERELERDE GÖRÜLÜR?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374394" y="1737740"/>
            <a:ext cx="4877435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Sınıf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Koridor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Okul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bahçesi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Oyun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sahası</a:t>
            </a:r>
            <a:r>
              <a:rPr sz="2400" spc="-15" dirty="0">
                <a:latin typeface="Calibri"/>
                <a:cs typeface="Calibri"/>
              </a:rPr>
              <a:t> </a:t>
            </a:r>
            <a:endParaRPr lang="tr-TR" sz="2400" spc="-15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 err="1" smtClean="0">
                <a:latin typeface="Calibri"/>
                <a:cs typeface="Calibri"/>
              </a:rPr>
              <a:t>Kantin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Yemekhane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Tuvalet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Spor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salonu,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soyunma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odası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Atölye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laboratuvar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Okul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servisi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veya </a:t>
            </a:r>
            <a:r>
              <a:rPr sz="2400" spc="-15" dirty="0">
                <a:latin typeface="Calibri"/>
                <a:cs typeface="Calibri"/>
              </a:rPr>
              <a:t>okul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yolu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Calibri"/>
                <a:cs typeface="Calibri"/>
              </a:rPr>
              <a:t>Yatakhane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banyo </a:t>
            </a:r>
            <a:r>
              <a:rPr sz="2400" spc="-10" dirty="0">
                <a:latin typeface="Calibri"/>
                <a:cs typeface="Calibri"/>
              </a:rPr>
              <a:t>(yatılı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okullarda)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9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2482" y="1497979"/>
            <a:ext cx="3259835" cy="2282952"/>
          </a:xfrm>
          <a:prstGeom prst="rect">
            <a:avLst/>
          </a:prstGeom>
        </p:spPr>
      </p:pic>
      <p:pic>
        <p:nvPicPr>
          <p:cNvPr id="11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2482" y="4006254"/>
            <a:ext cx="3259835" cy="22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2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4659" y="493181"/>
            <a:ext cx="8543366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636805" y="621308"/>
            <a:ext cx="5057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TÜRLERİ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object 3"/>
          <p:cNvGrpSpPr/>
          <p:nvPr/>
        </p:nvGrpSpPr>
        <p:grpSpPr>
          <a:xfrm>
            <a:off x="1392070" y="2389583"/>
            <a:ext cx="5412740" cy="3632200"/>
            <a:chOff x="1198956" y="2205863"/>
            <a:chExt cx="5412740" cy="3632200"/>
          </a:xfrm>
        </p:grpSpPr>
        <p:sp>
          <p:nvSpPr>
            <p:cNvPr id="11" name="object 4"/>
            <p:cNvSpPr/>
            <p:nvPr/>
          </p:nvSpPr>
          <p:spPr>
            <a:xfrm>
              <a:off x="1205306" y="2212213"/>
              <a:ext cx="765810" cy="3619500"/>
            </a:xfrm>
            <a:custGeom>
              <a:avLst/>
              <a:gdLst/>
              <a:ahLst/>
              <a:cxnLst/>
              <a:rect l="l" t="t" r="r" b="b"/>
              <a:pathLst>
                <a:path w="765810" h="3619500">
                  <a:moveTo>
                    <a:pt x="15278" y="0"/>
                  </a:moveTo>
                  <a:lnTo>
                    <a:pt x="48973" y="34299"/>
                  </a:lnTo>
                  <a:lnTo>
                    <a:pt x="81894" y="69068"/>
                  </a:lnTo>
                  <a:lnTo>
                    <a:pt x="114041" y="104297"/>
                  </a:lnTo>
                  <a:lnTo>
                    <a:pt x="145413" y="139974"/>
                  </a:lnTo>
                  <a:lnTo>
                    <a:pt x="176011" y="176089"/>
                  </a:lnTo>
                  <a:lnTo>
                    <a:pt x="205834" y="212630"/>
                  </a:lnTo>
                  <a:lnTo>
                    <a:pt x="234883" y="249587"/>
                  </a:lnTo>
                  <a:lnTo>
                    <a:pt x="263157" y="286948"/>
                  </a:lnTo>
                  <a:lnTo>
                    <a:pt x="290657" y="324703"/>
                  </a:lnTo>
                  <a:lnTo>
                    <a:pt x="317383" y="362841"/>
                  </a:lnTo>
                  <a:lnTo>
                    <a:pt x="343334" y="401351"/>
                  </a:lnTo>
                  <a:lnTo>
                    <a:pt x="368511" y="440222"/>
                  </a:lnTo>
                  <a:lnTo>
                    <a:pt x="392913" y="479442"/>
                  </a:lnTo>
                  <a:lnTo>
                    <a:pt x="416541" y="519002"/>
                  </a:lnTo>
                  <a:lnTo>
                    <a:pt x="439395" y="558890"/>
                  </a:lnTo>
                  <a:lnTo>
                    <a:pt x="461474" y="599094"/>
                  </a:lnTo>
                  <a:lnTo>
                    <a:pt x="482778" y="639606"/>
                  </a:lnTo>
                  <a:lnTo>
                    <a:pt x="503309" y="680412"/>
                  </a:lnTo>
                  <a:lnTo>
                    <a:pt x="523064" y="721503"/>
                  </a:lnTo>
                  <a:lnTo>
                    <a:pt x="542046" y="762867"/>
                  </a:lnTo>
                  <a:lnTo>
                    <a:pt x="560252" y="804494"/>
                  </a:lnTo>
                  <a:lnTo>
                    <a:pt x="577685" y="846373"/>
                  </a:lnTo>
                  <a:lnTo>
                    <a:pt x="594343" y="888492"/>
                  </a:lnTo>
                  <a:lnTo>
                    <a:pt x="610226" y="930840"/>
                  </a:lnTo>
                  <a:lnTo>
                    <a:pt x="625335" y="973408"/>
                  </a:lnTo>
                  <a:lnTo>
                    <a:pt x="639670" y="1016183"/>
                  </a:lnTo>
                  <a:lnTo>
                    <a:pt x="653230" y="1059156"/>
                  </a:lnTo>
                  <a:lnTo>
                    <a:pt x="666015" y="1102314"/>
                  </a:lnTo>
                  <a:lnTo>
                    <a:pt x="678027" y="1145648"/>
                  </a:lnTo>
                  <a:lnTo>
                    <a:pt x="689263" y="1189145"/>
                  </a:lnTo>
                  <a:lnTo>
                    <a:pt x="699726" y="1232796"/>
                  </a:lnTo>
                  <a:lnTo>
                    <a:pt x="709413" y="1276589"/>
                  </a:lnTo>
                  <a:lnTo>
                    <a:pt x="718327" y="1320513"/>
                  </a:lnTo>
                  <a:lnTo>
                    <a:pt x="726465" y="1364558"/>
                  </a:lnTo>
                  <a:lnTo>
                    <a:pt x="733830" y="1408712"/>
                  </a:lnTo>
                  <a:lnTo>
                    <a:pt x="740420" y="1452964"/>
                  </a:lnTo>
                  <a:lnTo>
                    <a:pt x="746235" y="1497305"/>
                  </a:lnTo>
                  <a:lnTo>
                    <a:pt x="751276" y="1541722"/>
                  </a:lnTo>
                  <a:lnTo>
                    <a:pt x="755542" y="1586204"/>
                  </a:lnTo>
                  <a:lnTo>
                    <a:pt x="759034" y="1630742"/>
                  </a:lnTo>
                  <a:lnTo>
                    <a:pt x="761752" y="1675323"/>
                  </a:lnTo>
                  <a:lnTo>
                    <a:pt x="763695" y="1719937"/>
                  </a:lnTo>
                  <a:lnTo>
                    <a:pt x="764863" y="1764574"/>
                  </a:lnTo>
                  <a:lnTo>
                    <a:pt x="765257" y="1809221"/>
                  </a:lnTo>
                  <a:lnTo>
                    <a:pt x="764877" y="1853868"/>
                  </a:lnTo>
                  <a:lnTo>
                    <a:pt x="763721" y="1898505"/>
                  </a:lnTo>
                  <a:lnTo>
                    <a:pt x="761792" y="1943120"/>
                  </a:lnTo>
                  <a:lnTo>
                    <a:pt x="759088" y="1987702"/>
                  </a:lnTo>
                  <a:lnTo>
                    <a:pt x="755609" y="2032241"/>
                  </a:lnTo>
                  <a:lnTo>
                    <a:pt x="751356" y="2076725"/>
                  </a:lnTo>
                  <a:lnTo>
                    <a:pt x="746329" y="2121143"/>
                  </a:lnTo>
                  <a:lnTo>
                    <a:pt x="740527" y="2165486"/>
                  </a:lnTo>
                  <a:lnTo>
                    <a:pt x="733950" y="2209741"/>
                  </a:lnTo>
                  <a:lnTo>
                    <a:pt x="726599" y="2253897"/>
                  </a:lnTo>
                  <a:lnTo>
                    <a:pt x="718473" y="2297945"/>
                  </a:lnTo>
                  <a:lnTo>
                    <a:pt x="709573" y="2341872"/>
                  </a:lnTo>
                  <a:lnTo>
                    <a:pt x="699899" y="2385668"/>
                  </a:lnTo>
                  <a:lnTo>
                    <a:pt x="689449" y="2429323"/>
                  </a:lnTo>
                  <a:lnTo>
                    <a:pt x="678226" y="2472824"/>
                  </a:lnTo>
                  <a:lnTo>
                    <a:pt x="666227" y="2516162"/>
                  </a:lnTo>
                  <a:lnTo>
                    <a:pt x="653455" y="2559324"/>
                  </a:lnTo>
                  <a:lnTo>
                    <a:pt x="639907" y="2602301"/>
                  </a:lnTo>
                  <a:lnTo>
                    <a:pt x="625586" y="2645082"/>
                  </a:lnTo>
                  <a:lnTo>
                    <a:pt x="610489" y="2687654"/>
                  </a:lnTo>
                  <a:lnTo>
                    <a:pt x="594618" y="2730009"/>
                  </a:lnTo>
                  <a:lnTo>
                    <a:pt x="577973" y="2772133"/>
                  </a:lnTo>
                  <a:lnTo>
                    <a:pt x="560553" y="2814018"/>
                  </a:lnTo>
                  <a:lnTo>
                    <a:pt x="542358" y="2855651"/>
                  </a:lnTo>
                  <a:lnTo>
                    <a:pt x="523389" y="2897022"/>
                  </a:lnTo>
                  <a:lnTo>
                    <a:pt x="503646" y="2938119"/>
                  </a:lnTo>
                  <a:lnTo>
                    <a:pt x="483128" y="2978933"/>
                  </a:lnTo>
                  <a:lnTo>
                    <a:pt x="461835" y="3019451"/>
                  </a:lnTo>
                  <a:lnTo>
                    <a:pt x="439768" y="3059664"/>
                  </a:lnTo>
                  <a:lnTo>
                    <a:pt x="416926" y="3099560"/>
                  </a:lnTo>
                  <a:lnTo>
                    <a:pt x="393309" y="3139127"/>
                  </a:lnTo>
                  <a:lnTo>
                    <a:pt x="368919" y="3178356"/>
                  </a:lnTo>
                  <a:lnTo>
                    <a:pt x="343753" y="3217235"/>
                  </a:lnTo>
                  <a:lnTo>
                    <a:pt x="317813" y="3255754"/>
                  </a:lnTo>
                  <a:lnTo>
                    <a:pt x="291098" y="3293901"/>
                  </a:lnTo>
                  <a:lnTo>
                    <a:pt x="263609" y="3331666"/>
                  </a:lnTo>
                  <a:lnTo>
                    <a:pt x="235345" y="3369037"/>
                  </a:lnTo>
                  <a:lnTo>
                    <a:pt x="206307" y="3406003"/>
                  </a:lnTo>
                  <a:lnTo>
                    <a:pt x="176494" y="3442555"/>
                  </a:lnTo>
                  <a:lnTo>
                    <a:pt x="145907" y="3478680"/>
                  </a:lnTo>
                  <a:lnTo>
                    <a:pt x="114545" y="3514368"/>
                  </a:lnTo>
                  <a:lnTo>
                    <a:pt x="82408" y="3549608"/>
                  </a:lnTo>
                  <a:lnTo>
                    <a:pt x="49497" y="3584389"/>
                  </a:lnTo>
                  <a:lnTo>
                    <a:pt x="15811" y="3618699"/>
                  </a:lnTo>
                  <a:lnTo>
                    <a:pt x="15633" y="3618877"/>
                  </a:lnTo>
                  <a:lnTo>
                    <a:pt x="15455" y="3619055"/>
                  </a:lnTo>
                  <a:lnTo>
                    <a:pt x="15278" y="3619233"/>
                  </a:lnTo>
                  <a:lnTo>
                    <a:pt x="0" y="3603967"/>
                  </a:lnTo>
                  <a:lnTo>
                    <a:pt x="33789" y="3569564"/>
                  </a:lnTo>
                  <a:lnTo>
                    <a:pt x="66793" y="3534683"/>
                  </a:lnTo>
                  <a:lnTo>
                    <a:pt x="99011" y="3499336"/>
                  </a:lnTo>
                  <a:lnTo>
                    <a:pt x="130444" y="3463536"/>
                  </a:lnTo>
                  <a:lnTo>
                    <a:pt x="161091" y="3427291"/>
                  </a:lnTo>
                  <a:lnTo>
                    <a:pt x="190952" y="3390615"/>
                  </a:lnTo>
                  <a:lnTo>
                    <a:pt x="220028" y="3353519"/>
                  </a:lnTo>
                  <a:lnTo>
                    <a:pt x="248318" y="3316012"/>
                  </a:lnTo>
                  <a:lnTo>
                    <a:pt x="275823" y="3278107"/>
                  </a:lnTo>
                  <a:lnTo>
                    <a:pt x="302542" y="3239815"/>
                  </a:lnTo>
                  <a:lnTo>
                    <a:pt x="328475" y="3201148"/>
                  </a:lnTo>
                  <a:lnTo>
                    <a:pt x="353623" y="3162115"/>
                  </a:lnTo>
                  <a:lnTo>
                    <a:pt x="377985" y="3122729"/>
                  </a:lnTo>
                  <a:lnTo>
                    <a:pt x="401562" y="3083001"/>
                  </a:lnTo>
                  <a:lnTo>
                    <a:pt x="424353" y="3042941"/>
                  </a:lnTo>
                  <a:lnTo>
                    <a:pt x="446358" y="3002562"/>
                  </a:lnTo>
                  <a:lnTo>
                    <a:pt x="467578" y="2961874"/>
                  </a:lnTo>
                  <a:lnTo>
                    <a:pt x="488012" y="2920889"/>
                  </a:lnTo>
                  <a:lnTo>
                    <a:pt x="507660" y="2879618"/>
                  </a:lnTo>
                  <a:lnTo>
                    <a:pt x="526523" y="2838072"/>
                  </a:lnTo>
                  <a:lnTo>
                    <a:pt x="544600" y="2796262"/>
                  </a:lnTo>
                  <a:lnTo>
                    <a:pt x="561891" y="2754199"/>
                  </a:lnTo>
                  <a:lnTo>
                    <a:pt x="578397" y="2711895"/>
                  </a:lnTo>
                  <a:lnTo>
                    <a:pt x="594117" y="2669361"/>
                  </a:lnTo>
                  <a:lnTo>
                    <a:pt x="609052" y="2626608"/>
                  </a:lnTo>
                  <a:lnTo>
                    <a:pt x="623201" y="2583648"/>
                  </a:lnTo>
                  <a:lnTo>
                    <a:pt x="636564" y="2540491"/>
                  </a:lnTo>
                  <a:lnTo>
                    <a:pt x="649141" y="2497149"/>
                  </a:lnTo>
                  <a:lnTo>
                    <a:pt x="660933" y="2453633"/>
                  </a:lnTo>
                  <a:lnTo>
                    <a:pt x="671940" y="2409954"/>
                  </a:lnTo>
                  <a:lnTo>
                    <a:pt x="682160" y="2366124"/>
                  </a:lnTo>
                  <a:lnTo>
                    <a:pt x="691595" y="2322153"/>
                  </a:lnTo>
                  <a:lnTo>
                    <a:pt x="700245" y="2278053"/>
                  </a:lnTo>
                  <a:lnTo>
                    <a:pt x="708108" y="2233835"/>
                  </a:lnTo>
                  <a:lnTo>
                    <a:pt x="715186" y="2189511"/>
                  </a:lnTo>
                  <a:lnTo>
                    <a:pt x="721478" y="2145091"/>
                  </a:lnTo>
                  <a:lnTo>
                    <a:pt x="726985" y="2100587"/>
                  </a:lnTo>
                  <a:lnTo>
                    <a:pt x="731706" y="2056009"/>
                  </a:lnTo>
                  <a:lnTo>
                    <a:pt x="735641" y="2011370"/>
                  </a:lnTo>
                  <a:lnTo>
                    <a:pt x="738791" y="1966681"/>
                  </a:lnTo>
                  <a:lnTo>
                    <a:pt x="741155" y="1921952"/>
                  </a:lnTo>
                  <a:lnTo>
                    <a:pt x="742733" y="1877195"/>
                  </a:lnTo>
                  <a:lnTo>
                    <a:pt x="743526" y="1832420"/>
                  </a:lnTo>
                  <a:lnTo>
                    <a:pt x="743533" y="1787641"/>
                  </a:lnTo>
                  <a:lnTo>
                    <a:pt x="742754" y="1742866"/>
                  </a:lnTo>
                  <a:lnTo>
                    <a:pt x="741189" y="1698109"/>
                  </a:lnTo>
                  <a:lnTo>
                    <a:pt x="738839" y="1653379"/>
                  </a:lnTo>
                  <a:lnTo>
                    <a:pt x="735703" y="1608688"/>
                  </a:lnTo>
                  <a:lnTo>
                    <a:pt x="731782" y="1564048"/>
                  </a:lnTo>
                  <a:lnTo>
                    <a:pt x="727075" y="1519469"/>
                  </a:lnTo>
                  <a:lnTo>
                    <a:pt x="721582" y="1474964"/>
                  </a:lnTo>
                  <a:lnTo>
                    <a:pt x="715303" y="1430542"/>
                  </a:lnTo>
                  <a:lnTo>
                    <a:pt x="708239" y="1386215"/>
                  </a:lnTo>
                  <a:lnTo>
                    <a:pt x="700389" y="1341995"/>
                  </a:lnTo>
                  <a:lnTo>
                    <a:pt x="691753" y="1297893"/>
                  </a:lnTo>
                  <a:lnTo>
                    <a:pt x="682331" y="1253919"/>
                  </a:lnTo>
                  <a:lnTo>
                    <a:pt x="672124" y="1210086"/>
                  </a:lnTo>
                  <a:lnTo>
                    <a:pt x="661131" y="1166404"/>
                  </a:lnTo>
                  <a:lnTo>
                    <a:pt x="649353" y="1122884"/>
                  </a:lnTo>
                  <a:lnTo>
                    <a:pt x="636789" y="1079538"/>
                  </a:lnTo>
                  <a:lnTo>
                    <a:pt x="623439" y="1036378"/>
                  </a:lnTo>
                  <a:lnTo>
                    <a:pt x="609303" y="993413"/>
                  </a:lnTo>
                  <a:lnTo>
                    <a:pt x="594381" y="950656"/>
                  </a:lnTo>
                  <a:lnTo>
                    <a:pt x="578674" y="908117"/>
                  </a:lnTo>
                  <a:lnTo>
                    <a:pt x="562181" y="865808"/>
                  </a:lnTo>
                  <a:lnTo>
                    <a:pt x="544903" y="823741"/>
                  </a:lnTo>
                  <a:lnTo>
                    <a:pt x="526838" y="781925"/>
                  </a:lnTo>
                  <a:lnTo>
                    <a:pt x="507988" y="740374"/>
                  </a:lnTo>
                  <a:lnTo>
                    <a:pt x="488352" y="699096"/>
                  </a:lnTo>
                  <a:lnTo>
                    <a:pt x="467931" y="658105"/>
                  </a:lnTo>
                  <a:lnTo>
                    <a:pt x="446724" y="617411"/>
                  </a:lnTo>
                  <a:lnTo>
                    <a:pt x="424731" y="577026"/>
                  </a:lnTo>
                  <a:lnTo>
                    <a:pt x="401952" y="536960"/>
                  </a:lnTo>
                  <a:lnTo>
                    <a:pt x="378387" y="497224"/>
                  </a:lnTo>
                  <a:lnTo>
                    <a:pt x="354037" y="457831"/>
                  </a:lnTo>
                  <a:lnTo>
                    <a:pt x="328901" y="418791"/>
                  </a:lnTo>
                  <a:lnTo>
                    <a:pt x="302979" y="380116"/>
                  </a:lnTo>
                  <a:lnTo>
                    <a:pt x="276272" y="341816"/>
                  </a:lnTo>
                  <a:lnTo>
                    <a:pt x="248779" y="303903"/>
                  </a:lnTo>
                  <a:lnTo>
                    <a:pt x="220500" y="266388"/>
                  </a:lnTo>
                  <a:lnTo>
                    <a:pt x="191435" y="229283"/>
                  </a:lnTo>
                  <a:lnTo>
                    <a:pt x="161585" y="192598"/>
                  </a:lnTo>
                  <a:lnTo>
                    <a:pt x="130948" y="156345"/>
                  </a:lnTo>
                  <a:lnTo>
                    <a:pt x="99526" y="120535"/>
                  </a:lnTo>
                  <a:lnTo>
                    <a:pt x="67318" y="85179"/>
                  </a:lnTo>
                  <a:lnTo>
                    <a:pt x="34325" y="50288"/>
                  </a:lnTo>
                  <a:lnTo>
                    <a:pt x="546" y="15875"/>
                  </a:lnTo>
                  <a:lnTo>
                    <a:pt x="368" y="15621"/>
                  </a:lnTo>
                  <a:lnTo>
                    <a:pt x="190" y="15494"/>
                  </a:lnTo>
                  <a:lnTo>
                    <a:pt x="0" y="15239"/>
                  </a:lnTo>
                  <a:lnTo>
                    <a:pt x="15278" y="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/>
            <p:cNvSpPr/>
            <p:nvPr/>
          </p:nvSpPr>
          <p:spPr>
            <a:xfrm>
              <a:off x="1578863" y="2414016"/>
              <a:ext cx="5026660" cy="585470"/>
            </a:xfrm>
            <a:custGeom>
              <a:avLst/>
              <a:gdLst/>
              <a:ahLst/>
              <a:cxnLst/>
              <a:rect l="l" t="t" r="r" b="b"/>
              <a:pathLst>
                <a:path w="5026659" h="585469">
                  <a:moveTo>
                    <a:pt x="5026151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5026151" y="585215"/>
                  </a:lnTo>
                  <a:lnTo>
                    <a:pt x="50261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1578863" y="2414016"/>
              <a:ext cx="5026660" cy="585470"/>
            </a:xfrm>
            <a:custGeom>
              <a:avLst/>
              <a:gdLst/>
              <a:ahLst/>
              <a:cxnLst/>
              <a:rect l="l" t="t" r="r" b="b"/>
              <a:pathLst>
                <a:path w="5026659" h="585469">
                  <a:moveTo>
                    <a:pt x="0" y="585215"/>
                  </a:moveTo>
                  <a:lnTo>
                    <a:pt x="5026151" y="585215"/>
                  </a:lnTo>
                  <a:lnTo>
                    <a:pt x="5026151" y="0"/>
                  </a:lnTo>
                  <a:lnTo>
                    <a:pt x="0" y="0"/>
                  </a:lnTo>
                  <a:lnTo>
                    <a:pt x="0" y="5852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1213103" y="2340864"/>
              <a:ext cx="730250" cy="731520"/>
            </a:xfrm>
            <a:custGeom>
              <a:avLst/>
              <a:gdLst/>
              <a:ahLst/>
              <a:cxnLst/>
              <a:rect l="l" t="t" r="r" b="b"/>
              <a:pathLst>
                <a:path w="730250" h="731519">
                  <a:moveTo>
                    <a:pt x="364998" y="0"/>
                  </a:moveTo>
                  <a:lnTo>
                    <a:pt x="315477" y="3337"/>
                  </a:lnTo>
                  <a:lnTo>
                    <a:pt x="267978" y="13061"/>
                  </a:lnTo>
                  <a:lnTo>
                    <a:pt x="222938" y="28735"/>
                  </a:lnTo>
                  <a:lnTo>
                    <a:pt x="180791" y="49925"/>
                  </a:lnTo>
                  <a:lnTo>
                    <a:pt x="141972" y="76194"/>
                  </a:lnTo>
                  <a:lnTo>
                    <a:pt x="106918" y="107108"/>
                  </a:lnTo>
                  <a:lnTo>
                    <a:pt x="76062" y="142232"/>
                  </a:lnTo>
                  <a:lnTo>
                    <a:pt x="49840" y="181130"/>
                  </a:lnTo>
                  <a:lnTo>
                    <a:pt x="28688" y="223367"/>
                  </a:lnTo>
                  <a:lnTo>
                    <a:pt x="13040" y="268507"/>
                  </a:lnTo>
                  <a:lnTo>
                    <a:pt x="3332" y="316117"/>
                  </a:lnTo>
                  <a:lnTo>
                    <a:pt x="0" y="365760"/>
                  </a:lnTo>
                  <a:lnTo>
                    <a:pt x="3332" y="415402"/>
                  </a:lnTo>
                  <a:lnTo>
                    <a:pt x="13040" y="463012"/>
                  </a:lnTo>
                  <a:lnTo>
                    <a:pt x="28688" y="508152"/>
                  </a:lnTo>
                  <a:lnTo>
                    <a:pt x="49840" y="550389"/>
                  </a:lnTo>
                  <a:lnTo>
                    <a:pt x="76062" y="589287"/>
                  </a:lnTo>
                  <a:lnTo>
                    <a:pt x="106918" y="624411"/>
                  </a:lnTo>
                  <a:lnTo>
                    <a:pt x="141972" y="655325"/>
                  </a:lnTo>
                  <a:lnTo>
                    <a:pt x="180791" y="681594"/>
                  </a:lnTo>
                  <a:lnTo>
                    <a:pt x="222938" y="702784"/>
                  </a:lnTo>
                  <a:lnTo>
                    <a:pt x="267978" y="718458"/>
                  </a:lnTo>
                  <a:lnTo>
                    <a:pt x="315477" y="728182"/>
                  </a:lnTo>
                  <a:lnTo>
                    <a:pt x="364998" y="731520"/>
                  </a:lnTo>
                  <a:lnTo>
                    <a:pt x="414518" y="728182"/>
                  </a:lnTo>
                  <a:lnTo>
                    <a:pt x="462017" y="718458"/>
                  </a:lnTo>
                  <a:lnTo>
                    <a:pt x="507057" y="702784"/>
                  </a:lnTo>
                  <a:lnTo>
                    <a:pt x="549204" y="681594"/>
                  </a:lnTo>
                  <a:lnTo>
                    <a:pt x="588023" y="655325"/>
                  </a:lnTo>
                  <a:lnTo>
                    <a:pt x="623077" y="624411"/>
                  </a:lnTo>
                  <a:lnTo>
                    <a:pt x="653933" y="589287"/>
                  </a:lnTo>
                  <a:lnTo>
                    <a:pt x="680155" y="550389"/>
                  </a:lnTo>
                  <a:lnTo>
                    <a:pt x="701307" y="508152"/>
                  </a:lnTo>
                  <a:lnTo>
                    <a:pt x="716955" y="463012"/>
                  </a:lnTo>
                  <a:lnTo>
                    <a:pt x="726663" y="415402"/>
                  </a:lnTo>
                  <a:lnTo>
                    <a:pt x="729996" y="365760"/>
                  </a:lnTo>
                  <a:lnTo>
                    <a:pt x="726663" y="316117"/>
                  </a:lnTo>
                  <a:lnTo>
                    <a:pt x="716955" y="268507"/>
                  </a:lnTo>
                  <a:lnTo>
                    <a:pt x="701307" y="223367"/>
                  </a:lnTo>
                  <a:lnTo>
                    <a:pt x="680155" y="181130"/>
                  </a:lnTo>
                  <a:lnTo>
                    <a:pt x="653933" y="142232"/>
                  </a:lnTo>
                  <a:lnTo>
                    <a:pt x="623077" y="107108"/>
                  </a:lnTo>
                  <a:lnTo>
                    <a:pt x="588023" y="76194"/>
                  </a:lnTo>
                  <a:lnTo>
                    <a:pt x="549204" y="49925"/>
                  </a:lnTo>
                  <a:lnTo>
                    <a:pt x="507057" y="28735"/>
                  </a:lnTo>
                  <a:lnTo>
                    <a:pt x="462017" y="13061"/>
                  </a:lnTo>
                  <a:lnTo>
                    <a:pt x="414518" y="3337"/>
                  </a:lnTo>
                  <a:lnTo>
                    <a:pt x="364998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1213103" y="2340864"/>
              <a:ext cx="730250" cy="731520"/>
            </a:xfrm>
            <a:custGeom>
              <a:avLst/>
              <a:gdLst/>
              <a:ahLst/>
              <a:cxnLst/>
              <a:rect l="l" t="t" r="r" b="b"/>
              <a:pathLst>
                <a:path w="730250" h="731519">
                  <a:moveTo>
                    <a:pt x="0" y="365760"/>
                  </a:moveTo>
                  <a:lnTo>
                    <a:pt x="3332" y="316117"/>
                  </a:lnTo>
                  <a:lnTo>
                    <a:pt x="13040" y="268507"/>
                  </a:lnTo>
                  <a:lnTo>
                    <a:pt x="28688" y="223367"/>
                  </a:lnTo>
                  <a:lnTo>
                    <a:pt x="49840" y="181130"/>
                  </a:lnTo>
                  <a:lnTo>
                    <a:pt x="76062" y="142232"/>
                  </a:lnTo>
                  <a:lnTo>
                    <a:pt x="106918" y="107108"/>
                  </a:lnTo>
                  <a:lnTo>
                    <a:pt x="141972" y="76194"/>
                  </a:lnTo>
                  <a:lnTo>
                    <a:pt x="180791" y="49925"/>
                  </a:lnTo>
                  <a:lnTo>
                    <a:pt x="222938" y="28735"/>
                  </a:lnTo>
                  <a:lnTo>
                    <a:pt x="267978" y="13061"/>
                  </a:lnTo>
                  <a:lnTo>
                    <a:pt x="315477" y="3337"/>
                  </a:lnTo>
                  <a:lnTo>
                    <a:pt x="364998" y="0"/>
                  </a:lnTo>
                  <a:lnTo>
                    <a:pt x="414518" y="3337"/>
                  </a:lnTo>
                  <a:lnTo>
                    <a:pt x="462017" y="13061"/>
                  </a:lnTo>
                  <a:lnTo>
                    <a:pt x="507057" y="28735"/>
                  </a:lnTo>
                  <a:lnTo>
                    <a:pt x="549204" y="49925"/>
                  </a:lnTo>
                  <a:lnTo>
                    <a:pt x="588023" y="76194"/>
                  </a:lnTo>
                  <a:lnTo>
                    <a:pt x="623077" y="107108"/>
                  </a:lnTo>
                  <a:lnTo>
                    <a:pt x="653933" y="142232"/>
                  </a:lnTo>
                  <a:lnTo>
                    <a:pt x="680155" y="181130"/>
                  </a:lnTo>
                  <a:lnTo>
                    <a:pt x="701307" y="223367"/>
                  </a:lnTo>
                  <a:lnTo>
                    <a:pt x="716955" y="268507"/>
                  </a:lnTo>
                  <a:lnTo>
                    <a:pt x="726663" y="316117"/>
                  </a:lnTo>
                  <a:lnTo>
                    <a:pt x="729996" y="365760"/>
                  </a:lnTo>
                  <a:lnTo>
                    <a:pt x="726663" y="415402"/>
                  </a:lnTo>
                  <a:lnTo>
                    <a:pt x="716955" y="463012"/>
                  </a:lnTo>
                  <a:lnTo>
                    <a:pt x="701307" y="508152"/>
                  </a:lnTo>
                  <a:lnTo>
                    <a:pt x="680155" y="550389"/>
                  </a:lnTo>
                  <a:lnTo>
                    <a:pt x="653933" y="589287"/>
                  </a:lnTo>
                  <a:lnTo>
                    <a:pt x="623077" y="624411"/>
                  </a:lnTo>
                  <a:lnTo>
                    <a:pt x="588023" y="655325"/>
                  </a:lnTo>
                  <a:lnTo>
                    <a:pt x="549204" y="681594"/>
                  </a:lnTo>
                  <a:lnTo>
                    <a:pt x="507057" y="702784"/>
                  </a:lnTo>
                  <a:lnTo>
                    <a:pt x="462017" y="718458"/>
                  </a:lnTo>
                  <a:lnTo>
                    <a:pt x="414518" y="728182"/>
                  </a:lnTo>
                  <a:lnTo>
                    <a:pt x="364998" y="731520"/>
                  </a:lnTo>
                  <a:lnTo>
                    <a:pt x="315477" y="728182"/>
                  </a:lnTo>
                  <a:lnTo>
                    <a:pt x="267978" y="718458"/>
                  </a:lnTo>
                  <a:lnTo>
                    <a:pt x="222938" y="702784"/>
                  </a:lnTo>
                  <a:lnTo>
                    <a:pt x="180791" y="681594"/>
                  </a:lnTo>
                  <a:lnTo>
                    <a:pt x="141972" y="655325"/>
                  </a:lnTo>
                  <a:lnTo>
                    <a:pt x="106918" y="624411"/>
                  </a:lnTo>
                  <a:lnTo>
                    <a:pt x="76062" y="589287"/>
                  </a:lnTo>
                  <a:lnTo>
                    <a:pt x="49840" y="550389"/>
                  </a:lnTo>
                  <a:lnTo>
                    <a:pt x="28688" y="508152"/>
                  </a:lnTo>
                  <a:lnTo>
                    <a:pt x="13040" y="463012"/>
                  </a:lnTo>
                  <a:lnTo>
                    <a:pt x="3332" y="415402"/>
                  </a:lnTo>
                  <a:lnTo>
                    <a:pt x="0" y="36576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1914143" y="3291840"/>
              <a:ext cx="4691380" cy="584200"/>
            </a:xfrm>
            <a:custGeom>
              <a:avLst/>
              <a:gdLst/>
              <a:ahLst/>
              <a:cxnLst/>
              <a:rect l="l" t="t" r="r" b="b"/>
              <a:pathLst>
                <a:path w="4691380" h="584200">
                  <a:moveTo>
                    <a:pt x="4690872" y="0"/>
                  </a:moveTo>
                  <a:lnTo>
                    <a:pt x="0" y="0"/>
                  </a:lnTo>
                  <a:lnTo>
                    <a:pt x="0" y="583692"/>
                  </a:lnTo>
                  <a:lnTo>
                    <a:pt x="4690872" y="583692"/>
                  </a:lnTo>
                  <a:lnTo>
                    <a:pt x="469087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1914143" y="3291840"/>
              <a:ext cx="4691380" cy="584200"/>
            </a:xfrm>
            <a:custGeom>
              <a:avLst/>
              <a:gdLst/>
              <a:ahLst/>
              <a:cxnLst/>
              <a:rect l="l" t="t" r="r" b="b"/>
              <a:pathLst>
                <a:path w="4691380" h="584200">
                  <a:moveTo>
                    <a:pt x="0" y="583692"/>
                  </a:moveTo>
                  <a:lnTo>
                    <a:pt x="4690872" y="583692"/>
                  </a:lnTo>
                  <a:lnTo>
                    <a:pt x="4690872" y="0"/>
                  </a:lnTo>
                  <a:lnTo>
                    <a:pt x="0" y="0"/>
                  </a:lnTo>
                  <a:lnTo>
                    <a:pt x="0" y="58369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1548383" y="3218688"/>
              <a:ext cx="730250" cy="730250"/>
            </a:xfrm>
            <a:custGeom>
              <a:avLst/>
              <a:gdLst/>
              <a:ahLst/>
              <a:cxnLst/>
              <a:rect l="l" t="t" r="r" b="b"/>
              <a:pathLst>
                <a:path w="730250" h="730250">
                  <a:moveTo>
                    <a:pt x="364997" y="0"/>
                  </a:moveTo>
                  <a:lnTo>
                    <a:pt x="315477" y="3332"/>
                  </a:lnTo>
                  <a:lnTo>
                    <a:pt x="267978" y="13040"/>
                  </a:lnTo>
                  <a:lnTo>
                    <a:pt x="222938" y="28688"/>
                  </a:lnTo>
                  <a:lnTo>
                    <a:pt x="180791" y="49840"/>
                  </a:lnTo>
                  <a:lnTo>
                    <a:pt x="141972" y="76062"/>
                  </a:lnTo>
                  <a:lnTo>
                    <a:pt x="106918" y="106918"/>
                  </a:lnTo>
                  <a:lnTo>
                    <a:pt x="76062" y="141972"/>
                  </a:lnTo>
                  <a:lnTo>
                    <a:pt x="49840" y="180791"/>
                  </a:lnTo>
                  <a:lnTo>
                    <a:pt x="28688" y="222938"/>
                  </a:lnTo>
                  <a:lnTo>
                    <a:pt x="13040" y="267978"/>
                  </a:lnTo>
                  <a:lnTo>
                    <a:pt x="3332" y="315477"/>
                  </a:lnTo>
                  <a:lnTo>
                    <a:pt x="0" y="364998"/>
                  </a:lnTo>
                  <a:lnTo>
                    <a:pt x="3332" y="414518"/>
                  </a:lnTo>
                  <a:lnTo>
                    <a:pt x="13040" y="462017"/>
                  </a:lnTo>
                  <a:lnTo>
                    <a:pt x="28688" y="507057"/>
                  </a:lnTo>
                  <a:lnTo>
                    <a:pt x="49840" y="549204"/>
                  </a:lnTo>
                  <a:lnTo>
                    <a:pt x="76062" y="588023"/>
                  </a:lnTo>
                  <a:lnTo>
                    <a:pt x="106918" y="623077"/>
                  </a:lnTo>
                  <a:lnTo>
                    <a:pt x="141972" y="653933"/>
                  </a:lnTo>
                  <a:lnTo>
                    <a:pt x="180791" y="680155"/>
                  </a:lnTo>
                  <a:lnTo>
                    <a:pt x="222938" y="701307"/>
                  </a:lnTo>
                  <a:lnTo>
                    <a:pt x="267978" y="716955"/>
                  </a:lnTo>
                  <a:lnTo>
                    <a:pt x="315477" y="726663"/>
                  </a:lnTo>
                  <a:lnTo>
                    <a:pt x="364997" y="729995"/>
                  </a:lnTo>
                  <a:lnTo>
                    <a:pt x="414518" y="726663"/>
                  </a:lnTo>
                  <a:lnTo>
                    <a:pt x="462017" y="716955"/>
                  </a:lnTo>
                  <a:lnTo>
                    <a:pt x="507057" y="701307"/>
                  </a:lnTo>
                  <a:lnTo>
                    <a:pt x="549204" y="680155"/>
                  </a:lnTo>
                  <a:lnTo>
                    <a:pt x="588023" y="653933"/>
                  </a:lnTo>
                  <a:lnTo>
                    <a:pt x="623077" y="623077"/>
                  </a:lnTo>
                  <a:lnTo>
                    <a:pt x="653933" y="588023"/>
                  </a:lnTo>
                  <a:lnTo>
                    <a:pt x="680155" y="549204"/>
                  </a:lnTo>
                  <a:lnTo>
                    <a:pt x="701307" y="507057"/>
                  </a:lnTo>
                  <a:lnTo>
                    <a:pt x="716955" y="462017"/>
                  </a:lnTo>
                  <a:lnTo>
                    <a:pt x="726663" y="414518"/>
                  </a:lnTo>
                  <a:lnTo>
                    <a:pt x="729996" y="364998"/>
                  </a:lnTo>
                  <a:lnTo>
                    <a:pt x="726663" y="315477"/>
                  </a:lnTo>
                  <a:lnTo>
                    <a:pt x="716955" y="267978"/>
                  </a:lnTo>
                  <a:lnTo>
                    <a:pt x="701307" y="222938"/>
                  </a:lnTo>
                  <a:lnTo>
                    <a:pt x="680155" y="180791"/>
                  </a:lnTo>
                  <a:lnTo>
                    <a:pt x="653933" y="141972"/>
                  </a:lnTo>
                  <a:lnTo>
                    <a:pt x="623077" y="106918"/>
                  </a:lnTo>
                  <a:lnTo>
                    <a:pt x="588023" y="76062"/>
                  </a:lnTo>
                  <a:lnTo>
                    <a:pt x="549204" y="49840"/>
                  </a:lnTo>
                  <a:lnTo>
                    <a:pt x="507057" y="28688"/>
                  </a:lnTo>
                  <a:lnTo>
                    <a:pt x="462017" y="13040"/>
                  </a:lnTo>
                  <a:lnTo>
                    <a:pt x="414518" y="3332"/>
                  </a:lnTo>
                  <a:lnTo>
                    <a:pt x="36499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1548383" y="3218688"/>
              <a:ext cx="730250" cy="730250"/>
            </a:xfrm>
            <a:custGeom>
              <a:avLst/>
              <a:gdLst/>
              <a:ahLst/>
              <a:cxnLst/>
              <a:rect l="l" t="t" r="r" b="b"/>
              <a:pathLst>
                <a:path w="730250" h="730250">
                  <a:moveTo>
                    <a:pt x="0" y="364998"/>
                  </a:moveTo>
                  <a:lnTo>
                    <a:pt x="3332" y="315477"/>
                  </a:lnTo>
                  <a:lnTo>
                    <a:pt x="13040" y="267978"/>
                  </a:lnTo>
                  <a:lnTo>
                    <a:pt x="28688" y="222938"/>
                  </a:lnTo>
                  <a:lnTo>
                    <a:pt x="49840" y="180791"/>
                  </a:lnTo>
                  <a:lnTo>
                    <a:pt x="76062" y="141972"/>
                  </a:lnTo>
                  <a:lnTo>
                    <a:pt x="106918" y="106918"/>
                  </a:lnTo>
                  <a:lnTo>
                    <a:pt x="141972" y="76062"/>
                  </a:lnTo>
                  <a:lnTo>
                    <a:pt x="180791" y="49840"/>
                  </a:lnTo>
                  <a:lnTo>
                    <a:pt x="222938" y="28688"/>
                  </a:lnTo>
                  <a:lnTo>
                    <a:pt x="267978" y="13040"/>
                  </a:lnTo>
                  <a:lnTo>
                    <a:pt x="315477" y="3332"/>
                  </a:lnTo>
                  <a:lnTo>
                    <a:pt x="364997" y="0"/>
                  </a:lnTo>
                  <a:lnTo>
                    <a:pt x="414518" y="3332"/>
                  </a:lnTo>
                  <a:lnTo>
                    <a:pt x="462017" y="13040"/>
                  </a:lnTo>
                  <a:lnTo>
                    <a:pt x="507057" y="28688"/>
                  </a:lnTo>
                  <a:lnTo>
                    <a:pt x="549204" y="49840"/>
                  </a:lnTo>
                  <a:lnTo>
                    <a:pt x="588023" y="76062"/>
                  </a:lnTo>
                  <a:lnTo>
                    <a:pt x="623077" y="106918"/>
                  </a:lnTo>
                  <a:lnTo>
                    <a:pt x="653933" y="141972"/>
                  </a:lnTo>
                  <a:lnTo>
                    <a:pt x="680155" y="180791"/>
                  </a:lnTo>
                  <a:lnTo>
                    <a:pt x="701307" y="222938"/>
                  </a:lnTo>
                  <a:lnTo>
                    <a:pt x="716955" y="267978"/>
                  </a:lnTo>
                  <a:lnTo>
                    <a:pt x="726663" y="315477"/>
                  </a:lnTo>
                  <a:lnTo>
                    <a:pt x="729996" y="364998"/>
                  </a:lnTo>
                  <a:lnTo>
                    <a:pt x="726663" y="414518"/>
                  </a:lnTo>
                  <a:lnTo>
                    <a:pt x="716955" y="462017"/>
                  </a:lnTo>
                  <a:lnTo>
                    <a:pt x="701307" y="507057"/>
                  </a:lnTo>
                  <a:lnTo>
                    <a:pt x="680155" y="549204"/>
                  </a:lnTo>
                  <a:lnTo>
                    <a:pt x="653933" y="588023"/>
                  </a:lnTo>
                  <a:lnTo>
                    <a:pt x="623077" y="623077"/>
                  </a:lnTo>
                  <a:lnTo>
                    <a:pt x="588023" y="653933"/>
                  </a:lnTo>
                  <a:lnTo>
                    <a:pt x="549204" y="680155"/>
                  </a:lnTo>
                  <a:lnTo>
                    <a:pt x="507057" y="701307"/>
                  </a:lnTo>
                  <a:lnTo>
                    <a:pt x="462017" y="716955"/>
                  </a:lnTo>
                  <a:lnTo>
                    <a:pt x="414518" y="726663"/>
                  </a:lnTo>
                  <a:lnTo>
                    <a:pt x="364997" y="729995"/>
                  </a:lnTo>
                  <a:lnTo>
                    <a:pt x="315477" y="726663"/>
                  </a:lnTo>
                  <a:lnTo>
                    <a:pt x="267978" y="716955"/>
                  </a:lnTo>
                  <a:lnTo>
                    <a:pt x="222938" y="701307"/>
                  </a:lnTo>
                  <a:lnTo>
                    <a:pt x="180791" y="680155"/>
                  </a:lnTo>
                  <a:lnTo>
                    <a:pt x="141972" y="653933"/>
                  </a:lnTo>
                  <a:lnTo>
                    <a:pt x="106918" y="623077"/>
                  </a:lnTo>
                  <a:lnTo>
                    <a:pt x="76062" y="588023"/>
                  </a:lnTo>
                  <a:lnTo>
                    <a:pt x="49840" y="549204"/>
                  </a:lnTo>
                  <a:lnTo>
                    <a:pt x="28688" y="507057"/>
                  </a:lnTo>
                  <a:lnTo>
                    <a:pt x="13040" y="462017"/>
                  </a:lnTo>
                  <a:lnTo>
                    <a:pt x="3332" y="41451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1914143" y="4168139"/>
              <a:ext cx="4691380" cy="585470"/>
            </a:xfrm>
            <a:custGeom>
              <a:avLst/>
              <a:gdLst/>
              <a:ahLst/>
              <a:cxnLst/>
              <a:rect l="l" t="t" r="r" b="b"/>
              <a:pathLst>
                <a:path w="4691380" h="585470">
                  <a:moveTo>
                    <a:pt x="4690872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4690872" y="585216"/>
                  </a:lnTo>
                  <a:lnTo>
                    <a:pt x="469087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1914143" y="4168139"/>
              <a:ext cx="4691380" cy="585470"/>
            </a:xfrm>
            <a:custGeom>
              <a:avLst/>
              <a:gdLst/>
              <a:ahLst/>
              <a:cxnLst/>
              <a:rect l="l" t="t" r="r" b="b"/>
              <a:pathLst>
                <a:path w="4691380" h="585470">
                  <a:moveTo>
                    <a:pt x="0" y="585216"/>
                  </a:moveTo>
                  <a:lnTo>
                    <a:pt x="4690872" y="585216"/>
                  </a:lnTo>
                  <a:lnTo>
                    <a:pt x="4690872" y="0"/>
                  </a:lnTo>
                  <a:lnTo>
                    <a:pt x="0" y="0"/>
                  </a:lnTo>
                  <a:lnTo>
                    <a:pt x="0" y="5852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5"/>
            <p:cNvSpPr/>
            <p:nvPr/>
          </p:nvSpPr>
          <p:spPr>
            <a:xfrm>
              <a:off x="1548383" y="4094988"/>
              <a:ext cx="730250" cy="731520"/>
            </a:xfrm>
            <a:custGeom>
              <a:avLst/>
              <a:gdLst/>
              <a:ahLst/>
              <a:cxnLst/>
              <a:rect l="l" t="t" r="r" b="b"/>
              <a:pathLst>
                <a:path w="730250" h="731520">
                  <a:moveTo>
                    <a:pt x="364997" y="0"/>
                  </a:moveTo>
                  <a:lnTo>
                    <a:pt x="315477" y="3337"/>
                  </a:lnTo>
                  <a:lnTo>
                    <a:pt x="267978" y="13061"/>
                  </a:lnTo>
                  <a:lnTo>
                    <a:pt x="222938" y="28735"/>
                  </a:lnTo>
                  <a:lnTo>
                    <a:pt x="180791" y="49925"/>
                  </a:lnTo>
                  <a:lnTo>
                    <a:pt x="141972" y="76194"/>
                  </a:lnTo>
                  <a:lnTo>
                    <a:pt x="106918" y="107108"/>
                  </a:lnTo>
                  <a:lnTo>
                    <a:pt x="76062" y="142232"/>
                  </a:lnTo>
                  <a:lnTo>
                    <a:pt x="49840" y="181130"/>
                  </a:lnTo>
                  <a:lnTo>
                    <a:pt x="28688" y="223367"/>
                  </a:lnTo>
                  <a:lnTo>
                    <a:pt x="13040" y="268507"/>
                  </a:lnTo>
                  <a:lnTo>
                    <a:pt x="3332" y="316117"/>
                  </a:lnTo>
                  <a:lnTo>
                    <a:pt x="0" y="365760"/>
                  </a:lnTo>
                  <a:lnTo>
                    <a:pt x="3332" y="415402"/>
                  </a:lnTo>
                  <a:lnTo>
                    <a:pt x="13040" y="463012"/>
                  </a:lnTo>
                  <a:lnTo>
                    <a:pt x="28688" y="508152"/>
                  </a:lnTo>
                  <a:lnTo>
                    <a:pt x="49840" y="550389"/>
                  </a:lnTo>
                  <a:lnTo>
                    <a:pt x="76062" y="589287"/>
                  </a:lnTo>
                  <a:lnTo>
                    <a:pt x="106918" y="624411"/>
                  </a:lnTo>
                  <a:lnTo>
                    <a:pt x="141972" y="655325"/>
                  </a:lnTo>
                  <a:lnTo>
                    <a:pt x="180791" y="681594"/>
                  </a:lnTo>
                  <a:lnTo>
                    <a:pt x="222938" y="702784"/>
                  </a:lnTo>
                  <a:lnTo>
                    <a:pt x="267978" y="718458"/>
                  </a:lnTo>
                  <a:lnTo>
                    <a:pt x="315477" y="728182"/>
                  </a:lnTo>
                  <a:lnTo>
                    <a:pt x="364997" y="731519"/>
                  </a:lnTo>
                  <a:lnTo>
                    <a:pt x="414518" y="728182"/>
                  </a:lnTo>
                  <a:lnTo>
                    <a:pt x="462017" y="718458"/>
                  </a:lnTo>
                  <a:lnTo>
                    <a:pt x="507057" y="702784"/>
                  </a:lnTo>
                  <a:lnTo>
                    <a:pt x="549204" y="681594"/>
                  </a:lnTo>
                  <a:lnTo>
                    <a:pt x="588023" y="655325"/>
                  </a:lnTo>
                  <a:lnTo>
                    <a:pt x="623077" y="624411"/>
                  </a:lnTo>
                  <a:lnTo>
                    <a:pt x="653933" y="589287"/>
                  </a:lnTo>
                  <a:lnTo>
                    <a:pt x="680155" y="550389"/>
                  </a:lnTo>
                  <a:lnTo>
                    <a:pt x="701307" y="508152"/>
                  </a:lnTo>
                  <a:lnTo>
                    <a:pt x="716955" y="463012"/>
                  </a:lnTo>
                  <a:lnTo>
                    <a:pt x="726663" y="415402"/>
                  </a:lnTo>
                  <a:lnTo>
                    <a:pt x="729996" y="365760"/>
                  </a:lnTo>
                  <a:lnTo>
                    <a:pt x="726663" y="316117"/>
                  </a:lnTo>
                  <a:lnTo>
                    <a:pt x="716955" y="268507"/>
                  </a:lnTo>
                  <a:lnTo>
                    <a:pt x="701307" y="223367"/>
                  </a:lnTo>
                  <a:lnTo>
                    <a:pt x="680155" y="181130"/>
                  </a:lnTo>
                  <a:lnTo>
                    <a:pt x="653933" y="142232"/>
                  </a:lnTo>
                  <a:lnTo>
                    <a:pt x="623077" y="107108"/>
                  </a:lnTo>
                  <a:lnTo>
                    <a:pt x="588023" y="76194"/>
                  </a:lnTo>
                  <a:lnTo>
                    <a:pt x="549204" y="49925"/>
                  </a:lnTo>
                  <a:lnTo>
                    <a:pt x="507057" y="28735"/>
                  </a:lnTo>
                  <a:lnTo>
                    <a:pt x="462017" y="13061"/>
                  </a:lnTo>
                  <a:lnTo>
                    <a:pt x="414518" y="3337"/>
                  </a:lnTo>
                  <a:lnTo>
                    <a:pt x="36499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6"/>
            <p:cNvSpPr/>
            <p:nvPr/>
          </p:nvSpPr>
          <p:spPr>
            <a:xfrm>
              <a:off x="1548383" y="4094988"/>
              <a:ext cx="730250" cy="731520"/>
            </a:xfrm>
            <a:custGeom>
              <a:avLst/>
              <a:gdLst/>
              <a:ahLst/>
              <a:cxnLst/>
              <a:rect l="l" t="t" r="r" b="b"/>
              <a:pathLst>
                <a:path w="730250" h="731520">
                  <a:moveTo>
                    <a:pt x="0" y="365760"/>
                  </a:moveTo>
                  <a:lnTo>
                    <a:pt x="3332" y="316117"/>
                  </a:lnTo>
                  <a:lnTo>
                    <a:pt x="13040" y="268507"/>
                  </a:lnTo>
                  <a:lnTo>
                    <a:pt x="28688" y="223367"/>
                  </a:lnTo>
                  <a:lnTo>
                    <a:pt x="49840" y="181130"/>
                  </a:lnTo>
                  <a:lnTo>
                    <a:pt x="76062" y="142232"/>
                  </a:lnTo>
                  <a:lnTo>
                    <a:pt x="106918" y="107108"/>
                  </a:lnTo>
                  <a:lnTo>
                    <a:pt x="141972" y="76194"/>
                  </a:lnTo>
                  <a:lnTo>
                    <a:pt x="180791" y="49925"/>
                  </a:lnTo>
                  <a:lnTo>
                    <a:pt x="222938" y="28735"/>
                  </a:lnTo>
                  <a:lnTo>
                    <a:pt x="267978" y="13061"/>
                  </a:lnTo>
                  <a:lnTo>
                    <a:pt x="315477" y="3337"/>
                  </a:lnTo>
                  <a:lnTo>
                    <a:pt x="364997" y="0"/>
                  </a:lnTo>
                  <a:lnTo>
                    <a:pt x="414518" y="3337"/>
                  </a:lnTo>
                  <a:lnTo>
                    <a:pt x="462017" y="13061"/>
                  </a:lnTo>
                  <a:lnTo>
                    <a:pt x="507057" y="28735"/>
                  </a:lnTo>
                  <a:lnTo>
                    <a:pt x="549204" y="49925"/>
                  </a:lnTo>
                  <a:lnTo>
                    <a:pt x="588023" y="76194"/>
                  </a:lnTo>
                  <a:lnTo>
                    <a:pt x="623077" y="107108"/>
                  </a:lnTo>
                  <a:lnTo>
                    <a:pt x="653933" y="142232"/>
                  </a:lnTo>
                  <a:lnTo>
                    <a:pt x="680155" y="181130"/>
                  </a:lnTo>
                  <a:lnTo>
                    <a:pt x="701307" y="223367"/>
                  </a:lnTo>
                  <a:lnTo>
                    <a:pt x="716955" y="268507"/>
                  </a:lnTo>
                  <a:lnTo>
                    <a:pt x="726663" y="316117"/>
                  </a:lnTo>
                  <a:lnTo>
                    <a:pt x="729996" y="365760"/>
                  </a:lnTo>
                  <a:lnTo>
                    <a:pt x="726663" y="415402"/>
                  </a:lnTo>
                  <a:lnTo>
                    <a:pt x="716955" y="463012"/>
                  </a:lnTo>
                  <a:lnTo>
                    <a:pt x="701307" y="508152"/>
                  </a:lnTo>
                  <a:lnTo>
                    <a:pt x="680155" y="550389"/>
                  </a:lnTo>
                  <a:lnTo>
                    <a:pt x="653933" y="589287"/>
                  </a:lnTo>
                  <a:lnTo>
                    <a:pt x="623077" y="624411"/>
                  </a:lnTo>
                  <a:lnTo>
                    <a:pt x="588023" y="655325"/>
                  </a:lnTo>
                  <a:lnTo>
                    <a:pt x="549204" y="681594"/>
                  </a:lnTo>
                  <a:lnTo>
                    <a:pt x="507057" y="702784"/>
                  </a:lnTo>
                  <a:lnTo>
                    <a:pt x="462017" y="718458"/>
                  </a:lnTo>
                  <a:lnTo>
                    <a:pt x="414518" y="728182"/>
                  </a:lnTo>
                  <a:lnTo>
                    <a:pt x="364997" y="731519"/>
                  </a:lnTo>
                  <a:lnTo>
                    <a:pt x="315477" y="728182"/>
                  </a:lnTo>
                  <a:lnTo>
                    <a:pt x="267978" y="718458"/>
                  </a:lnTo>
                  <a:lnTo>
                    <a:pt x="222938" y="702784"/>
                  </a:lnTo>
                  <a:lnTo>
                    <a:pt x="180791" y="681594"/>
                  </a:lnTo>
                  <a:lnTo>
                    <a:pt x="141972" y="655325"/>
                  </a:lnTo>
                  <a:lnTo>
                    <a:pt x="106918" y="624411"/>
                  </a:lnTo>
                  <a:lnTo>
                    <a:pt x="76062" y="589287"/>
                  </a:lnTo>
                  <a:lnTo>
                    <a:pt x="49840" y="550389"/>
                  </a:lnTo>
                  <a:lnTo>
                    <a:pt x="28688" y="508152"/>
                  </a:lnTo>
                  <a:lnTo>
                    <a:pt x="13040" y="463012"/>
                  </a:lnTo>
                  <a:lnTo>
                    <a:pt x="3332" y="415402"/>
                  </a:lnTo>
                  <a:lnTo>
                    <a:pt x="0" y="36576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7"/>
            <p:cNvSpPr/>
            <p:nvPr/>
          </p:nvSpPr>
          <p:spPr>
            <a:xfrm>
              <a:off x="1578863" y="5045964"/>
              <a:ext cx="5026660" cy="584200"/>
            </a:xfrm>
            <a:custGeom>
              <a:avLst/>
              <a:gdLst/>
              <a:ahLst/>
              <a:cxnLst/>
              <a:rect l="l" t="t" r="r" b="b"/>
              <a:pathLst>
                <a:path w="5026659" h="584200">
                  <a:moveTo>
                    <a:pt x="5026151" y="0"/>
                  </a:moveTo>
                  <a:lnTo>
                    <a:pt x="0" y="0"/>
                  </a:lnTo>
                  <a:lnTo>
                    <a:pt x="0" y="583692"/>
                  </a:lnTo>
                  <a:lnTo>
                    <a:pt x="5026151" y="583692"/>
                  </a:lnTo>
                  <a:lnTo>
                    <a:pt x="50261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8"/>
            <p:cNvSpPr/>
            <p:nvPr/>
          </p:nvSpPr>
          <p:spPr>
            <a:xfrm>
              <a:off x="1578863" y="5045964"/>
              <a:ext cx="5026660" cy="584200"/>
            </a:xfrm>
            <a:custGeom>
              <a:avLst/>
              <a:gdLst/>
              <a:ahLst/>
              <a:cxnLst/>
              <a:rect l="l" t="t" r="r" b="b"/>
              <a:pathLst>
                <a:path w="5026659" h="584200">
                  <a:moveTo>
                    <a:pt x="0" y="583692"/>
                  </a:moveTo>
                  <a:lnTo>
                    <a:pt x="5026151" y="583692"/>
                  </a:lnTo>
                  <a:lnTo>
                    <a:pt x="5026151" y="0"/>
                  </a:lnTo>
                  <a:lnTo>
                    <a:pt x="0" y="0"/>
                  </a:lnTo>
                  <a:lnTo>
                    <a:pt x="0" y="58369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9"/>
          <p:cNvSpPr txBox="1"/>
          <p:nvPr/>
        </p:nvSpPr>
        <p:spPr>
          <a:xfrm>
            <a:off x="1119346" y="1914439"/>
            <a:ext cx="7800535" cy="41009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Akran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zorbalığı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4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temel başlık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altında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incelenebilir:</a:t>
            </a:r>
            <a:endParaRPr sz="2800" dirty="0">
              <a:latin typeface="Calibri"/>
              <a:cs typeface="Calibri"/>
            </a:endParaRPr>
          </a:p>
          <a:p>
            <a:pPr marL="1460500" marR="3929379" indent="-335280">
              <a:lnSpc>
                <a:spcPct val="191900"/>
              </a:lnSpc>
              <a:spcBef>
                <a:spcPts val="285"/>
              </a:spcBef>
            </a:pPr>
            <a:r>
              <a:rPr sz="28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Fiziksel</a:t>
            </a:r>
            <a:r>
              <a:rPr sz="2800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zorbalık </a:t>
            </a:r>
            <a:r>
              <a:rPr sz="2800" spc="-6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</a:rPr>
              <a:t>Sözel</a:t>
            </a:r>
            <a:r>
              <a:rPr sz="28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zorbalık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125220" marR="2543810" indent="334645">
              <a:lnSpc>
                <a:spcPts val="6909"/>
              </a:lnSpc>
              <a:spcBef>
                <a:spcPts val="580"/>
              </a:spcBef>
            </a:pP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İlişkisel/sosyal zorbalık </a:t>
            </a:r>
            <a:r>
              <a:rPr sz="2800" spc="-6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Sanal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zorbalık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7" name="object 15"/>
          <p:cNvSpPr/>
          <p:nvPr/>
        </p:nvSpPr>
        <p:spPr>
          <a:xfrm>
            <a:off x="1376372" y="5156278"/>
            <a:ext cx="730250" cy="731520"/>
          </a:xfrm>
          <a:custGeom>
            <a:avLst/>
            <a:gdLst/>
            <a:ahLst/>
            <a:cxnLst/>
            <a:rect l="l" t="t" r="r" b="b"/>
            <a:pathLst>
              <a:path w="730250" h="731520">
                <a:moveTo>
                  <a:pt x="364997" y="0"/>
                </a:moveTo>
                <a:lnTo>
                  <a:pt x="315477" y="3337"/>
                </a:lnTo>
                <a:lnTo>
                  <a:pt x="267978" y="13061"/>
                </a:lnTo>
                <a:lnTo>
                  <a:pt x="222938" y="28735"/>
                </a:lnTo>
                <a:lnTo>
                  <a:pt x="180791" y="49925"/>
                </a:lnTo>
                <a:lnTo>
                  <a:pt x="141972" y="76194"/>
                </a:lnTo>
                <a:lnTo>
                  <a:pt x="106918" y="107108"/>
                </a:lnTo>
                <a:lnTo>
                  <a:pt x="76062" y="142232"/>
                </a:lnTo>
                <a:lnTo>
                  <a:pt x="49840" y="181130"/>
                </a:lnTo>
                <a:lnTo>
                  <a:pt x="28688" y="223367"/>
                </a:lnTo>
                <a:lnTo>
                  <a:pt x="13040" y="268507"/>
                </a:lnTo>
                <a:lnTo>
                  <a:pt x="3332" y="316117"/>
                </a:lnTo>
                <a:lnTo>
                  <a:pt x="0" y="365760"/>
                </a:lnTo>
                <a:lnTo>
                  <a:pt x="3332" y="415402"/>
                </a:lnTo>
                <a:lnTo>
                  <a:pt x="13040" y="463012"/>
                </a:lnTo>
                <a:lnTo>
                  <a:pt x="28688" y="508152"/>
                </a:lnTo>
                <a:lnTo>
                  <a:pt x="49840" y="550389"/>
                </a:lnTo>
                <a:lnTo>
                  <a:pt x="76062" y="589287"/>
                </a:lnTo>
                <a:lnTo>
                  <a:pt x="106918" y="624411"/>
                </a:lnTo>
                <a:lnTo>
                  <a:pt x="141972" y="655325"/>
                </a:lnTo>
                <a:lnTo>
                  <a:pt x="180791" y="681594"/>
                </a:lnTo>
                <a:lnTo>
                  <a:pt x="222938" y="702784"/>
                </a:lnTo>
                <a:lnTo>
                  <a:pt x="267978" y="718458"/>
                </a:lnTo>
                <a:lnTo>
                  <a:pt x="315477" y="728182"/>
                </a:lnTo>
                <a:lnTo>
                  <a:pt x="364997" y="731519"/>
                </a:lnTo>
                <a:lnTo>
                  <a:pt x="414518" y="728182"/>
                </a:lnTo>
                <a:lnTo>
                  <a:pt x="462017" y="718458"/>
                </a:lnTo>
                <a:lnTo>
                  <a:pt x="507057" y="702784"/>
                </a:lnTo>
                <a:lnTo>
                  <a:pt x="549204" y="681594"/>
                </a:lnTo>
                <a:lnTo>
                  <a:pt x="588023" y="655325"/>
                </a:lnTo>
                <a:lnTo>
                  <a:pt x="623077" y="624411"/>
                </a:lnTo>
                <a:lnTo>
                  <a:pt x="653933" y="589287"/>
                </a:lnTo>
                <a:lnTo>
                  <a:pt x="680155" y="550389"/>
                </a:lnTo>
                <a:lnTo>
                  <a:pt x="701307" y="508152"/>
                </a:lnTo>
                <a:lnTo>
                  <a:pt x="716955" y="463012"/>
                </a:lnTo>
                <a:lnTo>
                  <a:pt x="726663" y="415402"/>
                </a:lnTo>
                <a:lnTo>
                  <a:pt x="729996" y="365760"/>
                </a:lnTo>
                <a:lnTo>
                  <a:pt x="726663" y="316117"/>
                </a:lnTo>
                <a:lnTo>
                  <a:pt x="716955" y="268507"/>
                </a:lnTo>
                <a:lnTo>
                  <a:pt x="701307" y="223367"/>
                </a:lnTo>
                <a:lnTo>
                  <a:pt x="680155" y="181130"/>
                </a:lnTo>
                <a:lnTo>
                  <a:pt x="653933" y="142232"/>
                </a:lnTo>
                <a:lnTo>
                  <a:pt x="623077" y="107108"/>
                </a:lnTo>
                <a:lnTo>
                  <a:pt x="588023" y="76194"/>
                </a:lnTo>
                <a:lnTo>
                  <a:pt x="549204" y="49925"/>
                </a:lnTo>
                <a:lnTo>
                  <a:pt x="507057" y="28735"/>
                </a:lnTo>
                <a:lnTo>
                  <a:pt x="462017" y="13061"/>
                </a:lnTo>
                <a:lnTo>
                  <a:pt x="414518" y="3337"/>
                </a:lnTo>
                <a:lnTo>
                  <a:pt x="36499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053" y="2546583"/>
            <a:ext cx="3917701" cy="3267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436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7219" y="493181"/>
            <a:ext cx="867355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594108" y="628441"/>
            <a:ext cx="507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TÜRLERİ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600557" y="1939723"/>
            <a:ext cx="10344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Fiziksel</a:t>
            </a:r>
            <a:r>
              <a:rPr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sz="2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Çocuğa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yönelik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doğrudan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fiziksel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güç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uygulanmasıdır.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600557" y="2991897"/>
            <a:ext cx="20713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latin typeface="Calibri"/>
                <a:cs typeface="Calibri"/>
              </a:rPr>
              <a:t>Vurmak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İtmek</a:t>
            </a: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25" dirty="0">
                <a:latin typeface="Calibri"/>
                <a:cs typeface="Calibri"/>
              </a:rPr>
              <a:t>Tükürmek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45" dirty="0">
                <a:latin typeface="Calibri"/>
                <a:cs typeface="Calibri"/>
              </a:rPr>
              <a:t>Tekme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atmak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Çelme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takmak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Saçını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çekmek</a:t>
            </a:r>
          </a:p>
        </p:txBody>
      </p:sp>
      <p:sp>
        <p:nvSpPr>
          <p:cNvPr id="11" name="object 5"/>
          <p:cNvSpPr txBox="1"/>
          <p:nvPr/>
        </p:nvSpPr>
        <p:spPr>
          <a:xfrm>
            <a:off x="3038998" y="3357118"/>
            <a:ext cx="457708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libri"/>
                <a:cs typeface="Calibri"/>
              </a:rPr>
              <a:t>Eşyalarına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zarar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vermek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libri"/>
                <a:cs typeface="Calibri"/>
              </a:rPr>
              <a:t>Sırasını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çizmek</a:t>
            </a: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10" dirty="0" err="1" smtClean="0">
                <a:latin typeface="Calibri"/>
                <a:cs typeface="Calibri"/>
              </a:rPr>
              <a:t>Sınıfa</a:t>
            </a:r>
            <a:r>
              <a:rPr sz="2400" spc="-10" dirty="0" smtClean="0">
                <a:latin typeface="Calibri"/>
                <a:cs typeface="Calibri"/>
              </a:rPr>
              <a:t>/</a:t>
            </a:r>
            <a:r>
              <a:rPr sz="2400" spc="-10" dirty="0" err="1" smtClean="0">
                <a:latin typeface="Calibri"/>
                <a:cs typeface="Calibri"/>
              </a:rPr>
              <a:t>tuvalete</a:t>
            </a:r>
            <a:r>
              <a:rPr sz="2400" spc="-5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kilitlemek</a:t>
            </a: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25" dirty="0">
                <a:latin typeface="Calibri"/>
                <a:cs typeface="Calibri"/>
              </a:rPr>
              <a:t>Tuvaletin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kapısını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açmak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78" y="2883158"/>
            <a:ext cx="3181350" cy="2981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230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3623" y="493181"/>
            <a:ext cx="862116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661344" y="620343"/>
            <a:ext cx="508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TÜRLERİ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963244" y="1764507"/>
            <a:ext cx="10339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Sözel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sz="280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Çocuğa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yönelik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olumsuz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sözel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ifadelerin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kullanılmasıdır.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963244" y="2738914"/>
            <a:ext cx="26301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İsim/lakap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takmak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Hakaret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etmek</a:t>
            </a: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Küfürlü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konuşmak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Bağırmak</a:t>
            </a:r>
          </a:p>
        </p:txBody>
      </p:sp>
      <p:sp>
        <p:nvSpPr>
          <p:cNvPr id="11" name="object 4"/>
          <p:cNvSpPr txBox="1"/>
          <p:nvPr/>
        </p:nvSpPr>
        <p:spPr>
          <a:xfrm>
            <a:off x="963244" y="4227989"/>
            <a:ext cx="43078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Azarlamak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10" dirty="0" err="1" smtClean="0">
                <a:latin typeface="Calibri"/>
                <a:cs typeface="Calibri"/>
              </a:rPr>
              <a:t>Küçük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düşürücü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sözler </a:t>
            </a:r>
            <a:r>
              <a:rPr sz="2400" spc="-5" dirty="0">
                <a:latin typeface="Calibri"/>
                <a:cs typeface="Calibri"/>
              </a:rPr>
              <a:t>söylemek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latin typeface="Calibri"/>
                <a:cs typeface="Calibri"/>
              </a:rPr>
              <a:t>Alay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etmek,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dalga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geçmek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026" name="Picture 2" descr="Akran Zorbalığı (Ebeveyn Seminer Sunumu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16" y="2935296"/>
            <a:ext cx="3965274" cy="22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015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869" y="493181"/>
            <a:ext cx="845050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566680" y="621308"/>
            <a:ext cx="5052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TÜRLERİ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527710" y="1799946"/>
            <a:ext cx="990790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İlişkisel/sosyal</a:t>
            </a:r>
            <a:r>
              <a:rPr sz="28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Çocuğun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arkadaşlık/sosyal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ilişkilerine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zarar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vermeyi</a:t>
            </a:r>
            <a:r>
              <a:rPr sz="2800" spc="-15" dirty="0">
                <a:latin typeface="Calibri"/>
                <a:cs typeface="Calibri"/>
              </a:rPr>
              <a:t> hedefleyen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davranışların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yapılmasıdır.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527710" y="2987144"/>
            <a:ext cx="531050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tr-TR" sz="2400" spc="-5" dirty="0">
                <a:latin typeface="Calibri"/>
                <a:cs typeface="Calibri"/>
              </a:rPr>
              <a:t>D</a:t>
            </a:r>
            <a:r>
              <a:rPr sz="2400" spc="-15" dirty="0" err="1" smtClean="0">
                <a:latin typeface="Calibri"/>
                <a:cs typeface="Calibri"/>
              </a:rPr>
              <a:t>edikodu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yapmak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yaymak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Arkadaş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grubundan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dışlamak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tr-TR" sz="2400" spc="-15" dirty="0">
                <a:latin typeface="Calibri"/>
                <a:cs typeface="Calibri"/>
              </a:rPr>
              <a:t>K</a:t>
            </a:r>
            <a:r>
              <a:rPr sz="2400" spc="-5" dirty="0" err="1" smtClean="0">
                <a:latin typeface="Calibri"/>
                <a:cs typeface="Calibri"/>
              </a:rPr>
              <a:t>üçük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düşürmeye</a:t>
            </a:r>
            <a:r>
              <a:rPr sz="2400" spc="-5" dirty="0">
                <a:latin typeface="Calibri"/>
                <a:cs typeface="Calibri"/>
              </a:rPr>
              <a:t> çalışmak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latin typeface="Calibri"/>
                <a:cs typeface="Calibri"/>
              </a:rPr>
              <a:t>Okul </a:t>
            </a:r>
            <a:r>
              <a:rPr sz="2400" spc="-5" dirty="0">
                <a:latin typeface="Calibri"/>
                <a:cs typeface="Calibri"/>
              </a:rPr>
              <a:t>dışı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aktivitelere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dahil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etmemek</a:t>
            </a:r>
            <a:endParaRPr sz="2400" dirty="0" smtClean="0">
              <a:latin typeface="Calibri"/>
              <a:cs typeface="Calibri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527710" y="4083758"/>
            <a:ext cx="214566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40" dirty="0">
                <a:latin typeface="Calibri"/>
                <a:cs typeface="Calibri"/>
              </a:rPr>
              <a:t>Tehdit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etmek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Utandırmak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35" dirty="0">
                <a:latin typeface="Calibri"/>
                <a:cs typeface="Calibri"/>
              </a:rPr>
              <a:t>Taklit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etmek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1" y="3393172"/>
            <a:ext cx="4437528" cy="21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9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869" y="493181"/>
            <a:ext cx="860290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645609" y="607706"/>
            <a:ext cx="5047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TÜRLERİ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594761" y="1750732"/>
            <a:ext cx="6747333" cy="4429418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5080" indent="-228600">
              <a:lnSpc>
                <a:spcPts val="2690"/>
              </a:lnSpc>
              <a:spcBef>
                <a:spcPts val="74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Siber</a:t>
            </a:r>
            <a:r>
              <a:rPr sz="28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zorbalık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Teknolojik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aletlerle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(örn.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cep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telefonu,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bilgisayar)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yapılan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lang="tr-TR" sz="2800" spc="20" dirty="0" smtClean="0">
                <a:latin typeface="Calibri"/>
                <a:cs typeface="Calibri"/>
              </a:rPr>
              <a:t>zorba </a:t>
            </a:r>
            <a:r>
              <a:rPr sz="2800" spc="-35" dirty="0" err="1" smtClean="0">
                <a:latin typeface="Calibri"/>
                <a:cs typeface="Calibri"/>
              </a:rPr>
              <a:t>davranışlardır</a:t>
            </a:r>
            <a:r>
              <a:rPr sz="2800" spc="-3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har char="•"/>
            </a:pPr>
            <a:endParaRPr sz="3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Rahatsız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edici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mesajlar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göndermek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Sosyal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medya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siteleri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aracılığıyla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rahatsız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etmek</a:t>
            </a:r>
            <a:r>
              <a:rPr lang="tr-TR" sz="2400" dirty="0" smtClean="0">
                <a:latin typeface="Calibri"/>
                <a:cs typeface="Calibri"/>
              </a:rPr>
              <a:t> (İtiraf sayfaları vb.)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Kişiden </a:t>
            </a:r>
            <a:r>
              <a:rPr sz="2400" spc="-10" dirty="0">
                <a:latin typeface="Calibri"/>
                <a:cs typeface="Calibri"/>
              </a:rPr>
              <a:t>habersiz </a:t>
            </a:r>
            <a:r>
              <a:rPr sz="2400" spc="-15" dirty="0">
                <a:latin typeface="Calibri"/>
                <a:cs typeface="Calibri"/>
              </a:rPr>
              <a:t>sosyal</a:t>
            </a:r>
            <a:r>
              <a:rPr sz="2400" spc="-5" dirty="0">
                <a:latin typeface="Calibri"/>
                <a:cs typeface="Calibri"/>
              </a:rPr>
              <a:t> medya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hesabı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açmak</a:t>
            </a:r>
          </a:p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Fotoğraflarını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izinsiz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kullanmak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Kişiyi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kötüleyen/küçük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düşüren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paylaşımlarda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bulunmak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94" y="2512268"/>
            <a:ext cx="4793289" cy="2696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0013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1715</TotalTime>
  <Words>1731</Words>
  <Application>Microsoft Office PowerPoint</Application>
  <PresentationFormat>Geniş ekran</PresentationFormat>
  <Paragraphs>308</Paragraphs>
  <Slides>32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40" baseType="lpstr">
      <vt:lpstr>Arial</vt:lpstr>
      <vt:lpstr>Arial MT</vt:lpstr>
      <vt:lpstr>Calibri</vt:lpstr>
      <vt:lpstr>Franklin Gothic Book</vt:lpstr>
      <vt:lpstr>Perpetua</vt:lpstr>
      <vt:lpstr>Times New Roman</vt:lpstr>
      <vt:lpstr>Wingdings 2</vt:lpstr>
      <vt:lpstr>Hisse Senedi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IbrahimTUNAYDIN</dc:creator>
  <cp:lastModifiedBy>USER</cp:lastModifiedBy>
  <cp:revision>202</cp:revision>
  <dcterms:created xsi:type="dcterms:W3CDTF">2019-09-12T05:59:22Z</dcterms:created>
  <dcterms:modified xsi:type="dcterms:W3CDTF">2024-09-25T05:55:06Z</dcterms:modified>
</cp:coreProperties>
</file>