
<file path=[Content_Types].xml><?xml version="1.0" encoding="utf-8"?>
<Types xmlns="http://schemas.openxmlformats.org/package/2006/content-types">
  <Default Extension="png" ContentType="image/png"/>
  <Default Extension="jfif" ContentType="image/gi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8"/>
  </p:notesMasterIdLst>
  <p:sldIdLst>
    <p:sldId id="261" r:id="rId2"/>
    <p:sldId id="315" r:id="rId3"/>
    <p:sldId id="348" r:id="rId4"/>
    <p:sldId id="316" r:id="rId5"/>
    <p:sldId id="349" r:id="rId6"/>
    <p:sldId id="350" r:id="rId7"/>
    <p:sldId id="317" r:id="rId8"/>
    <p:sldId id="318" r:id="rId9"/>
    <p:sldId id="319" r:id="rId10"/>
    <p:sldId id="320" r:id="rId11"/>
    <p:sldId id="321" r:id="rId12"/>
    <p:sldId id="322" r:id="rId13"/>
    <p:sldId id="351" r:id="rId14"/>
    <p:sldId id="352" r:id="rId15"/>
    <p:sldId id="323" r:id="rId16"/>
    <p:sldId id="324" r:id="rId17"/>
    <p:sldId id="344" r:id="rId18"/>
    <p:sldId id="345" r:id="rId19"/>
    <p:sldId id="363" r:id="rId20"/>
    <p:sldId id="355" r:id="rId21"/>
    <p:sldId id="353" r:id="rId22"/>
    <p:sldId id="362" r:id="rId23"/>
    <p:sldId id="327" r:id="rId24"/>
    <p:sldId id="334" r:id="rId25"/>
    <p:sldId id="328" r:id="rId26"/>
    <p:sldId id="329" r:id="rId27"/>
    <p:sldId id="356" r:id="rId28"/>
    <p:sldId id="357" r:id="rId29"/>
    <p:sldId id="359" r:id="rId30"/>
    <p:sldId id="360" r:id="rId31"/>
    <p:sldId id="361" r:id="rId32"/>
    <p:sldId id="331" r:id="rId33"/>
    <p:sldId id="332" r:id="rId34"/>
    <p:sldId id="333" r:id="rId35"/>
    <p:sldId id="358" r:id="rId36"/>
    <p:sldId id="347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15D"/>
    <a:srgbClr val="E3F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560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96758-C1C8-4E67-B6EF-515B985DC211}" type="datetimeFigureOut">
              <a:rPr lang="tr-TR" smtClean="0"/>
              <a:pPr/>
              <a:t>25.09.2024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9B130-DACC-408C-BF71-5BC1C4E73C5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23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Üstbilgi Yer Tutucusu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>
                <a:solidFill>
                  <a:prstClr val="black"/>
                </a:solidFill>
              </a:rPr>
              <a:t>T.C. </a:t>
            </a:r>
          </a:p>
        </p:txBody>
      </p:sp>
    </p:spTree>
    <p:extLst>
      <p:ext uri="{BB962C8B-B14F-4D97-AF65-F5344CB8AC3E}">
        <p14:creationId xmlns:p14="http://schemas.microsoft.com/office/powerpoint/2010/main" val="329205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B130-DACC-408C-BF71-5BC1C4E73C5F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72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B130-DACC-408C-BF71-5BC1C4E73C5F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10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B130-DACC-408C-BF71-5BC1C4E73C5F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80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B130-DACC-408C-BF71-5BC1C4E73C5F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0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B130-DACC-408C-BF71-5BC1C4E73C5F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16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B130-DACC-408C-BF71-5BC1C4E73C5F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8870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B130-DACC-408C-BF71-5BC1C4E73C5F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573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B130-DACC-408C-BF71-5BC1C4E73C5F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27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83799D-C40D-40BD-B8C4-43B6A5F56561}" type="datetimeFigureOut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25.09.2024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C90C93-D6D7-44D9-9D65-53880C4D84FB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rgm.meb.gov.tr/www/akran-zorbaligi/icerik/208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472988" y="3443766"/>
            <a:ext cx="10755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200" b="1" dirty="0">
              <a:solidFill>
                <a:srgbClr val="14967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4000" b="1" dirty="0" smtClean="0">
                <a:solidFill>
                  <a:srgbClr val="14967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</a:t>
            </a:r>
          </a:p>
          <a:p>
            <a:pPr algn="ctr"/>
            <a:endParaRPr lang="tr-TR" sz="4000" b="1" dirty="0" smtClean="0">
              <a:solidFill>
                <a:srgbClr val="14967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800" b="1" dirty="0" smtClean="0">
                <a:solidFill>
                  <a:srgbClr val="14967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ÖĞRETMEN SUNUMU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24" y="1497003"/>
            <a:ext cx="1667952" cy="14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AutoShape 4" descr="batman valiliği logo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6" descr="batman valiliği logo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8" descr="batman valiliği logo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543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3623" y="493181"/>
            <a:ext cx="862116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661344" y="620343"/>
            <a:ext cx="508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TÜRLERİ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63244" y="1764507"/>
            <a:ext cx="10339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sz="28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Çocuğa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yönelik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olumsuz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sözel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ifadelerin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kullanılmasıdır.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963244" y="2445511"/>
            <a:ext cx="26301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İsim/lakap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takmak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Hakaret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etmek</a:t>
            </a: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Küfürlü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konuşmak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Bağırmak</a:t>
            </a:r>
          </a:p>
        </p:txBody>
      </p:sp>
      <p:sp>
        <p:nvSpPr>
          <p:cNvPr id="11" name="object 4"/>
          <p:cNvSpPr txBox="1"/>
          <p:nvPr/>
        </p:nvSpPr>
        <p:spPr>
          <a:xfrm>
            <a:off x="963244" y="3524144"/>
            <a:ext cx="43078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0" dirty="0" err="1" smtClean="0">
                <a:latin typeface="Calibri"/>
                <a:cs typeface="Calibri"/>
              </a:rPr>
              <a:t>Küçük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düşürücü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sözler </a:t>
            </a:r>
            <a:r>
              <a:rPr sz="2400" spc="-5" dirty="0">
                <a:latin typeface="Calibri"/>
                <a:cs typeface="Calibri"/>
              </a:rPr>
              <a:t>söylemek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latin typeface="Calibri"/>
                <a:cs typeface="Calibri"/>
              </a:rPr>
              <a:t>Alay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etmek,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dalga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geçmek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026" name="Picture 2" descr="Akran Zorbalığı (Ebeveyn Seminer Sunumu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675" y="2785328"/>
            <a:ext cx="3965274" cy="22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6"/>
          <p:cNvSpPr txBox="1"/>
          <p:nvPr/>
        </p:nvSpPr>
        <p:spPr>
          <a:xfrm>
            <a:off x="951403" y="5300709"/>
            <a:ext cx="11064240" cy="4802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 panose="05000000000000000000" pitchFamily="2" charset="2"/>
              <a:buChar char="Ø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Sözel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zorbalığın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öğretmenler/öğrenciler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tarafından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fark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edilmesi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daha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rgbClr val="FF0000"/>
                </a:solidFill>
                <a:latin typeface="Calibri"/>
                <a:cs typeface="Calibri"/>
              </a:rPr>
              <a:t>zordur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01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45050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566680" y="621308"/>
            <a:ext cx="5052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TÜRLERİ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527710" y="1799946"/>
            <a:ext cx="990790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İlişkisel/sosyal</a:t>
            </a:r>
            <a:r>
              <a:rPr sz="28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Çocuğun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arkadaşlık/sosyal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ilişkilerine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zarar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vermeyi</a:t>
            </a:r>
            <a:r>
              <a:rPr sz="2800" spc="-15" dirty="0">
                <a:latin typeface="Calibri"/>
                <a:cs typeface="Calibri"/>
              </a:rPr>
              <a:t> hedefleyen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davranışların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yapılmasıdır.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527710" y="2914729"/>
            <a:ext cx="531050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tr-TR" sz="2400" spc="-5" dirty="0">
                <a:latin typeface="Calibri"/>
                <a:cs typeface="Calibri"/>
              </a:rPr>
              <a:t>D</a:t>
            </a:r>
            <a:r>
              <a:rPr sz="2400" spc="-15" dirty="0" err="1" smtClean="0">
                <a:latin typeface="Calibri"/>
                <a:cs typeface="Calibri"/>
              </a:rPr>
              <a:t>edikodu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yapmak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yaymak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Arkadaş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grubundan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dışlamak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tr-TR" sz="2400" spc="-15" dirty="0">
                <a:latin typeface="Calibri"/>
                <a:cs typeface="Calibri"/>
              </a:rPr>
              <a:t>K</a:t>
            </a:r>
            <a:r>
              <a:rPr sz="2400" spc="-5" dirty="0" err="1" smtClean="0">
                <a:latin typeface="Calibri"/>
                <a:cs typeface="Calibri"/>
              </a:rPr>
              <a:t>üçük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düşürmeye</a:t>
            </a:r>
            <a:r>
              <a:rPr sz="2400" spc="-5" dirty="0">
                <a:latin typeface="Calibri"/>
                <a:cs typeface="Calibri"/>
              </a:rPr>
              <a:t> çalışmak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latin typeface="Calibri"/>
                <a:cs typeface="Calibri"/>
              </a:rPr>
              <a:t>Okul </a:t>
            </a:r>
            <a:r>
              <a:rPr sz="2400" spc="-5" dirty="0">
                <a:latin typeface="Calibri"/>
                <a:cs typeface="Calibri"/>
              </a:rPr>
              <a:t>dışı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aktivitelere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dahil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etmemek</a:t>
            </a:r>
            <a:endParaRPr sz="2400" dirty="0" smtClean="0">
              <a:latin typeface="Calibri"/>
              <a:cs typeface="Calibri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527710" y="3998556"/>
            <a:ext cx="214566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latin typeface="Calibri"/>
                <a:cs typeface="Calibri"/>
              </a:rPr>
              <a:t>Tehdit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etmek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Utandırmak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latin typeface="Calibri"/>
                <a:cs typeface="Calibri"/>
              </a:rPr>
              <a:t>Taklit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etmek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1" y="3393172"/>
            <a:ext cx="4437528" cy="2161964"/>
          </a:xfrm>
          <a:prstGeom prst="rect">
            <a:avLst/>
          </a:prstGeom>
        </p:spPr>
      </p:pic>
      <p:sp>
        <p:nvSpPr>
          <p:cNvPr id="12" name="object 5"/>
          <p:cNvSpPr txBox="1"/>
          <p:nvPr/>
        </p:nvSpPr>
        <p:spPr>
          <a:xfrm>
            <a:off x="527710" y="5787835"/>
            <a:ext cx="112420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Öğretmenler/öğrenciler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tarafından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fark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edilmesi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zor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türdür.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nedenle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diğer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türlerine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kıyasla</a:t>
            </a:r>
            <a:r>
              <a:rPr lang="tr-TR" sz="2000" dirty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etkilerinin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daha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yaralayıcı/ciddi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olduğu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düşünülmektedir</a:t>
            </a:r>
            <a:r>
              <a:rPr sz="2000" spc="-1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89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60290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645609" y="607706"/>
            <a:ext cx="5047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TÜRLERİ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594761" y="1750732"/>
            <a:ext cx="6747333" cy="328295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080" indent="-228600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Siber</a:t>
            </a:r>
            <a:r>
              <a:rPr sz="24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Teknolojik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aletlerle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(örn.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cep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telefonu,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bilgisayar)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yapılan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lang="tr-TR" sz="2400" spc="20" dirty="0" smtClean="0">
                <a:latin typeface="Calibri"/>
                <a:cs typeface="Calibri"/>
              </a:rPr>
              <a:t>zorba </a:t>
            </a:r>
            <a:r>
              <a:rPr sz="2400" spc="-35" dirty="0" err="1" smtClean="0">
                <a:latin typeface="Calibri"/>
                <a:cs typeface="Calibri"/>
              </a:rPr>
              <a:t>davranışlardır</a:t>
            </a:r>
            <a:r>
              <a:rPr sz="2400" spc="-3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har char="•"/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Rahatsız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edici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mesajlar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göndermek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Sosyal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medya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siteleri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aracılığıyla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rahatsız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etmek</a:t>
            </a:r>
            <a:r>
              <a:rPr lang="tr-TR" sz="2000" dirty="0" smtClean="0">
                <a:latin typeface="Calibri"/>
                <a:cs typeface="Calibri"/>
              </a:rPr>
              <a:t> (İtiraf sayfaları vb.)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Kişiden </a:t>
            </a:r>
            <a:r>
              <a:rPr sz="2000" spc="-10" dirty="0">
                <a:latin typeface="Calibri"/>
                <a:cs typeface="Calibri"/>
              </a:rPr>
              <a:t>habersiz </a:t>
            </a:r>
            <a:r>
              <a:rPr sz="2000" spc="-15" dirty="0">
                <a:latin typeface="Calibri"/>
                <a:cs typeface="Calibri"/>
              </a:rPr>
              <a:t>sosyal</a:t>
            </a:r>
            <a:r>
              <a:rPr sz="2000" spc="-5" dirty="0">
                <a:latin typeface="Calibri"/>
                <a:cs typeface="Calibri"/>
              </a:rPr>
              <a:t> medya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hesabı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açmak</a:t>
            </a:r>
          </a:p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Fotoğraflarını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izinsiz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kullanmak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Kişiyi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kötüleyen/küçük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düşüren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paylaşımlarda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bulunmak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94" y="2512268"/>
            <a:ext cx="4793289" cy="2696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137334" y="5390909"/>
            <a:ext cx="9404092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85"/>
              </a:spcBef>
              <a:buFont typeface="Wingdings" panose="05000000000000000000" pitchFamily="2" charset="2"/>
              <a:buChar char="Ø"/>
              <a:tabLst>
                <a:tab pos="240029" algn="l"/>
              </a:tabLst>
            </a:pPr>
            <a:r>
              <a:rPr lang="tr-TR" sz="2000" dirty="0">
                <a:latin typeface="Calibri"/>
                <a:cs typeface="Calibri"/>
              </a:rPr>
              <a:t>Siber</a:t>
            </a:r>
            <a:r>
              <a:rPr lang="tr-TR" sz="2000" spc="-50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zorbalık</a:t>
            </a:r>
            <a:r>
              <a:rPr lang="tr-TR" sz="2000" spc="-60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olaylarında</a:t>
            </a:r>
            <a:r>
              <a:rPr lang="tr-TR" sz="2000" spc="-45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zorbalık</a:t>
            </a:r>
            <a:r>
              <a:rPr lang="tr-TR" sz="2000" spc="-60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yapanlar</a:t>
            </a:r>
            <a:r>
              <a:rPr lang="tr-TR" sz="2000" spc="-60" dirty="0"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anonimdir</a:t>
            </a:r>
            <a:r>
              <a:rPr lang="tr-TR"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ve</a:t>
            </a:r>
            <a:r>
              <a:rPr lang="tr-TR" sz="2000" spc="-25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kimliklerini</a:t>
            </a:r>
            <a:r>
              <a:rPr lang="tr-TR" sz="2000" spc="-75" dirty="0">
                <a:latin typeface="Calibri"/>
                <a:cs typeface="Calibri"/>
              </a:rPr>
              <a:t> </a:t>
            </a:r>
            <a:r>
              <a:rPr lang="tr-TR" sz="2000" spc="-10" dirty="0">
                <a:latin typeface="Calibri"/>
                <a:cs typeface="Calibri"/>
              </a:rPr>
              <a:t>gizleyebilir.</a:t>
            </a:r>
            <a:endParaRPr lang="tr-TR" sz="2000" dirty="0">
              <a:latin typeface="Calibri"/>
              <a:cs typeface="Calibri"/>
            </a:endParaRPr>
          </a:p>
          <a:p>
            <a:pPr marL="298450" marR="537845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tr-TR" sz="2000" dirty="0">
                <a:latin typeface="Calibri"/>
                <a:cs typeface="Calibri"/>
              </a:rPr>
              <a:t>Zorbalık</a:t>
            </a:r>
            <a:r>
              <a:rPr lang="tr-TR" sz="2000" spc="-60" dirty="0">
                <a:latin typeface="Calibri"/>
                <a:cs typeface="Calibri"/>
              </a:rPr>
              <a:t> </a:t>
            </a:r>
            <a:r>
              <a:rPr lang="tr-TR" sz="2000" spc="-10" dirty="0">
                <a:latin typeface="Calibri"/>
                <a:cs typeface="Calibri"/>
              </a:rPr>
              <a:t>yapanlar</a:t>
            </a:r>
            <a:r>
              <a:rPr lang="tr-TR" sz="2000" spc="-60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hızlı</a:t>
            </a:r>
            <a:r>
              <a:rPr lang="tr-TR" sz="2000" spc="-45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bir</a:t>
            </a:r>
            <a:r>
              <a:rPr lang="tr-TR" sz="2000" spc="-60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şekilde</a:t>
            </a:r>
            <a:r>
              <a:rPr lang="tr-TR" sz="2000" spc="-40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geniş</a:t>
            </a:r>
            <a:r>
              <a:rPr lang="tr-TR" sz="2000" spc="-50" dirty="0">
                <a:latin typeface="Calibri"/>
                <a:cs typeface="Calibri"/>
              </a:rPr>
              <a:t> </a:t>
            </a:r>
            <a:r>
              <a:rPr lang="tr-TR" sz="2000" spc="-10" dirty="0">
                <a:latin typeface="Calibri"/>
                <a:cs typeface="Calibri"/>
              </a:rPr>
              <a:t>kitlelere</a:t>
            </a:r>
            <a:r>
              <a:rPr lang="tr-TR" sz="2000" spc="-65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ulaşabilir</a:t>
            </a:r>
            <a:r>
              <a:rPr lang="tr-TR" sz="2000" spc="-45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ve</a:t>
            </a:r>
            <a:r>
              <a:rPr lang="tr-TR" sz="2000" spc="-45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haftada</a:t>
            </a:r>
            <a:r>
              <a:rPr lang="tr-TR" sz="2000" spc="-60" dirty="0"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tr-TR"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spc="-10" dirty="0">
                <a:solidFill>
                  <a:srgbClr val="FF0000"/>
                </a:solidFill>
                <a:latin typeface="Calibri"/>
                <a:cs typeface="Calibri"/>
              </a:rPr>
              <a:t>gün/24 </a:t>
            </a:r>
            <a:r>
              <a:rPr lang="tr-TR" sz="2000" b="1" dirty="0" smtClean="0">
                <a:solidFill>
                  <a:srgbClr val="FF0000"/>
                </a:solidFill>
                <a:latin typeface="Calibri"/>
                <a:cs typeface="Calibri"/>
              </a:rPr>
              <a:t>saat</a:t>
            </a:r>
            <a:r>
              <a:rPr lang="tr-TR" sz="2000" b="1" spc="-6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zorbalık</a:t>
            </a:r>
            <a:r>
              <a:rPr lang="tr-TR" sz="2000" spc="-75" dirty="0">
                <a:latin typeface="Calibri"/>
                <a:cs typeface="Calibri"/>
              </a:rPr>
              <a:t> </a:t>
            </a:r>
            <a:r>
              <a:rPr lang="tr-TR" sz="2000" spc="-10" dirty="0">
                <a:latin typeface="Calibri"/>
                <a:cs typeface="Calibri"/>
              </a:rPr>
              <a:t>yapabilir.</a:t>
            </a:r>
            <a:endParaRPr lang="tr-TR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01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60290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520103" y="630273"/>
            <a:ext cx="6206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ZORBALIĞINDA YAŞ FARKLILIKLARI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86753" y="1815499"/>
            <a:ext cx="9583270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395" marR="771525" indent="-226695" algn="just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Akran</a:t>
            </a:r>
            <a:r>
              <a:rPr lang="tr-TR" sz="19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zorbalığı</a:t>
            </a:r>
            <a:r>
              <a:rPr lang="tr-TR" sz="19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tr-TR" sz="19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>
                <a:latin typeface="Calibri" panose="020F0502020204030204" pitchFamily="34" charset="0"/>
                <a:cs typeface="Calibri" panose="020F0502020204030204" pitchFamily="34" charset="0"/>
              </a:rPr>
              <a:t>karşılaşma</a:t>
            </a:r>
            <a:r>
              <a:rPr lang="tr-TR" sz="19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riskinin</a:t>
            </a:r>
            <a:r>
              <a:rPr lang="tr-TR" sz="19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</a:t>
            </a:r>
            <a:r>
              <a:rPr lang="tr-TR" sz="1900" b="1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öğretim</a:t>
            </a:r>
            <a:r>
              <a:rPr lang="tr-TR" sz="1900" b="1" spc="-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kademesinin</a:t>
            </a:r>
            <a:r>
              <a:rPr lang="tr-TR" sz="1900" b="1" spc="-7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ilk</a:t>
            </a:r>
            <a:r>
              <a:rPr lang="tr-TR" sz="1900" b="1" spc="-6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yılında</a:t>
            </a:r>
            <a:r>
              <a:rPr lang="tr-TR" sz="1900" b="1" spc="-6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fazla</a:t>
            </a:r>
            <a:r>
              <a:rPr lang="tr-TR" sz="19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>
                <a:latin typeface="Calibri" panose="020F0502020204030204" pitchFamily="34" charset="0"/>
                <a:cs typeface="Calibri" panose="020F0502020204030204" pitchFamily="34" charset="0"/>
              </a:rPr>
              <a:t>olduğu </a:t>
            </a:r>
            <a:r>
              <a:rPr lang="tr-TR" sz="1900" spc="-25" dirty="0" smtClean="0">
                <a:latin typeface="Calibri" panose="020F0502020204030204" pitchFamily="34" charset="0"/>
                <a:cs typeface="Calibri" panose="020F0502020204030204" pitchFamily="34" charset="0"/>
              </a:rPr>
              <a:t>bilinmektedir</a:t>
            </a:r>
            <a:r>
              <a:rPr lang="tr-TR" sz="1900" spc="-25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Özetle,</a:t>
            </a:r>
            <a:r>
              <a:rPr lang="tr-TR" sz="19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>
                <a:latin typeface="Calibri" panose="020F0502020204030204" pitchFamily="34" charset="0"/>
                <a:cs typeface="Calibri" panose="020F0502020204030204" pitchFamily="34" charset="0"/>
              </a:rPr>
              <a:t>ilkokul</a:t>
            </a:r>
            <a:r>
              <a:rPr lang="tr-TR" sz="19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tr-TR" sz="19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>
                <a:latin typeface="Calibri" panose="020F0502020204030204" pitchFamily="34" charset="0"/>
                <a:cs typeface="Calibri" panose="020F0502020204030204" pitchFamily="34" charset="0"/>
              </a:rPr>
              <a:t>sınıf,</a:t>
            </a:r>
            <a:r>
              <a:rPr lang="tr-TR" sz="19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ortaokul</a:t>
            </a:r>
            <a:r>
              <a:rPr lang="tr-TR" sz="19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tr-TR" sz="19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sınıf</a:t>
            </a:r>
            <a:r>
              <a:rPr lang="tr-TR" sz="19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tr-TR" sz="19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lise</a:t>
            </a:r>
            <a:r>
              <a:rPr lang="tr-TR" sz="19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9.</a:t>
            </a:r>
            <a:r>
              <a:rPr lang="tr-TR" sz="19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sınıfta</a:t>
            </a:r>
            <a:r>
              <a:rPr lang="tr-TR" sz="19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olan</a:t>
            </a:r>
            <a:r>
              <a:rPr lang="tr-TR" sz="19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>
                <a:latin typeface="Calibri" panose="020F0502020204030204" pitchFamily="34" charset="0"/>
                <a:cs typeface="Calibri" panose="020F0502020204030204" pitchFamily="34" charset="0"/>
              </a:rPr>
              <a:t>öğrencilerin</a:t>
            </a:r>
            <a:r>
              <a:rPr lang="tr-TR" sz="19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akran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zorbalığına</a:t>
            </a:r>
            <a:r>
              <a:rPr lang="tr-TR" sz="1900" spc="-6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uğrama</a:t>
            </a:r>
            <a:r>
              <a:rPr lang="tr-TR" sz="19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olasılıkları</a:t>
            </a:r>
            <a:r>
              <a:rPr lang="tr-TR" sz="19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diğer</a:t>
            </a:r>
            <a:r>
              <a:rPr lang="tr-TR" sz="19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sınıflardaki</a:t>
            </a:r>
            <a:r>
              <a:rPr lang="tr-TR" sz="19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>
                <a:latin typeface="Calibri" panose="020F0502020204030204" pitchFamily="34" charset="0"/>
                <a:cs typeface="Calibri" panose="020F0502020204030204" pitchFamily="34" charset="0"/>
              </a:rPr>
              <a:t>öğrencilere</a:t>
            </a:r>
            <a:r>
              <a:rPr lang="tr-TR" sz="19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göre</a:t>
            </a:r>
            <a:r>
              <a:rPr lang="tr-TR" sz="19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tr-TR" sz="19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25" dirty="0">
                <a:latin typeface="Calibri" panose="020F0502020204030204" pitchFamily="34" charset="0"/>
                <a:cs typeface="Calibri" panose="020F0502020204030204" pitchFamily="34" charset="0"/>
              </a:rPr>
              <a:t>yüksektir.</a:t>
            </a:r>
            <a:r>
              <a:rPr lang="tr-TR" sz="19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Zorbalık</a:t>
            </a:r>
            <a:r>
              <a:rPr lang="tr-TR" sz="19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>
                <a:latin typeface="Calibri" panose="020F0502020204030204" pitchFamily="34" charset="0"/>
                <a:cs typeface="Calibri" panose="020F0502020204030204" pitchFamily="34" charset="0"/>
              </a:rPr>
              <a:t>yapanların kendilerini</a:t>
            </a:r>
            <a:r>
              <a:rPr lang="tr-TR" sz="19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koruma</a:t>
            </a:r>
            <a:r>
              <a:rPr lang="tr-TR" sz="19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becerileri</a:t>
            </a:r>
            <a:r>
              <a:rPr lang="tr-TR" sz="19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zayıf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olan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tr-TR" sz="19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yaşça</a:t>
            </a:r>
            <a:r>
              <a:rPr lang="tr-TR" sz="19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>
                <a:latin typeface="Calibri" panose="020F0502020204030204" pitchFamily="34" charset="0"/>
                <a:cs typeface="Calibri" panose="020F0502020204030204" pitchFamily="34" charset="0"/>
              </a:rPr>
              <a:t>kendilerinden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küçük</a:t>
            </a:r>
            <a:r>
              <a:rPr lang="tr-TR" sz="19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olan</a:t>
            </a:r>
            <a:r>
              <a:rPr lang="tr-TR" sz="19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öğrencileri</a:t>
            </a:r>
            <a:r>
              <a:rPr lang="tr-TR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hedef</a:t>
            </a:r>
            <a:r>
              <a:rPr lang="tr-TR" sz="1900" spc="-6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tr-TR" sz="19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seçtikleri</a:t>
            </a:r>
            <a:r>
              <a:rPr lang="tr-TR" sz="19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>
                <a:latin typeface="Calibri" panose="020F0502020204030204" pitchFamily="34" charset="0"/>
                <a:cs typeface="Calibri" panose="020F0502020204030204" pitchFamily="34" charset="0"/>
              </a:rPr>
              <a:t>gözlenmektedir</a:t>
            </a:r>
            <a:r>
              <a:rPr lang="tr-TR" sz="19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39395" marR="771525" indent="-226695" algn="just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endParaRPr lang="tr-T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lang="tr-TR" sz="1900" spc="-20" dirty="0">
                <a:latin typeface="Calibri" panose="020F0502020204030204" pitchFamily="34" charset="0"/>
                <a:cs typeface="Calibri" panose="020F0502020204030204" pitchFamily="34" charset="0"/>
              </a:rPr>
              <a:t>Yaşa</a:t>
            </a:r>
            <a:r>
              <a:rPr lang="tr-TR" sz="19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bağlı</a:t>
            </a:r>
            <a:r>
              <a:rPr lang="tr-TR" sz="19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tr-TR" sz="19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zorbalık</a:t>
            </a:r>
            <a:r>
              <a:rPr lang="tr-TR" sz="19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türü</a:t>
            </a:r>
            <a:r>
              <a:rPr lang="tr-TR" sz="19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tr-TR" sz="19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>
                <a:latin typeface="Calibri" panose="020F0502020204030204" pitchFamily="34" charset="0"/>
                <a:cs typeface="Calibri" panose="020F0502020204030204" pitchFamily="34" charset="0"/>
              </a:rPr>
              <a:t>değişmektedir</a:t>
            </a:r>
            <a:r>
              <a:rPr lang="tr-TR" sz="19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endParaRPr lang="tr-T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31623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lang="tr-TR" sz="1900" spc="-20" dirty="0">
                <a:latin typeface="Calibri" panose="020F0502020204030204" pitchFamily="34" charset="0"/>
                <a:cs typeface="Calibri" panose="020F0502020204030204" pitchFamily="34" charset="0"/>
              </a:rPr>
              <a:t>Yaş</a:t>
            </a:r>
            <a:r>
              <a:rPr lang="tr-TR" sz="19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>
                <a:latin typeface="Calibri" panose="020F0502020204030204" pitchFamily="34" charset="0"/>
                <a:cs typeface="Calibri" panose="020F0502020204030204" pitchFamily="34" charset="0"/>
              </a:rPr>
              <a:t>arttıkça</a:t>
            </a:r>
            <a:r>
              <a:rPr lang="tr-TR" sz="19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fiziksel</a:t>
            </a:r>
            <a:r>
              <a:rPr lang="tr-TR" sz="19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zorbalık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türünde</a:t>
            </a:r>
            <a:r>
              <a:rPr lang="tr-TR" sz="19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azalma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>
                <a:latin typeface="Calibri" panose="020F0502020204030204" pitchFamily="34" charset="0"/>
                <a:cs typeface="Calibri" panose="020F0502020204030204" pitchFamily="34" charset="0"/>
              </a:rPr>
              <a:t>gözlenirken,</a:t>
            </a:r>
            <a:r>
              <a:rPr lang="tr-TR" sz="19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sözel</a:t>
            </a:r>
            <a:r>
              <a:rPr lang="tr-TR" sz="19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zorbalık</a:t>
            </a:r>
            <a:r>
              <a:rPr lang="tr-TR" sz="19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türünde</a:t>
            </a:r>
            <a:r>
              <a:rPr lang="tr-TR" sz="19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ise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artış</a:t>
            </a:r>
            <a:r>
              <a:rPr lang="tr-TR" sz="19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>
                <a:latin typeface="Calibri" panose="020F0502020204030204" pitchFamily="34" charset="0"/>
                <a:cs typeface="Calibri" panose="020F0502020204030204" pitchFamily="34" charset="0"/>
              </a:rPr>
              <a:t>olduğu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tespit</a:t>
            </a:r>
            <a:r>
              <a:rPr lang="tr-TR" sz="19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25" dirty="0">
                <a:latin typeface="Calibri" panose="020F0502020204030204" pitchFamily="34" charset="0"/>
                <a:cs typeface="Calibri" panose="020F0502020204030204" pitchFamily="34" charset="0"/>
              </a:rPr>
              <a:t>edilmiştir.</a:t>
            </a:r>
            <a:r>
              <a:rPr lang="tr-TR" sz="19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İlkokul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yıllarında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tr-TR" sz="19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çok</a:t>
            </a:r>
            <a:r>
              <a:rPr lang="tr-TR" sz="19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fiziksel</a:t>
            </a:r>
            <a:r>
              <a:rPr lang="tr-TR" sz="19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sözel,</a:t>
            </a:r>
            <a:r>
              <a:rPr lang="tr-TR" sz="19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ortaokul</a:t>
            </a:r>
            <a:r>
              <a:rPr lang="tr-TR" sz="1900" b="1" spc="-7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yıllarında</a:t>
            </a:r>
            <a:r>
              <a:rPr lang="tr-TR" sz="1900" b="1" spc="-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tr-TR" sz="19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çok</a:t>
            </a:r>
            <a:r>
              <a:rPr lang="tr-TR" sz="19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sözel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25" dirty="0"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ilişkisel,</a:t>
            </a:r>
            <a:r>
              <a:rPr lang="tr-TR" sz="19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lise</a:t>
            </a:r>
            <a:r>
              <a:rPr lang="tr-TR" sz="19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yıllarında</a:t>
            </a:r>
            <a:r>
              <a:rPr lang="tr-TR" sz="19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ise</a:t>
            </a:r>
            <a:r>
              <a:rPr lang="tr-TR" sz="19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tr-TR" sz="19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çok</a:t>
            </a:r>
            <a:r>
              <a:rPr lang="tr-TR" sz="19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ilişkisel</a:t>
            </a:r>
            <a:r>
              <a:rPr lang="tr-TR" sz="19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siber</a:t>
            </a:r>
            <a:r>
              <a:rPr lang="tr-TR" sz="19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dirty="0">
                <a:latin typeface="Calibri" panose="020F0502020204030204" pitchFamily="34" charset="0"/>
                <a:cs typeface="Calibri" panose="020F0502020204030204" pitchFamily="34" charset="0"/>
              </a:rPr>
              <a:t>zorbalık</a:t>
            </a:r>
            <a:r>
              <a:rPr lang="tr-TR" sz="19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900" spc="-10" dirty="0">
                <a:latin typeface="Calibri" panose="020F0502020204030204" pitchFamily="34" charset="0"/>
                <a:cs typeface="Calibri" panose="020F0502020204030204" pitchFamily="34" charset="0"/>
              </a:rPr>
              <a:t>görülmektedir.</a:t>
            </a:r>
            <a:endParaRPr lang="tr-T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8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602907" cy="779475"/>
          </a:xfrm>
          <a:prstGeom prst="rect">
            <a:avLst/>
          </a:prstGeom>
        </p:spPr>
      </p:pic>
      <p:sp>
        <p:nvSpPr>
          <p:cNvPr id="8" name="object 3"/>
          <p:cNvSpPr txBox="1"/>
          <p:nvPr/>
        </p:nvSpPr>
        <p:spPr>
          <a:xfrm>
            <a:off x="1697074" y="1984257"/>
            <a:ext cx="9852660" cy="3234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200" dirty="0">
                <a:latin typeface="Calibri"/>
                <a:cs typeface="Calibri"/>
              </a:rPr>
              <a:t>Genel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olarak,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erkeklerin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kızlara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oranla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daha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fazla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zorbalık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yaptığı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daha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fazla</a:t>
            </a:r>
            <a:endParaRPr sz="2200" dirty="0">
              <a:latin typeface="Calibri"/>
              <a:cs typeface="Calibri"/>
            </a:endParaRPr>
          </a:p>
          <a:p>
            <a:pPr marL="241300" marR="6858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zorbalığa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maruz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kaldığı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bulunmuştur.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Ancak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zorbalık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türüne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göre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cinsiyet </a:t>
            </a:r>
            <a:r>
              <a:rPr sz="2200" dirty="0">
                <a:latin typeface="Calibri"/>
                <a:cs typeface="Calibri"/>
              </a:rPr>
              <a:t>farklılıkları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bulunmaktadır.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Erkeklerin</a:t>
            </a:r>
            <a:r>
              <a:rPr sz="22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kızlara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kıyasla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daha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sıklıkla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sz="2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sz="22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yaptığı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maruz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kaldığı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Kızların</a:t>
            </a:r>
            <a:r>
              <a:rPr sz="22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erkeklere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kıyasla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daha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sıklıkla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ilişkisel</a:t>
            </a:r>
            <a:r>
              <a:rPr sz="2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zorbalık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yaptığı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maruz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kaldığı</a:t>
            </a:r>
            <a:endParaRPr sz="22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029" algn="l"/>
              </a:tabLst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Erkeklerin</a:t>
            </a:r>
            <a:r>
              <a:rPr sz="2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2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kızların</a:t>
            </a:r>
            <a:r>
              <a:rPr sz="22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benzer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oranda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sz="2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sz="22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yaptığı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maruz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kaldığı</a:t>
            </a:r>
            <a:endParaRPr sz="22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bulunmuştur.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644589" y="630273"/>
            <a:ext cx="708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ZORBALIĞINDA  CİNSİYET FARKLILIKLARI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5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3920" y="487735"/>
            <a:ext cx="8477402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406284" y="574521"/>
            <a:ext cx="793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ZORBALIĞINDA FARKLI ÖĞRENCİ ROLLERİ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63244" y="1511747"/>
            <a:ext cx="6407888" cy="40620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 dirty="0">
              <a:latin typeface="Calibri"/>
              <a:cs typeface="Calibri"/>
            </a:endParaRPr>
          </a:p>
          <a:p>
            <a:pPr marL="241300" marR="569595" indent="-229235">
              <a:lnSpc>
                <a:spcPts val="302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Akran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zorbalığı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durumlarında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çocukları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grupta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alabiliriz</a:t>
            </a:r>
            <a:r>
              <a:rPr sz="2800" spc="-10" dirty="0" smtClean="0">
                <a:latin typeface="Calibri"/>
                <a:cs typeface="Calibri"/>
              </a:rPr>
              <a:t>:</a:t>
            </a:r>
            <a:endParaRPr lang="tr-TR" sz="2800" spc="-10" dirty="0" smtClean="0">
              <a:latin typeface="Calibri"/>
              <a:cs typeface="Calibri"/>
            </a:endParaRPr>
          </a:p>
          <a:p>
            <a:pPr marL="241300" marR="569595" indent="-229235">
              <a:lnSpc>
                <a:spcPts val="3020"/>
              </a:lnSpc>
              <a:buFont typeface="Arial MT"/>
              <a:buChar char="•"/>
              <a:tabLst>
                <a:tab pos="241935" algn="l"/>
              </a:tabLst>
            </a:pPr>
            <a:endParaRPr sz="28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800" i="1" spc="-10" dirty="0">
                <a:latin typeface="Calibri"/>
                <a:cs typeface="Calibri"/>
              </a:rPr>
              <a:t>Zorbalık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yapanlar</a:t>
            </a:r>
            <a:endParaRPr sz="28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800" i="1" spc="-10" dirty="0">
                <a:latin typeface="Calibri"/>
                <a:cs typeface="Calibri"/>
              </a:rPr>
              <a:t>Zorbalığa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maruz</a:t>
            </a:r>
            <a:r>
              <a:rPr sz="2800" i="1" spc="-15" dirty="0">
                <a:latin typeface="Calibri"/>
                <a:cs typeface="Calibri"/>
              </a:rPr>
              <a:t> kalanlar</a:t>
            </a:r>
            <a:endParaRPr sz="28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800" i="1" dirty="0">
                <a:latin typeface="Calibri"/>
                <a:cs typeface="Calibri"/>
              </a:rPr>
              <a:t>Hem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zorbalık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yapan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hem de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aynı </a:t>
            </a:r>
            <a:r>
              <a:rPr sz="2800" i="1" spc="-15" dirty="0">
                <a:latin typeface="Calibri"/>
                <a:cs typeface="Calibri"/>
              </a:rPr>
              <a:t>zamanda</a:t>
            </a:r>
            <a:r>
              <a:rPr sz="2800" i="1" spc="2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zorbalığa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maruz </a:t>
            </a:r>
            <a:r>
              <a:rPr sz="2800" i="1" spc="-15" dirty="0">
                <a:latin typeface="Calibri"/>
                <a:cs typeface="Calibri"/>
              </a:rPr>
              <a:t>kalanlar</a:t>
            </a:r>
            <a:endParaRPr sz="28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800" i="1" spc="-5" dirty="0">
                <a:latin typeface="Calibri"/>
                <a:cs typeface="Calibri"/>
              </a:rPr>
              <a:t>İzleyiciler</a:t>
            </a:r>
            <a:r>
              <a:rPr sz="2800" i="1" spc="-2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(olaya</a:t>
            </a:r>
            <a:r>
              <a:rPr sz="2800" i="1" spc="-10" dirty="0">
                <a:latin typeface="Calibri"/>
                <a:cs typeface="Calibri"/>
              </a:rPr>
              <a:t> tanıklık</a:t>
            </a:r>
            <a:r>
              <a:rPr sz="2800" i="1" spc="-3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edenler)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2050" name="Picture 2" descr="Akran Zorbalığına Karşı Öfke Kontrolü ve Empati - Radyo Ged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818" y="2000821"/>
            <a:ext cx="4625789" cy="3083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4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3623" y="493181"/>
            <a:ext cx="847164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605558" y="602112"/>
            <a:ext cx="7159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YAPAN ÇOCUKLARIN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2"/>
          <p:cNvGrpSpPr/>
          <p:nvPr/>
        </p:nvGrpSpPr>
        <p:grpSpPr>
          <a:xfrm>
            <a:off x="514803" y="1514325"/>
            <a:ext cx="5535930" cy="4707182"/>
            <a:chOff x="307593" y="937005"/>
            <a:chExt cx="5535930" cy="5098415"/>
          </a:xfrm>
        </p:grpSpPr>
        <p:sp>
          <p:nvSpPr>
            <p:cNvPr id="8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313943" y="1603247"/>
              <a:ext cx="5523230" cy="4432300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6"/>
          <p:cNvSpPr txBox="1"/>
          <p:nvPr/>
        </p:nvSpPr>
        <p:spPr>
          <a:xfrm>
            <a:off x="787853" y="1429966"/>
            <a:ext cx="4989830" cy="4389662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206375" algn="ctr">
              <a:lnSpc>
                <a:spcPct val="100000"/>
              </a:lnSpc>
              <a:spcBef>
                <a:spcPts val="1689"/>
              </a:spcBef>
            </a:pPr>
            <a:r>
              <a:rPr sz="2400" b="1" spc="-10" dirty="0">
                <a:latin typeface="Calibri"/>
                <a:cs typeface="Calibri"/>
              </a:rPr>
              <a:t>Bireysel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özellikleri</a:t>
            </a:r>
            <a:endParaRPr sz="24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195"/>
              </a:spcBef>
              <a:buChar char="•"/>
              <a:tabLst>
                <a:tab pos="185420" algn="l"/>
              </a:tabLst>
            </a:pPr>
            <a:endParaRPr lang="tr-TR" sz="1800" spc="-5" dirty="0" smtClean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195"/>
              </a:spcBef>
              <a:buChar char="•"/>
              <a:tabLst>
                <a:tab pos="185420" algn="l"/>
              </a:tabLst>
            </a:pPr>
            <a:r>
              <a:rPr sz="2000" spc="-5" dirty="0" err="1" smtClean="0">
                <a:latin typeface="Calibri"/>
                <a:cs typeface="Calibri"/>
              </a:rPr>
              <a:t>Başkaları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üzerinde</a:t>
            </a:r>
            <a:r>
              <a:rPr sz="2000" spc="-5" dirty="0">
                <a:latin typeface="Calibri"/>
                <a:cs typeface="Calibri"/>
              </a:rPr>
              <a:t> egemenlik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kurmayı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sevme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sz="2000" spc="-10" dirty="0">
                <a:latin typeface="Calibri"/>
                <a:cs typeface="Calibri"/>
              </a:rPr>
              <a:t>Saldırganca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davranmaktan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gurur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duyma</a:t>
            </a:r>
            <a:endParaRPr sz="2000" dirty="0">
              <a:latin typeface="Calibri"/>
              <a:cs typeface="Calibri"/>
            </a:endParaRPr>
          </a:p>
          <a:p>
            <a:pPr marL="184785" marR="5080" indent="-172720">
              <a:lnSpc>
                <a:spcPts val="1980"/>
              </a:lnSpc>
              <a:spcBef>
                <a:spcPts val="470"/>
              </a:spcBef>
              <a:buChar char="•"/>
              <a:tabLst>
                <a:tab pos="185420" algn="l"/>
              </a:tabLst>
            </a:pPr>
            <a:r>
              <a:rPr sz="2000" spc="-5" dirty="0">
                <a:latin typeface="Calibri"/>
                <a:cs typeface="Calibri"/>
              </a:rPr>
              <a:t>Diğerlerinin duygularına</a:t>
            </a:r>
            <a:r>
              <a:rPr sz="2000" spc="-20" dirty="0">
                <a:latin typeface="Calibri"/>
                <a:cs typeface="Calibri"/>
              </a:rPr>
              <a:t> karşı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duyarsız </a:t>
            </a:r>
            <a:r>
              <a:rPr sz="2000" spc="-5" dirty="0">
                <a:latin typeface="Calibri"/>
                <a:cs typeface="Calibri"/>
              </a:rPr>
              <a:t>olma, empati </a:t>
            </a:r>
            <a:r>
              <a:rPr sz="2000" spc="-3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kurmakta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güçlük yaşama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25"/>
              </a:spcBef>
              <a:buChar char="•"/>
              <a:tabLst>
                <a:tab pos="185420" algn="l"/>
              </a:tabLst>
            </a:pPr>
            <a:r>
              <a:rPr sz="2000" spc="-15" dirty="0">
                <a:latin typeface="Calibri"/>
                <a:cs typeface="Calibri"/>
              </a:rPr>
              <a:t>Sosyal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</a:t>
            </a:r>
            <a:r>
              <a:rPr sz="2000" spc="-5" dirty="0">
                <a:latin typeface="Calibri"/>
                <a:cs typeface="Calibri"/>
              </a:rPr>
              <a:t> duygusal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becerilerde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zayıflık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65"/>
              </a:spcBef>
              <a:buChar char="•"/>
              <a:tabLst>
                <a:tab pos="185420" algn="l"/>
              </a:tabLst>
            </a:pPr>
            <a:r>
              <a:rPr sz="2000" spc="-20" dirty="0" err="1" smtClean="0">
                <a:latin typeface="Calibri"/>
                <a:cs typeface="Calibri"/>
              </a:rPr>
              <a:t>Öfke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kontrolü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problemi </a:t>
            </a:r>
            <a:r>
              <a:rPr sz="2000" spc="-5" dirty="0">
                <a:latin typeface="Calibri"/>
                <a:cs typeface="Calibri"/>
              </a:rPr>
              <a:t>yaşama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sz="2000" spc="-20" dirty="0">
                <a:latin typeface="Calibri"/>
                <a:cs typeface="Calibri"/>
              </a:rPr>
              <a:t>Yetişkinlere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karşı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itaatsiz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davranışlarda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bulunma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60"/>
              </a:spcBef>
              <a:buChar char="•"/>
              <a:tabLst>
                <a:tab pos="185420" algn="l"/>
              </a:tabLst>
            </a:pPr>
            <a:r>
              <a:rPr sz="2000" spc="-15" dirty="0">
                <a:latin typeface="Calibri"/>
                <a:cs typeface="Calibri"/>
              </a:rPr>
              <a:t>Okul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dışındaki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ortamlarda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saldırganca davranma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4" name="object 2"/>
          <p:cNvGrpSpPr/>
          <p:nvPr/>
        </p:nvGrpSpPr>
        <p:grpSpPr>
          <a:xfrm>
            <a:off x="6179003" y="1514325"/>
            <a:ext cx="5535930" cy="4707299"/>
            <a:chOff x="307593" y="937005"/>
            <a:chExt cx="5535930" cy="5098415"/>
          </a:xfrm>
        </p:grpSpPr>
        <p:sp>
          <p:nvSpPr>
            <p:cNvPr id="25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313943" y="1603247"/>
              <a:ext cx="5523230" cy="4432300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3"/>
          <p:cNvSpPr txBox="1"/>
          <p:nvPr/>
        </p:nvSpPr>
        <p:spPr>
          <a:xfrm>
            <a:off x="6311083" y="1400783"/>
            <a:ext cx="5519420" cy="4598695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1720"/>
              </a:spcBef>
            </a:pPr>
            <a:r>
              <a:rPr sz="2400" b="1" spc="-5" dirty="0">
                <a:latin typeface="Calibri"/>
                <a:cs typeface="Calibri"/>
              </a:rPr>
              <a:t>Ailesel</a:t>
            </a:r>
            <a:r>
              <a:rPr sz="2400" b="1" spc="-15" dirty="0">
                <a:latin typeface="Calibri"/>
                <a:cs typeface="Calibri"/>
              </a:rPr>
              <a:t> özellikleri</a:t>
            </a:r>
            <a:endParaRPr sz="24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210"/>
              </a:spcBef>
              <a:buChar char="•"/>
              <a:tabLst>
                <a:tab pos="185420" algn="l"/>
              </a:tabLst>
            </a:pPr>
            <a:endParaRPr lang="tr-TR" sz="1800" spc="-5" dirty="0" smtClean="0">
              <a:latin typeface="Calibri"/>
              <a:cs typeface="Calibri"/>
            </a:endParaRPr>
          </a:p>
          <a:p>
            <a:pPr marL="184785" indent="-172720">
              <a:spcBef>
                <a:spcPts val="1210"/>
              </a:spcBef>
              <a:buFontTx/>
              <a:buChar char="•"/>
              <a:tabLst>
                <a:tab pos="185420" algn="l"/>
              </a:tabLst>
            </a:pPr>
            <a:r>
              <a:rPr lang="tr-TR" sz="2000" spc="-5" dirty="0">
                <a:latin typeface="Calibri"/>
                <a:cs typeface="Calibri"/>
              </a:rPr>
              <a:t>Aile</a:t>
            </a:r>
            <a:r>
              <a:rPr lang="tr-TR" sz="2000" dirty="0">
                <a:latin typeface="Calibri"/>
                <a:cs typeface="Calibri"/>
              </a:rPr>
              <a:t> </a:t>
            </a:r>
            <a:r>
              <a:rPr lang="tr-TR" sz="2000" spc="-5" dirty="0">
                <a:latin typeface="Calibri"/>
                <a:cs typeface="Calibri"/>
              </a:rPr>
              <a:t>içinde</a:t>
            </a:r>
            <a:r>
              <a:rPr lang="tr-TR" sz="2000" spc="20" dirty="0">
                <a:latin typeface="Calibri"/>
                <a:cs typeface="Calibri"/>
              </a:rPr>
              <a:t> </a:t>
            </a:r>
            <a:r>
              <a:rPr lang="tr-TR" sz="2000" spc="-5" dirty="0">
                <a:latin typeface="Calibri"/>
                <a:cs typeface="Calibri"/>
              </a:rPr>
              <a:t>olumsuz</a:t>
            </a:r>
            <a:r>
              <a:rPr lang="tr-TR" sz="2000" spc="-10" dirty="0">
                <a:latin typeface="Calibri"/>
                <a:cs typeface="Calibri"/>
              </a:rPr>
              <a:t> </a:t>
            </a:r>
            <a:r>
              <a:rPr lang="tr-TR" sz="2000" spc="-15" dirty="0">
                <a:latin typeface="Calibri"/>
                <a:cs typeface="Calibri"/>
              </a:rPr>
              <a:t>rol</a:t>
            </a:r>
            <a:r>
              <a:rPr lang="tr-TR" sz="2000" spc="5" dirty="0">
                <a:latin typeface="Calibri"/>
                <a:cs typeface="Calibri"/>
              </a:rPr>
              <a:t> </a:t>
            </a:r>
            <a:r>
              <a:rPr lang="tr-TR" sz="2000" spc="-5" dirty="0">
                <a:latin typeface="Calibri"/>
                <a:cs typeface="Calibri"/>
              </a:rPr>
              <a:t>modellerinin olması</a:t>
            </a:r>
            <a:r>
              <a:rPr lang="tr-TR" sz="2000" spc="25" dirty="0">
                <a:latin typeface="Calibri"/>
                <a:cs typeface="Calibri"/>
              </a:rPr>
              <a:t> </a:t>
            </a:r>
            <a:r>
              <a:rPr lang="tr-TR" sz="2000" i="1" spc="-10" dirty="0">
                <a:latin typeface="Calibri"/>
                <a:cs typeface="Calibri"/>
              </a:rPr>
              <a:t>(</a:t>
            </a:r>
            <a:r>
              <a:rPr lang="tr-TR" sz="2000" i="1" spc="-10" dirty="0" err="1">
                <a:latin typeface="Calibri"/>
                <a:cs typeface="Calibri"/>
              </a:rPr>
              <a:t>örn</a:t>
            </a:r>
            <a:r>
              <a:rPr lang="tr-TR" sz="2000" i="1" spc="-10" dirty="0">
                <a:latin typeface="Calibri"/>
                <a:cs typeface="Calibri"/>
              </a:rPr>
              <a:t>.</a:t>
            </a:r>
            <a:r>
              <a:rPr lang="tr-TR" sz="2000" i="1" spc="15" dirty="0">
                <a:latin typeface="Calibri"/>
                <a:cs typeface="Calibri"/>
              </a:rPr>
              <a:t> </a:t>
            </a:r>
            <a:r>
              <a:rPr lang="tr-TR" sz="2000" i="1" spc="-5" dirty="0">
                <a:latin typeface="Calibri"/>
                <a:cs typeface="Calibri"/>
              </a:rPr>
              <a:t>küfürlü </a:t>
            </a:r>
            <a:r>
              <a:rPr lang="tr-TR" sz="2000" i="1" spc="-390" dirty="0">
                <a:latin typeface="Calibri"/>
                <a:cs typeface="Calibri"/>
              </a:rPr>
              <a:t> </a:t>
            </a:r>
            <a:r>
              <a:rPr lang="tr-TR" sz="2000" i="1" spc="-15" dirty="0">
                <a:latin typeface="Calibri"/>
                <a:cs typeface="Calibri"/>
              </a:rPr>
              <a:t>konuşan</a:t>
            </a:r>
            <a:r>
              <a:rPr lang="tr-TR" sz="2000" i="1" spc="15" dirty="0">
                <a:latin typeface="Calibri"/>
                <a:cs typeface="Calibri"/>
              </a:rPr>
              <a:t> </a:t>
            </a:r>
            <a:r>
              <a:rPr lang="tr-TR" sz="2000" i="1" spc="-5" dirty="0">
                <a:latin typeface="Calibri"/>
                <a:cs typeface="Calibri"/>
              </a:rPr>
              <a:t>veya</a:t>
            </a:r>
            <a:r>
              <a:rPr lang="tr-TR" sz="2000" i="1" spc="-10" dirty="0">
                <a:latin typeface="Calibri"/>
                <a:cs typeface="Calibri"/>
              </a:rPr>
              <a:t> şiddet</a:t>
            </a:r>
            <a:r>
              <a:rPr lang="tr-TR" sz="2000" i="1" spc="30" dirty="0">
                <a:latin typeface="Calibri"/>
                <a:cs typeface="Calibri"/>
              </a:rPr>
              <a:t> </a:t>
            </a:r>
            <a:r>
              <a:rPr lang="tr-TR" sz="2000" i="1" spc="-10" dirty="0">
                <a:latin typeface="Calibri"/>
                <a:cs typeface="Calibri"/>
              </a:rPr>
              <a:t>uygulayan</a:t>
            </a:r>
            <a:r>
              <a:rPr lang="tr-TR" sz="2000" i="1" spc="15" dirty="0">
                <a:latin typeface="Calibri"/>
                <a:cs typeface="Calibri"/>
              </a:rPr>
              <a:t> </a:t>
            </a:r>
            <a:r>
              <a:rPr lang="tr-TR" sz="2000" i="1" spc="-10" dirty="0">
                <a:latin typeface="Calibri"/>
                <a:cs typeface="Calibri"/>
              </a:rPr>
              <a:t>anne-babalar/kardeşler</a:t>
            </a:r>
            <a:r>
              <a:rPr lang="tr-TR" sz="2000" i="1" spc="-10" dirty="0" smtClean="0">
                <a:latin typeface="Calibri"/>
                <a:cs typeface="Calibri"/>
              </a:rPr>
              <a:t>)</a:t>
            </a:r>
            <a:endParaRPr lang="tr-TR" sz="2000" spc="-5" dirty="0" smtClean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210"/>
              </a:spcBef>
              <a:buChar char="•"/>
              <a:tabLst>
                <a:tab pos="185420" algn="l"/>
              </a:tabLst>
            </a:pPr>
            <a:r>
              <a:rPr sz="2000" spc="-5" dirty="0" smtClean="0">
                <a:latin typeface="Calibri"/>
                <a:cs typeface="Calibri"/>
              </a:rPr>
              <a:t>Anne-baba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arasında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çatışma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0"/>
              </a:spcBef>
              <a:buChar char="•"/>
              <a:tabLst>
                <a:tab pos="185420" algn="l"/>
              </a:tabLst>
            </a:pPr>
            <a:r>
              <a:rPr sz="2000" spc="-5" dirty="0">
                <a:latin typeface="Calibri"/>
                <a:cs typeface="Calibri"/>
              </a:rPr>
              <a:t>Aile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içi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şiddet,</a:t>
            </a:r>
            <a:r>
              <a:rPr sz="2000" spc="-10" dirty="0">
                <a:latin typeface="Calibri"/>
                <a:cs typeface="Calibri"/>
              </a:rPr>
              <a:t> fiziksel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ve/veya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duygusal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istismar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sz="2000" spc="-5" dirty="0">
                <a:latin typeface="Calibri"/>
                <a:cs typeface="Calibri"/>
              </a:rPr>
              <a:t>Anne-babanın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ilgi,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sevgi,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yakınlık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göstermemesi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65"/>
              </a:spcBef>
              <a:buChar char="•"/>
              <a:tabLst>
                <a:tab pos="185420" algn="l"/>
              </a:tabLst>
            </a:pPr>
            <a:r>
              <a:rPr sz="2000" spc="-10" dirty="0">
                <a:latin typeface="Calibri"/>
                <a:cs typeface="Calibri"/>
              </a:rPr>
              <a:t>Çocuğa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fiziksel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ceza </a:t>
            </a:r>
            <a:r>
              <a:rPr sz="2000" spc="-5" dirty="0">
                <a:latin typeface="Calibri"/>
                <a:cs typeface="Calibri"/>
              </a:rPr>
              <a:t>verilmesi</a:t>
            </a:r>
            <a:endParaRPr sz="20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sz="2000" spc="-5" dirty="0">
                <a:latin typeface="Calibri"/>
                <a:cs typeface="Calibri"/>
              </a:rPr>
              <a:t>Çocuğun</a:t>
            </a:r>
            <a:r>
              <a:rPr sz="2000" spc="-10" dirty="0">
                <a:latin typeface="Calibri"/>
                <a:cs typeface="Calibri"/>
              </a:rPr>
              <a:t> saldırgan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davranışlarla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istediğini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edebilmesi</a:t>
            </a:r>
          </a:p>
          <a:p>
            <a:pPr marL="184785" indent="-172720">
              <a:lnSpc>
                <a:spcPct val="100000"/>
              </a:lnSpc>
              <a:spcBef>
                <a:spcPts val="260"/>
              </a:spcBef>
              <a:buChar char="•"/>
              <a:tabLst>
                <a:tab pos="185420" algn="l"/>
              </a:tabLst>
            </a:pPr>
            <a:r>
              <a:rPr sz="2000" spc="-5" dirty="0">
                <a:latin typeface="Calibri"/>
                <a:cs typeface="Calibri"/>
              </a:rPr>
              <a:t>Aile içi </a:t>
            </a:r>
            <a:r>
              <a:rPr sz="2000" spc="-10" dirty="0">
                <a:latin typeface="Calibri"/>
                <a:cs typeface="Calibri"/>
              </a:rPr>
              <a:t>iletişimin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zayıf</a:t>
            </a:r>
            <a:r>
              <a:rPr sz="2000" spc="-15" dirty="0">
                <a:latin typeface="Calibri"/>
                <a:cs typeface="Calibri"/>
              </a:rPr>
              <a:t>/</a:t>
            </a:r>
            <a:r>
              <a:rPr sz="2000" spc="-15" dirty="0" err="1">
                <a:latin typeface="Calibri"/>
                <a:cs typeface="Calibri"/>
              </a:rPr>
              <a:t>kopuk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olması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30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7220" y="493181"/>
            <a:ext cx="880802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087169" y="632277"/>
            <a:ext cx="782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ZORBALIĞINA MARUZ KALAN ÇOCUKLARIN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2"/>
          <p:cNvGrpSpPr/>
          <p:nvPr/>
        </p:nvGrpSpPr>
        <p:grpSpPr>
          <a:xfrm>
            <a:off x="514803" y="1514324"/>
            <a:ext cx="5535930" cy="4841771"/>
            <a:chOff x="307593" y="937005"/>
            <a:chExt cx="5535930" cy="5098415"/>
          </a:xfrm>
        </p:grpSpPr>
        <p:sp>
          <p:nvSpPr>
            <p:cNvPr id="8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313943" y="1603247"/>
              <a:ext cx="5523230" cy="4432300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"/>
          <p:cNvGrpSpPr/>
          <p:nvPr/>
        </p:nvGrpSpPr>
        <p:grpSpPr>
          <a:xfrm>
            <a:off x="6179003" y="1514324"/>
            <a:ext cx="5535930" cy="4841651"/>
            <a:chOff x="307593" y="937005"/>
            <a:chExt cx="5535930" cy="5098415"/>
          </a:xfrm>
        </p:grpSpPr>
        <p:sp>
          <p:nvSpPr>
            <p:cNvPr id="25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313943" y="1603247"/>
              <a:ext cx="5523230" cy="4432300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7"/>
          <p:cNvSpPr txBox="1"/>
          <p:nvPr/>
        </p:nvSpPr>
        <p:spPr>
          <a:xfrm>
            <a:off x="642244" y="2060297"/>
            <a:ext cx="5265497" cy="396582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endParaRPr lang="tr-TR" spc="-5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r>
              <a:rPr spc="-5" dirty="0" err="1" smtClean="0">
                <a:latin typeface="Calibri"/>
                <a:cs typeface="Calibri"/>
              </a:rPr>
              <a:t>Çekingen</a:t>
            </a:r>
            <a:r>
              <a:rPr spc="-5" dirty="0">
                <a:latin typeface="Calibri"/>
                <a:cs typeface="Calibri"/>
              </a:rPr>
              <a:t>,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içe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kapanık,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itaatkar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olma</a:t>
            </a:r>
            <a:endParaRPr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241300" algn="l"/>
              </a:tabLst>
            </a:pPr>
            <a:r>
              <a:rPr spc="-5" dirty="0">
                <a:latin typeface="Calibri"/>
                <a:cs typeface="Calibri"/>
              </a:rPr>
              <a:t>Düşük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benlik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saygısı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ve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özgüven</a:t>
            </a:r>
            <a:endParaRPr dirty="0">
              <a:latin typeface="Calibri"/>
              <a:cs typeface="Calibri"/>
            </a:endParaRPr>
          </a:p>
          <a:p>
            <a:pPr marL="241300" marR="541655" indent="-228600">
              <a:lnSpc>
                <a:spcPts val="2640"/>
              </a:lnSpc>
              <a:spcBef>
                <a:spcPts val="630"/>
              </a:spcBef>
              <a:buChar char="•"/>
              <a:tabLst>
                <a:tab pos="241300" algn="l"/>
              </a:tabLst>
            </a:pPr>
            <a:r>
              <a:rPr spc="-20" dirty="0">
                <a:latin typeface="Calibri"/>
                <a:cs typeface="Calibri"/>
              </a:rPr>
              <a:t>Sosyal </a:t>
            </a:r>
            <a:r>
              <a:rPr spc="-10" dirty="0">
                <a:latin typeface="Calibri"/>
                <a:cs typeface="Calibri"/>
              </a:rPr>
              <a:t>ortamlarda </a:t>
            </a:r>
            <a:r>
              <a:rPr dirty="0">
                <a:latin typeface="Calibri"/>
                <a:cs typeface="Calibri"/>
              </a:rPr>
              <a:t>endişeli, </a:t>
            </a:r>
            <a:r>
              <a:rPr spc="-20" dirty="0">
                <a:latin typeface="Calibri"/>
                <a:cs typeface="Calibri"/>
              </a:rPr>
              <a:t>kaygılı, </a:t>
            </a:r>
            <a:r>
              <a:rPr spc="-5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güvensiz</a:t>
            </a:r>
            <a:r>
              <a:rPr spc="-10" dirty="0">
                <a:latin typeface="Calibri"/>
                <a:cs typeface="Calibri"/>
              </a:rPr>
              <a:t> davranışlar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sergileme</a:t>
            </a:r>
            <a:endParaRPr dirty="0">
              <a:latin typeface="Calibri"/>
              <a:cs typeface="Calibri"/>
            </a:endParaRPr>
          </a:p>
          <a:p>
            <a:pPr marL="241300" indent="-228600">
              <a:lnSpc>
                <a:spcPts val="276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spc="-10" dirty="0">
                <a:latin typeface="Calibri"/>
                <a:cs typeface="Calibri"/>
              </a:rPr>
              <a:t>Farklı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fiziksel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özelliklere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sahip olma</a:t>
            </a:r>
            <a:endParaRPr dirty="0">
              <a:latin typeface="Calibri"/>
              <a:cs typeface="Calibri"/>
            </a:endParaRPr>
          </a:p>
          <a:p>
            <a:pPr marL="241300">
              <a:lnSpc>
                <a:spcPts val="2640"/>
              </a:lnSpc>
            </a:pPr>
            <a:r>
              <a:rPr spc="-5" dirty="0">
                <a:latin typeface="Calibri"/>
                <a:cs typeface="Calibri"/>
              </a:rPr>
              <a:t>(örn.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aşırı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kısa/uzun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45" dirty="0">
                <a:latin typeface="Calibri"/>
                <a:cs typeface="Calibri"/>
              </a:rPr>
              <a:t>boy,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aşırı</a:t>
            </a:r>
          </a:p>
          <a:p>
            <a:pPr marL="241300" marR="5080">
              <a:lnSpc>
                <a:spcPts val="2630"/>
              </a:lnSpc>
              <a:spcBef>
                <a:spcPts val="180"/>
              </a:spcBef>
            </a:pPr>
            <a:r>
              <a:rPr spc="-10" dirty="0">
                <a:latin typeface="Calibri"/>
                <a:cs typeface="Calibri"/>
              </a:rPr>
              <a:t>zayıf/kilolu, </a:t>
            </a:r>
            <a:r>
              <a:rPr spc="-15" dirty="0">
                <a:latin typeface="Calibri"/>
                <a:cs typeface="Calibri"/>
              </a:rPr>
              <a:t>kekemelik, </a:t>
            </a:r>
            <a:r>
              <a:rPr spc="-5" dirty="0">
                <a:latin typeface="Calibri"/>
                <a:cs typeface="Calibri"/>
              </a:rPr>
              <a:t>diş </a:t>
            </a:r>
            <a:r>
              <a:rPr spc="-10" dirty="0">
                <a:latin typeface="Calibri"/>
                <a:cs typeface="Calibri"/>
              </a:rPr>
              <a:t>teli </a:t>
            </a:r>
            <a:r>
              <a:rPr dirty="0">
                <a:latin typeface="Calibri"/>
                <a:cs typeface="Calibri"/>
              </a:rPr>
              <a:t>– </a:t>
            </a:r>
            <a:r>
              <a:rPr spc="-15" dirty="0">
                <a:latin typeface="Calibri"/>
                <a:cs typeface="Calibri"/>
              </a:rPr>
              <a:t>gözlük </a:t>
            </a:r>
            <a:r>
              <a:rPr spc="-5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kullanma)</a:t>
            </a:r>
            <a:endParaRPr dirty="0">
              <a:latin typeface="Calibri"/>
              <a:cs typeface="Calibri"/>
            </a:endParaRPr>
          </a:p>
          <a:p>
            <a:pPr marL="241300" marR="356870" indent="-228600">
              <a:lnSpc>
                <a:spcPts val="2640"/>
              </a:lnSpc>
              <a:spcBef>
                <a:spcPts val="590"/>
              </a:spcBef>
              <a:buChar char="•"/>
              <a:tabLst>
                <a:tab pos="241300" algn="l"/>
              </a:tabLst>
            </a:pPr>
            <a:r>
              <a:rPr spc="-10" dirty="0">
                <a:latin typeface="Calibri"/>
                <a:cs typeface="Calibri"/>
              </a:rPr>
              <a:t>Fiziksel </a:t>
            </a:r>
            <a:r>
              <a:rPr spc="-20" dirty="0">
                <a:latin typeface="Calibri"/>
                <a:cs typeface="Calibri"/>
              </a:rPr>
              <a:t>veya </a:t>
            </a:r>
            <a:r>
              <a:rPr spc="-5" dirty="0" err="1">
                <a:latin typeface="Calibri"/>
                <a:cs typeface="Calibri"/>
              </a:rPr>
              <a:t>zihinsel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 err="1" smtClean="0">
                <a:latin typeface="Calibri"/>
                <a:cs typeface="Calibri"/>
              </a:rPr>
              <a:t>engel</a:t>
            </a:r>
            <a:r>
              <a:rPr lang="tr-TR" spc="-10" dirty="0" smtClean="0">
                <a:latin typeface="Calibri"/>
                <a:cs typeface="Calibri"/>
              </a:rPr>
              <a:t>e </a:t>
            </a:r>
            <a:r>
              <a:rPr spc="-530" dirty="0" smtClean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sahip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olma</a:t>
            </a:r>
            <a:endParaRPr dirty="0">
              <a:latin typeface="Calibri"/>
              <a:cs typeface="Calibri"/>
            </a:endParaRPr>
          </a:p>
          <a:p>
            <a:pPr marL="241300" marR="1412240" indent="-228600">
              <a:lnSpc>
                <a:spcPts val="2640"/>
              </a:lnSpc>
              <a:spcBef>
                <a:spcPts val="575"/>
              </a:spcBef>
              <a:buChar char="•"/>
              <a:tabLst>
                <a:tab pos="241300" algn="l"/>
              </a:tabLst>
            </a:pPr>
            <a:r>
              <a:rPr spc="-20" dirty="0">
                <a:latin typeface="Calibri"/>
                <a:cs typeface="Calibri"/>
              </a:rPr>
              <a:t>Dezavantajlı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gruba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ait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olma </a:t>
            </a:r>
            <a:r>
              <a:rPr spc="-5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(göçmen/etnik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azınlık)</a:t>
            </a:r>
          </a:p>
        </p:txBody>
      </p:sp>
      <p:sp>
        <p:nvSpPr>
          <p:cNvPr id="19" name="object 5"/>
          <p:cNvSpPr txBox="1"/>
          <p:nvPr/>
        </p:nvSpPr>
        <p:spPr>
          <a:xfrm>
            <a:off x="2124689" y="1638112"/>
            <a:ext cx="2300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Bireysel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özellikleri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0" name="object 15"/>
          <p:cNvSpPr txBox="1"/>
          <p:nvPr/>
        </p:nvSpPr>
        <p:spPr>
          <a:xfrm>
            <a:off x="6185353" y="2075554"/>
            <a:ext cx="5492750" cy="172162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98780" indent="-229235">
              <a:lnSpc>
                <a:spcPct val="100000"/>
              </a:lnSpc>
              <a:spcBef>
                <a:spcPts val="445"/>
              </a:spcBef>
              <a:buChar char="•"/>
              <a:tabLst>
                <a:tab pos="399415" algn="l"/>
              </a:tabLst>
            </a:pPr>
            <a:endParaRPr lang="tr-TR" dirty="0" smtClean="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445"/>
              </a:spcBef>
              <a:buChar char="•"/>
              <a:tabLst>
                <a:tab pos="399415" algn="l"/>
              </a:tabLst>
            </a:pPr>
            <a:r>
              <a:rPr dirty="0" err="1" smtClean="0">
                <a:latin typeface="Calibri"/>
                <a:cs typeface="Calibri"/>
              </a:rPr>
              <a:t>Aşırı</a:t>
            </a:r>
            <a:r>
              <a:rPr spc="-10" dirty="0" smtClean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koruyucu ve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kollayıcı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anne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babalar</a:t>
            </a:r>
            <a:endParaRPr dirty="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345"/>
              </a:spcBef>
              <a:buChar char="•"/>
              <a:tabLst>
                <a:tab pos="399415" algn="l"/>
              </a:tabLst>
            </a:pPr>
            <a:r>
              <a:rPr dirty="0">
                <a:latin typeface="Calibri"/>
                <a:cs typeface="Calibri"/>
              </a:rPr>
              <a:t>Aile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içi </a:t>
            </a:r>
            <a:r>
              <a:rPr spc="-5" dirty="0">
                <a:latin typeface="Calibri"/>
                <a:cs typeface="Calibri"/>
              </a:rPr>
              <a:t>iletişimin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zayıf/kopuk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olması</a:t>
            </a:r>
            <a:endParaRPr dirty="0">
              <a:latin typeface="Calibri"/>
              <a:cs typeface="Calibri"/>
            </a:endParaRPr>
          </a:p>
          <a:p>
            <a:pPr marL="398780" marR="964565" indent="-228600">
              <a:lnSpc>
                <a:spcPts val="2640"/>
              </a:lnSpc>
              <a:spcBef>
                <a:spcPts val="630"/>
              </a:spcBef>
              <a:buChar char="•"/>
              <a:tabLst>
                <a:tab pos="399415" algn="l"/>
              </a:tabLst>
            </a:pPr>
            <a:r>
              <a:rPr spc="-5" dirty="0">
                <a:latin typeface="Calibri"/>
                <a:cs typeface="Calibri"/>
              </a:rPr>
              <a:t>Çocuğun </a:t>
            </a:r>
            <a:r>
              <a:rPr dirty="0">
                <a:latin typeface="Calibri"/>
                <a:cs typeface="Calibri"/>
              </a:rPr>
              <a:t>aile </a:t>
            </a:r>
            <a:r>
              <a:rPr spc="-5" dirty="0">
                <a:latin typeface="Calibri"/>
                <a:cs typeface="Calibri"/>
              </a:rPr>
              <a:t>ortamında </a:t>
            </a:r>
            <a:r>
              <a:rPr spc="-15" dirty="0">
                <a:latin typeface="Calibri"/>
                <a:cs typeface="Calibri"/>
              </a:rPr>
              <a:t>saldırgan </a:t>
            </a:r>
            <a:r>
              <a:rPr spc="-53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davranışlara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maruz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kalması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1" name="object 13"/>
          <p:cNvSpPr txBox="1"/>
          <p:nvPr/>
        </p:nvSpPr>
        <p:spPr>
          <a:xfrm>
            <a:off x="6278586" y="1617432"/>
            <a:ext cx="5492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Ailesel</a:t>
            </a:r>
            <a:r>
              <a:rPr sz="2400" b="1" spc="-15" dirty="0">
                <a:latin typeface="Calibri"/>
                <a:cs typeface="Calibri"/>
              </a:rPr>
              <a:t> özellikleri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617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3624" y="493181"/>
            <a:ext cx="860611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148811" y="667473"/>
            <a:ext cx="8019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ZORBALIK YAPAN HEM MARUZ KALAN ÇOCUKLARIN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553912" y="1595943"/>
            <a:ext cx="5535930" cy="3908388"/>
            <a:chOff x="307593" y="937005"/>
            <a:chExt cx="5535930" cy="5098415"/>
          </a:xfrm>
        </p:grpSpPr>
        <p:sp>
          <p:nvSpPr>
            <p:cNvPr id="8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313943" y="1603247"/>
              <a:ext cx="5523230" cy="4432300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"/>
          <p:cNvGrpSpPr/>
          <p:nvPr/>
        </p:nvGrpSpPr>
        <p:grpSpPr>
          <a:xfrm>
            <a:off x="6185353" y="1595942"/>
            <a:ext cx="5523230" cy="3908387"/>
            <a:chOff x="313943" y="943355"/>
            <a:chExt cx="5523230" cy="4195255"/>
          </a:xfrm>
        </p:grpSpPr>
        <p:sp>
          <p:nvSpPr>
            <p:cNvPr id="25" name="object 3"/>
            <p:cNvSpPr/>
            <p:nvPr/>
          </p:nvSpPr>
          <p:spPr>
            <a:xfrm>
              <a:off x="313943" y="943355"/>
              <a:ext cx="5523230" cy="57581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313943" y="1603248"/>
              <a:ext cx="5523230" cy="3535362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6"/>
          <p:cNvSpPr txBox="1"/>
          <p:nvPr/>
        </p:nvSpPr>
        <p:spPr>
          <a:xfrm>
            <a:off x="553912" y="1520354"/>
            <a:ext cx="5492750" cy="25487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608455">
              <a:lnSpc>
                <a:spcPct val="100000"/>
              </a:lnSpc>
              <a:spcBef>
                <a:spcPts val="1095"/>
              </a:spcBef>
            </a:pPr>
            <a:r>
              <a:rPr sz="2400" b="1" spc="-10" dirty="0">
                <a:latin typeface="Calibri"/>
                <a:cs typeface="Calibri"/>
              </a:rPr>
              <a:t>Bireysel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özellikleri</a:t>
            </a:r>
            <a:endParaRPr sz="2400" dirty="0">
              <a:latin typeface="Calibri"/>
              <a:cs typeface="Calibri"/>
            </a:endParaRPr>
          </a:p>
          <a:p>
            <a:pPr marL="398145" marR="179705" indent="-228600">
              <a:lnSpc>
                <a:spcPts val="2640"/>
              </a:lnSpc>
              <a:spcBef>
                <a:spcPts val="1285"/>
              </a:spcBef>
              <a:buChar char="•"/>
              <a:tabLst>
                <a:tab pos="398780" algn="l"/>
              </a:tabLst>
            </a:pPr>
            <a:endParaRPr lang="tr-TR" sz="2400" spc="-10" dirty="0" smtClean="0">
              <a:latin typeface="Calibri"/>
              <a:cs typeface="Calibri"/>
            </a:endParaRPr>
          </a:p>
          <a:p>
            <a:pPr marL="398145" marR="179705" indent="-228600">
              <a:lnSpc>
                <a:spcPts val="2640"/>
              </a:lnSpc>
              <a:spcBef>
                <a:spcPts val="1285"/>
              </a:spcBef>
              <a:buChar char="•"/>
              <a:tabLst>
                <a:tab pos="398780" algn="l"/>
              </a:tabLst>
            </a:pPr>
            <a:r>
              <a:rPr sz="2000" spc="-10" dirty="0" err="1" smtClean="0">
                <a:latin typeface="Calibri"/>
                <a:cs typeface="Calibri"/>
              </a:rPr>
              <a:t>Zorbalık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yapan </a:t>
            </a:r>
            <a:r>
              <a:rPr sz="2000" spc="-15" dirty="0">
                <a:latin typeface="Calibri"/>
                <a:cs typeface="Calibri"/>
              </a:rPr>
              <a:t>ve zorbalığa </a:t>
            </a:r>
            <a:r>
              <a:rPr sz="2000" dirty="0">
                <a:latin typeface="Calibri"/>
                <a:cs typeface="Calibri"/>
              </a:rPr>
              <a:t>maruz </a:t>
            </a:r>
            <a:r>
              <a:rPr sz="2000" spc="-10" dirty="0">
                <a:latin typeface="Calibri"/>
                <a:cs typeface="Calibri"/>
              </a:rPr>
              <a:t>kalan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grubun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özelliklerini </a:t>
            </a:r>
            <a:r>
              <a:rPr sz="2000" spc="-15" dirty="0">
                <a:latin typeface="Calibri"/>
                <a:cs typeface="Calibri"/>
              </a:rPr>
              <a:t>aynı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anda </a:t>
            </a:r>
            <a:r>
              <a:rPr sz="2000" spc="-5" dirty="0">
                <a:latin typeface="Calibri"/>
                <a:cs typeface="Calibri"/>
              </a:rPr>
              <a:t>taşıma</a:t>
            </a:r>
            <a:endParaRPr sz="2000" dirty="0">
              <a:latin typeface="Calibri"/>
              <a:cs typeface="Calibri"/>
            </a:endParaRPr>
          </a:p>
          <a:p>
            <a:pPr marL="398145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398780" algn="l"/>
              </a:tabLst>
            </a:pPr>
            <a:r>
              <a:rPr sz="2000" dirty="0">
                <a:latin typeface="Calibri"/>
                <a:cs typeface="Calibri"/>
              </a:rPr>
              <a:t>Hem</a:t>
            </a:r>
            <a:r>
              <a:rPr sz="2000" spc="-20" dirty="0">
                <a:latin typeface="Calibri"/>
                <a:cs typeface="Calibri"/>
              </a:rPr>
              <a:t> kaygılı</a:t>
            </a:r>
            <a:r>
              <a:rPr sz="2000" spc="-5" dirty="0">
                <a:latin typeface="Calibri"/>
                <a:cs typeface="Calibri"/>
              </a:rPr>
              <a:t> hem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saldırgan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yapıda </a:t>
            </a:r>
            <a:r>
              <a:rPr sz="2000" spc="-5" dirty="0">
                <a:latin typeface="Calibri"/>
                <a:cs typeface="Calibri"/>
              </a:rPr>
              <a:t>olma</a:t>
            </a:r>
            <a:endParaRPr sz="2000" dirty="0">
              <a:latin typeface="Calibri"/>
              <a:cs typeface="Calibri"/>
            </a:endParaRPr>
          </a:p>
          <a:p>
            <a:pPr marL="398145" indent="-229235">
              <a:lnSpc>
                <a:spcPct val="100000"/>
              </a:lnSpc>
              <a:spcBef>
                <a:spcPts val="350"/>
              </a:spcBef>
              <a:buChar char="•"/>
              <a:tabLst>
                <a:tab pos="398780" algn="l"/>
              </a:tabLst>
            </a:pPr>
            <a:r>
              <a:rPr sz="2000" spc="-5" dirty="0">
                <a:latin typeface="Calibri"/>
                <a:cs typeface="Calibri"/>
              </a:rPr>
              <a:t>Arkadaşları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tarafından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dışlanan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13"/>
          <p:cNvSpPr txBox="1"/>
          <p:nvPr/>
        </p:nvSpPr>
        <p:spPr>
          <a:xfrm>
            <a:off x="6354524" y="1500846"/>
            <a:ext cx="5492750" cy="3390672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60"/>
              </a:spcBef>
            </a:pPr>
            <a:r>
              <a:rPr sz="2400" b="1" spc="-5" dirty="0">
                <a:latin typeface="Calibri"/>
                <a:cs typeface="Calibri"/>
              </a:rPr>
              <a:t>Ailesel</a:t>
            </a:r>
            <a:r>
              <a:rPr sz="2400" b="1" spc="-15" dirty="0">
                <a:latin typeface="Calibri"/>
                <a:cs typeface="Calibri"/>
              </a:rPr>
              <a:t> özellikleri</a:t>
            </a:r>
            <a:endParaRPr sz="2400" dirty="0">
              <a:latin typeface="Calibri"/>
              <a:cs typeface="Calibri"/>
            </a:endParaRPr>
          </a:p>
          <a:p>
            <a:pPr marL="398780" marR="1565910" indent="-228600">
              <a:lnSpc>
                <a:spcPts val="2640"/>
              </a:lnSpc>
              <a:spcBef>
                <a:spcPts val="1445"/>
              </a:spcBef>
              <a:buChar char="•"/>
              <a:tabLst>
                <a:tab pos="399415" algn="l"/>
              </a:tabLst>
            </a:pPr>
            <a:endParaRPr lang="tr-TR" sz="2400" dirty="0" smtClean="0">
              <a:latin typeface="Calibri"/>
              <a:cs typeface="Calibri"/>
            </a:endParaRPr>
          </a:p>
          <a:p>
            <a:pPr marL="398780" marR="1565910" indent="-228600">
              <a:lnSpc>
                <a:spcPts val="2640"/>
              </a:lnSpc>
              <a:spcBef>
                <a:spcPts val="1445"/>
              </a:spcBef>
              <a:buChar char="•"/>
              <a:tabLst>
                <a:tab pos="399415" algn="l"/>
              </a:tabLst>
            </a:pPr>
            <a:r>
              <a:rPr sz="2000" dirty="0" err="1" smtClean="0">
                <a:latin typeface="Calibri"/>
                <a:cs typeface="Calibri"/>
              </a:rPr>
              <a:t>Aile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içinde </a:t>
            </a:r>
            <a:r>
              <a:rPr sz="2000" spc="-10" dirty="0">
                <a:latin typeface="Calibri"/>
                <a:cs typeface="Calibri"/>
              </a:rPr>
              <a:t>şiddet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baskıyla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yetiştirilme</a:t>
            </a:r>
            <a:endParaRPr sz="2000" dirty="0">
              <a:latin typeface="Calibri"/>
              <a:cs typeface="Calibri"/>
            </a:endParaRPr>
          </a:p>
          <a:p>
            <a:pPr marL="398780" marR="808990" indent="-228600">
              <a:lnSpc>
                <a:spcPts val="2640"/>
              </a:lnSpc>
              <a:spcBef>
                <a:spcPts val="575"/>
              </a:spcBef>
              <a:buChar char="•"/>
              <a:tabLst>
                <a:tab pos="399415" algn="l"/>
              </a:tabLst>
            </a:pPr>
            <a:r>
              <a:rPr sz="2000" dirty="0">
                <a:latin typeface="Calibri"/>
                <a:cs typeface="Calibri"/>
              </a:rPr>
              <a:t>Aile </a:t>
            </a:r>
            <a:r>
              <a:rPr sz="2000" spc="-5" dirty="0">
                <a:latin typeface="Calibri"/>
                <a:cs typeface="Calibri"/>
              </a:rPr>
              <a:t>ortamında </a:t>
            </a:r>
            <a:r>
              <a:rPr sz="2000" spc="-15" dirty="0">
                <a:latin typeface="Calibri"/>
                <a:cs typeface="Calibri"/>
              </a:rPr>
              <a:t>saldırganlığa </a:t>
            </a:r>
            <a:r>
              <a:rPr sz="2000" spc="-5" dirty="0">
                <a:latin typeface="Calibri"/>
                <a:cs typeface="Calibri"/>
              </a:rPr>
              <a:t>maruz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kalma</a:t>
            </a:r>
            <a:endParaRPr sz="2000" dirty="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305"/>
              </a:spcBef>
              <a:buChar char="•"/>
              <a:tabLst>
                <a:tab pos="399415" algn="l"/>
              </a:tabLst>
            </a:pPr>
            <a:r>
              <a:rPr sz="2000" spc="-5" dirty="0">
                <a:latin typeface="Calibri"/>
                <a:cs typeface="Calibri"/>
              </a:rPr>
              <a:t>Anne-babanın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ilgisiz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davranması</a:t>
            </a:r>
            <a:endParaRPr sz="2000" dirty="0">
              <a:latin typeface="Calibri"/>
              <a:cs typeface="Calibri"/>
            </a:endParaRPr>
          </a:p>
          <a:p>
            <a:pPr marL="398780" marR="1409700" indent="-228600">
              <a:lnSpc>
                <a:spcPts val="2640"/>
              </a:lnSpc>
              <a:spcBef>
                <a:spcPts val="625"/>
              </a:spcBef>
              <a:buChar char="•"/>
              <a:tabLst>
                <a:tab pos="399415" algn="l"/>
              </a:tabLst>
            </a:pPr>
            <a:r>
              <a:rPr sz="2000" spc="-5" dirty="0">
                <a:latin typeface="Calibri"/>
                <a:cs typeface="Calibri"/>
              </a:rPr>
              <a:t>Anne-babanın </a:t>
            </a:r>
            <a:r>
              <a:rPr sz="2000" spc="-10" dirty="0">
                <a:latin typeface="Calibri"/>
                <a:cs typeface="Calibri"/>
              </a:rPr>
              <a:t>tutarsız </a:t>
            </a:r>
            <a:r>
              <a:rPr sz="2000" spc="-5" dirty="0">
                <a:latin typeface="Calibri"/>
                <a:cs typeface="Calibri"/>
              </a:rPr>
              <a:t>disiplin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yöntemleri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uygulaması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42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3624" y="493181"/>
            <a:ext cx="860611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148811" y="667473"/>
            <a:ext cx="8019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ZORBALIĞINDA İZLEYİCİ ÇOCUKLARIN</a:t>
            </a:r>
            <a:endParaRPr lang="tr-T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2"/>
          <p:cNvGrpSpPr/>
          <p:nvPr/>
        </p:nvGrpSpPr>
        <p:grpSpPr>
          <a:xfrm>
            <a:off x="903534" y="1665657"/>
            <a:ext cx="10696795" cy="4700820"/>
            <a:chOff x="307593" y="937005"/>
            <a:chExt cx="5535930" cy="5098415"/>
          </a:xfrm>
        </p:grpSpPr>
        <p:sp>
          <p:nvSpPr>
            <p:cNvPr id="8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313943" y="1603247"/>
              <a:ext cx="5523230" cy="4432300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6"/>
          <p:cNvSpPr txBox="1"/>
          <p:nvPr/>
        </p:nvSpPr>
        <p:spPr>
          <a:xfrm>
            <a:off x="3315040" y="1665657"/>
            <a:ext cx="8957641" cy="100989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608455">
              <a:lnSpc>
                <a:spcPct val="100000"/>
              </a:lnSpc>
              <a:spcBef>
                <a:spcPts val="1095"/>
              </a:spcBef>
            </a:pPr>
            <a:r>
              <a:rPr sz="2400" b="1" spc="-10" dirty="0">
                <a:latin typeface="Calibri"/>
                <a:cs typeface="Calibri"/>
              </a:rPr>
              <a:t>Bireysel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özellikleri</a:t>
            </a:r>
            <a:endParaRPr sz="2400" dirty="0">
              <a:latin typeface="Calibri"/>
              <a:cs typeface="Calibri"/>
            </a:endParaRPr>
          </a:p>
          <a:p>
            <a:pPr marL="169545" marR="179705">
              <a:lnSpc>
                <a:spcPts val="2640"/>
              </a:lnSpc>
              <a:spcBef>
                <a:spcPts val="1285"/>
              </a:spcBef>
              <a:tabLst>
                <a:tab pos="398780" algn="l"/>
              </a:tabLst>
            </a:pPr>
            <a:endParaRPr lang="tr-TR" sz="2400" spc="-10" dirty="0" smtClean="0">
              <a:latin typeface="Calibri"/>
              <a:cs typeface="Calibri"/>
            </a:endParaRPr>
          </a:p>
        </p:txBody>
      </p:sp>
      <p:sp>
        <p:nvSpPr>
          <p:cNvPr id="16" name="object 2"/>
          <p:cNvSpPr txBox="1"/>
          <p:nvPr/>
        </p:nvSpPr>
        <p:spPr>
          <a:xfrm>
            <a:off x="1711356" y="2525391"/>
            <a:ext cx="7310120" cy="3463512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1300" marR="123189" indent="-228600">
              <a:lnSpc>
                <a:spcPct val="8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Zorbayı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destekleyen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(onu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alkışlayarak,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mimikleri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sözel </a:t>
            </a:r>
            <a:r>
              <a:rPr sz="2000" dirty="0">
                <a:latin typeface="Calibri"/>
                <a:cs typeface="Calibri"/>
              </a:rPr>
              <a:t>olarak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davranışları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onaylayan)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35"/>
              </a:spcBef>
              <a:buFont typeface="Arial MT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41300" marR="26034" indent="-228600">
              <a:lnSpc>
                <a:spcPct val="80000"/>
              </a:lnSpc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Bir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gün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kendisinin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başına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geleceğini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düşünen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bundan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dolayı </a:t>
            </a:r>
            <a:r>
              <a:rPr sz="2000" dirty="0">
                <a:latin typeface="Calibri"/>
                <a:cs typeface="Calibri"/>
              </a:rPr>
              <a:t>akran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zorbalığına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uğrayan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kişiyi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korumaya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yönelik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herhangi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bir </a:t>
            </a:r>
            <a:r>
              <a:rPr sz="2000" dirty="0">
                <a:latin typeface="Calibri"/>
                <a:cs typeface="Calibri"/>
              </a:rPr>
              <a:t>müdahalede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bulunmayan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(olay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yerinden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uzaklaşan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olayı sessizce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izleyen)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90"/>
              </a:spcBef>
              <a:buFont typeface="Arial MT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ts val="2375"/>
              </a:lnSpc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Zorbalığa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maruz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kalan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kişiyi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koruyan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çünkü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kendisinin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başına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ts val="2375"/>
              </a:lnSpc>
            </a:pPr>
            <a:r>
              <a:rPr sz="2000" spc="-10" dirty="0">
                <a:latin typeface="Calibri"/>
                <a:cs typeface="Calibri"/>
              </a:rPr>
              <a:t>gelmeyeceğinden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(genelde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popüler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çocuklar)</a:t>
            </a:r>
            <a:endParaRPr sz="2000" dirty="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Zorbalığa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maruz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kalan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kişiye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destek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(kurbanın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yanında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yer </a:t>
            </a:r>
            <a:r>
              <a:rPr sz="2000" dirty="0">
                <a:latin typeface="Calibri"/>
                <a:cs typeface="Calibri"/>
              </a:rPr>
              <a:t>alarak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sakinleştirerek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araya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girerek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koruyan</a:t>
            </a:r>
            <a:r>
              <a:rPr spc="-10" dirty="0">
                <a:latin typeface="Calibri"/>
                <a:cs typeface="Calibri"/>
              </a:rPr>
              <a:t>)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32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219" y="493181"/>
            <a:ext cx="8610805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864659" y="62130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NEDİR?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594210" y="1624161"/>
            <a:ext cx="7680213" cy="449097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35433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</a:t>
            </a:r>
            <a:r>
              <a:rPr sz="20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zorbalığı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okullarda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birkaç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çocuğa </a:t>
            </a:r>
            <a:r>
              <a:rPr sz="2000" spc="-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yaptığı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saldırgan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davranışlar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tanımlanmaktadır.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9235">
              <a:lnSpc>
                <a:spcPts val="3190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davranışın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akran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zorbalığı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tanımlanması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sz="20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sz="20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3190"/>
              </a:lnSpc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6905">
              <a:lnSpc>
                <a:spcPct val="119600"/>
              </a:lnSpc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Davranışın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zarar</a:t>
            </a:r>
            <a:r>
              <a:rPr sz="20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verme</a:t>
            </a:r>
            <a:r>
              <a:rPr sz="20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niyetiyle</a:t>
            </a:r>
            <a:r>
              <a:rPr sz="20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kasıtlı</a:t>
            </a:r>
            <a:r>
              <a:rPr sz="20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yapılması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6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6905">
              <a:lnSpc>
                <a:spcPct val="119600"/>
              </a:lnSpc>
            </a:pP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sz="20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Davranışın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tekrarlaması</a:t>
            </a:r>
            <a:r>
              <a:rPr sz="20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sürekli</a:t>
            </a:r>
            <a:r>
              <a:rPr sz="20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3190"/>
              </a:lnSpc>
              <a:spcBef>
                <a:spcPts val="66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güç</a:t>
            </a:r>
            <a:r>
              <a:rPr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dengesizliği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(fiziksel,</a:t>
            </a:r>
            <a:r>
              <a:rPr sz="20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zihinsel,</a:t>
            </a:r>
            <a:r>
              <a:rPr sz="2000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3190"/>
              </a:lnSpc>
            </a:pP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r>
              <a:rPr sz="20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1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Olweus</a:t>
            </a:r>
            <a:r>
              <a:rPr sz="1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1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1993;</a:t>
            </a:r>
            <a:r>
              <a:rPr sz="11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Rigby, </a:t>
            </a:r>
            <a:r>
              <a:rPr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2003)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2139" y="2440999"/>
            <a:ext cx="3700272" cy="238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06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3624" y="493181"/>
            <a:ext cx="860611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571075" y="667473"/>
            <a:ext cx="521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EBEVEYNLERİN ROL MODEL OLMASI</a:t>
            </a:r>
            <a:endParaRPr lang="tr-T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1154450" y="1770235"/>
            <a:ext cx="10104755" cy="4044950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664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Çocuklar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çevrelerindeki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kişileri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gözlemler,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onları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taklit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ederler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model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alırlar.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Eğer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çocuklar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davranışın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sonunda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ödül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alırsa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davranışı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tekrarlama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olasılığı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artar,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eğer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pekiştireç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almazsa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davranışı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tekrarlama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olasılığı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azalır.</a:t>
            </a:r>
            <a:endParaRPr sz="2400" dirty="0">
              <a:latin typeface="Calibri"/>
              <a:cs typeface="Calibri"/>
            </a:endParaRPr>
          </a:p>
          <a:p>
            <a:pPr marL="240029" marR="376555" indent="-227965">
              <a:lnSpc>
                <a:spcPct val="1201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Örneğin,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çocuk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ebeveynlerine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okulda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arkadaşının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kendisine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vurduğunu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ve 	</a:t>
            </a:r>
            <a:r>
              <a:rPr sz="2400" dirty="0">
                <a:latin typeface="Calibri"/>
                <a:cs typeface="Calibri"/>
              </a:rPr>
              <a:t>onun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arkadaşına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yumruk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atarak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karşılık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verdiğini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söylerse:</a:t>
            </a:r>
            <a:endParaRPr sz="2400" dirty="0">
              <a:latin typeface="Calibri"/>
              <a:cs typeface="Calibri"/>
            </a:endParaRPr>
          </a:p>
          <a:p>
            <a:pPr marL="697230" marR="375920" lvl="1" indent="-227329">
              <a:lnSpc>
                <a:spcPct val="120000"/>
              </a:lnSpc>
              <a:spcBef>
                <a:spcPts val="49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Ebeveynleri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durumu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onaylarsa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çocuk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davranışı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sürdürmeye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devam 	edecektir.</a:t>
            </a: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Ebeveynleri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durumu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onaylamazsa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çocuk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davranışı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tekrarlamayacaktır.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902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532930" y="610955"/>
            <a:ext cx="449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ZORBALIĞI İZLEYENLER İÇİN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 txBox="1"/>
          <p:nvPr/>
        </p:nvSpPr>
        <p:spPr>
          <a:xfrm>
            <a:off x="1688487" y="2294647"/>
            <a:ext cx="1838960" cy="12325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065" marR="5080" algn="ctr">
              <a:lnSpc>
                <a:spcPts val="3070"/>
              </a:lnSpc>
              <a:spcBef>
                <a:spcPts val="440"/>
              </a:spcBef>
            </a:pP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Kısa</a:t>
            </a:r>
            <a:r>
              <a:rPr sz="28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chemeClr val="bg1"/>
                </a:solidFill>
                <a:latin typeface="Calibri"/>
                <a:cs typeface="Calibri"/>
              </a:rPr>
              <a:t>ve</a:t>
            </a:r>
            <a:r>
              <a:rPr sz="28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uzun </a:t>
            </a:r>
            <a:r>
              <a:rPr sz="2800" b="1" spc="-6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süreli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lnSpc>
                <a:spcPts val="3020"/>
              </a:lnSpc>
            </a:pP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sonuçlar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0" name="object 2"/>
          <p:cNvGrpSpPr/>
          <p:nvPr/>
        </p:nvGrpSpPr>
        <p:grpSpPr>
          <a:xfrm>
            <a:off x="2080005" y="193294"/>
            <a:ext cx="7562850" cy="750570"/>
            <a:chOff x="2080005" y="193294"/>
            <a:chExt cx="7562850" cy="750570"/>
          </a:xfrm>
        </p:grpSpPr>
        <p:sp>
          <p:nvSpPr>
            <p:cNvPr id="12" name="object 3"/>
            <p:cNvSpPr/>
            <p:nvPr/>
          </p:nvSpPr>
          <p:spPr>
            <a:xfrm>
              <a:off x="2086355" y="199644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0"/>
                  </a:moveTo>
                  <a:lnTo>
                    <a:pt x="368807" y="0"/>
                  </a:lnTo>
                  <a:lnTo>
                    <a:pt x="0" y="368807"/>
                  </a:lnTo>
                  <a:lnTo>
                    <a:pt x="368807" y="737615"/>
                  </a:lnTo>
                  <a:lnTo>
                    <a:pt x="7549896" y="737615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/>
            <p:cNvSpPr/>
            <p:nvPr/>
          </p:nvSpPr>
          <p:spPr>
            <a:xfrm>
              <a:off x="2086355" y="199644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737615"/>
                  </a:moveTo>
                  <a:lnTo>
                    <a:pt x="368807" y="737615"/>
                  </a:lnTo>
                  <a:lnTo>
                    <a:pt x="0" y="368807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6"/>
          <p:cNvGrpSpPr/>
          <p:nvPr/>
        </p:nvGrpSpPr>
        <p:grpSpPr>
          <a:xfrm>
            <a:off x="1711451" y="193547"/>
            <a:ext cx="749935" cy="749935"/>
            <a:chOff x="1711451" y="193547"/>
            <a:chExt cx="749935" cy="749935"/>
          </a:xfrm>
        </p:grpSpPr>
        <p:pic>
          <p:nvPicPr>
            <p:cNvPr id="15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7547" y="199643"/>
              <a:ext cx="737615" cy="737615"/>
            </a:xfrm>
            <a:prstGeom prst="rect">
              <a:avLst/>
            </a:prstGeom>
          </p:spPr>
        </p:pic>
        <p:sp>
          <p:nvSpPr>
            <p:cNvPr id="16" name="object 8"/>
            <p:cNvSpPr/>
            <p:nvPr/>
          </p:nvSpPr>
          <p:spPr>
            <a:xfrm>
              <a:off x="1717547" y="199643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69">
                  <a:moveTo>
                    <a:pt x="0" y="368807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7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5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9"/>
          <p:cNvGrpSpPr/>
          <p:nvPr/>
        </p:nvGrpSpPr>
        <p:grpSpPr>
          <a:xfrm>
            <a:off x="1711451" y="1150619"/>
            <a:ext cx="7931150" cy="749935"/>
            <a:chOff x="1711451" y="1150619"/>
            <a:chExt cx="7931150" cy="749935"/>
          </a:xfrm>
        </p:grpSpPr>
        <p:sp>
          <p:nvSpPr>
            <p:cNvPr id="18" name="object 10"/>
            <p:cNvSpPr/>
            <p:nvPr/>
          </p:nvSpPr>
          <p:spPr>
            <a:xfrm>
              <a:off x="2086355" y="1156715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/>
            <p:cNvSpPr/>
            <p:nvPr/>
          </p:nvSpPr>
          <p:spPr>
            <a:xfrm>
              <a:off x="2086355" y="1156715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547" y="1156715"/>
              <a:ext cx="737615" cy="737616"/>
            </a:xfrm>
            <a:prstGeom prst="rect">
              <a:avLst/>
            </a:prstGeom>
          </p:spPr>
        </p:pic>
        <p:sp>
          <p:nvSpPr>
            <p:cNvPr id="21" name="object 13"/>
            <p:cNvSpPr/>
            <p:nvPr/>
          </p:nvSpPr>
          <p:spPr>
            <a:xfrm>
              <a:off x="1717547" y="1156715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69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14"/>
          <p:cNvGrpSpPr/>
          <p:nvPr/>
        </p:nvGrpSpPr>
        <p:grpSpPr>
          <a:xfrm>
            <a:off x="1711451" y="2107692"/>
            <a:ext cx="7931150" cy="749935"/>
            <a:chOff x="1711451" y="2107692"/>
            <a:chExt cx="7931150" cy="749935"/>
          </a:xfrm>
        </p:grpSpPr>
        <p:sp>
          <p:nvSpPr>
            <p:cNvPr id="23" name="object 15"/>
            <p:cNvSpPr/>
            <p:nvPr/>
          </p:nvSpPr>
          <p:spPr>
            <a:xfrm>
              <a:off x="2086355" y="2113788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5"/>
                  </a:lnTo>
                  <a:lnTo>
                    <a:pt x="7549896" y="737615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6"/>
            <p:cNvSpPr/>
            <p:nvPr/>
          </p:nvSpPr>
          <p:spPr>
            <a:xfrm>
              <a:off x="2086355" y="2113788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737615"/>
                  </a:moveTo>
                  <a:lnTo>
                    <a:pt x="368807" y="737615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7547" y="2113788"/>
              <a:ext cx="737615" cy="737615"/>
            </a:xfrm>
            <a:prstGeom prst="rect">
              <a:avLst/>
            </a:prstGeom>
          </p:spPr>
        </p:pic>
        <p:sp>
          <p:nvSpPr>
            <p:cNvPr id="26" name="object 18"/>
            <p:cNvSpPr/>
            <p:nvPr/>
          </p:nvSpPr>
          <p:spPr>
            <a:xfrm>
              <a:off x="1717547" y="2113788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69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5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19"/>
          <p:cNvGrpSpPr/>
          <p:nvPr/>
        </p:nvGrpSpPr>
        <p:grpSpPr>
          <a:xfrm>
            <a:off x="1711451" y="3066288"/>
            <a:ext cx="7931150" cy="748665"/>
            <a:chOff x="1711451" y="3066288"/>
            <a:chExt cx="7931150" cy="748665"/>
          </a:xfrm>
        </p:grpSpPr>
        <p:sp>
          <p:nvSpPr>
            <p:cNvPr id="28" name="object 20"/>
            <p:cNvSpPr/>
            <p:nvPr/>
          </p:nvSpPr>
          <p:spPr>
            <a:xfrm>
              <a:off x="2086355" y="3072384"/>
              <a:ext cx="7550150" cy="736600"/>
            </a:xfrm>
            <a:custGeom>
              <a:avLst/>
              <a:gdLst/>
              <a:ahLst/>
              <a:cxnLst/>
              <a:rect l="l" t="t" r="r" b="b"/>
              <a:pathLst>
                <a:path w="7550150" h="736600">
                  <a:moveTo>
                    <a:pt x="7549896" y="0"/>
                  </a:moveTo>
                  <a:lnTo>
                    <a:pt x="368045" y="0"/>
                  </a:lnTo>
                  <a:lnTo>
                    <a:pt x="0" y="368045"/>
                  </a:lnTo>
                  <a:lnTo>
                    <a:pt x="368045" y="736091"/>
                  </a:lnTo>
                  <a:lnTo>
                    <a:pt x="7549896" y="736091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1"/>
            <p:cNvSpPr/>
            <p:nvPr/>
          </p:nvSpPr>
          <p:spPr>
            <a:xfrm>
              <a:off x="2086355" y="3072384"/>
              <a:ext cx="7550150" cy="736600"/>
            </a:xfrm>
            <a:custGeom>
              <a:avLst/>
              <a:gdLst/>
              <a:ahLst/>
              <a:cxnLst/>
              <a:rect l="l" t="t" r="r" b="b"/>
              <a:pathLst>
                <a:path w="7550150" h="736600">
                  <a:moveTo>
                    <a:pt x="7549896" y="736091"/>
                  </a:moveTo>
                  <a:lnTo>
                    <a:pt x="368045" y="736091"/>
                  </a:lnTo>
                  <a:lnTo>
                    <a:pt x="0" y="368045"/>
                  </a:lnTo>
                  <a:lnTo>
                    <a:pt x="368045" y="0"/>
                  </a:lnTo>
                  <a:lnTo>
                    <a:pt x="7549896" y="0"/>
                  </a:lnTo>
                  <a:lnTo>
                    <a:pt x="7549896" y="73609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7547" y="3072384"/>
              <a:ext cx="737615" cy="736091"/>
            </a:xfrm>
            <a:prstGeom prst="rect">
              <a:avLst/>
            </a:prstGeom>
          </p:spPr>
        </p:pic>
        <p:sp>
          <p:nvSpPr>
            <p:cNvPr id="31" name="object 23"/>
            <p:cNvSpPr/>
            <p:nvPr/>
          </p:nvSpPr>
          <p:spPr>
            <a:xfrm>
              <a:off x="1717547" y="3072384"/>
              <a:ext cx="737870" cy="736600"/>
            </a:xfrm>
            <a:custGeom>
              <a:avLst/>
              <a:gdLst/>
              <a:ahLst/>
              <a:cxnLst/>
              <a:rect l="l" t="t" r="r" b="b"/>
              <a:pathLst>
                <a:path w="737869" h="736600">
                  <a:moveTo>
                    <a:pt x="0" y="368045"/>
                  </a:moveTo>
                  <a:lnTo>
                    <a:pt x="2873" y="321867"/>
                  </a:lnTo>
                  <a:lnTo>
                    <a:pt x="11262" y="277403"/>
                  </a:lnTo>
                  <a:lnTo>
                    <a:pt x="24822" y="234999"/>
                  </a:lnTo>
                  <a:lnTo>
                    <a:pt x="43207" y="194998"/>
                  </a:lnTo>
                  <a:lnTo>
                    <a:pt x="66072" y="157746"/>
                  </a:lnTo>
                  <a:lnTo>
                    <a:pt x="93071" y="123587"/>
                  </a:lnTo>
                  <a:lnTo>
                    <a:pt x="123859" y="92865"/>
                  </a:lnTo>
                  <a:lnTo>
                    <a:pt x="158090" y="65924"/>
                  </a:lnTo>
                  <a:lnTo>
                    <a:pt x="195420" y="43110"/>
                  </a:lnTo>
                  <a:lnTo>
                    <a:pt x="235502" y="24766"/>
                  </a:lnTo>
                  <a:lnTo>
                    <a:pt x="277990" y="11236"/>
                  </a:lnTo>
                  <a:lnTo>
                    <a:pt x="322541" y="2866"/>
                  </a:lnTo>
                  <a:lnTo>
                    <a:pt x="368807" y="0"/>
                  </a:lnTo>
                  <a:lnTo>
                    <a:pt x="415074" y="2866"/>
                  </a:lnTo>
                  <a:lnTo>
                    <a:pt x="459625" y="11236"/>
                  </a:lnTo>
                  <a:lnTo>
                    <a:pt x="502113" y="24766"/>
                  </a:lnTo>
                  <a:lnTo>
                    <a:pt x="542195" y="43110"/>
                  </a:lnTo>
                  <a:lnTo>
                    <a:pt x="579525" y="65924"/>
                  </a:lnTo>
                  <a:lnTo>
                    <a:pt x="613756" y="92865"/>
                  </a:lnTo>
                  <a:lnTo>
                    <a:pt x="644544" y="123587"/>
                  </a:lnTo>
                  <a:lnTo>
                    <a:pt x="671543" y="157746"/>
                  </a:lnTo>
                  <a:lnTo>
                    <a:pt x="694408" y="194998"/>
                  </a:lnTo>
                  <a:lnTo>
                    <a:pt x="712793" y="234999"/>
                  </a:lnTo>
                  <a:lnTo>
                    <a:pt x="726353" y="277403"/>
                  </a:lnTo>
                  <a:lnTo>
                    <a:pt x="734742" y="321867"/>
                  </a:lnTo>
                  <a:lnTo>
                    <a:pt x="737615" y="368045"/>
                  </a:lnTo>
                  <a:lnTo>
                    <a:pt x="734742" y="414224"/>
                  </a:lnTo>
                  <a:lnTo>
                    <a:pt x="726353" y="458688"/>
                  </a:lnTo>
                  <a:lnTo>
                    <a:pt x="712793" y="501092"/>
                  </a:lnTo>
                  <a:lnTo>
                    <a:pt x="694408" y="541093"/>
                  </a:lnTo>
                  <a:lnTo>
                    <a:pt x="671543" y="578345"/>
                  </a:lnTo>
                  <a:lnTo>
                    <a:pt x="644544" y="612504"/>
                  </a:lnTo>
                  <a:lnTo>
                    <a:pt x="613756" y="643226"/>
                  </a:lnTo>
                  <a:lnTo>
                    <a:pt x="579525" y="670167"/>
                  </a:lnTo>
                  <a:lnTo>
                    <a:pt x="542195" y="692981"/>
                  </a:lnTo>
                  <a:lnTo>
                    <a:pt x="502113" y="711325"/>
                  </a:lnTo>
                  <a:lnTo>
                    <a:pt x="459625" y="724855"/>
                  </a:lnTo>
                  <a:lnTo>
                    <a:pt x="415074" y="733225"/>
                  </a:lnTo>
                  <a:lnTo>
                    <a:pt x="368807" y="736091"/>
                  </a:lnTo>
                  <a:lnTo>
                    <a:pt x="322541" y="733225"/>
                  </a:lnTo>
                  <a:lnTo>
                    <a:pt x="277990" y="724855"/>
                  </a:lnTo>
                  <a:lnTo>
                    <a:pt x="235502" y="711325"/>
                  </a:lnTo>
                  <a:lnTo>
                    <a:pt x="195420" y="692981"/>
                  </a:lnTo>
                  <a:lnTo>
                    <a:pt x="158090" y="670167"/>
                  </a:lnTo>
                  <a:lnTo>
                    <a:pt x="123859" y="643226"/>
                  </a:lnTo>
                  <a:lnTo>
                    <a:pt x="93071" y="612504"/>
                  </a:lnTo>
                  <a:lnTo>
                    <a:pt x="66072" y="578345"/>
                  </a:lnTo>
                  <a:lnTo>
                    <a:pt x="43207" y="541093"/>
                  </a:lnTo>
                  <a:lnTo>
                    <a:pt x="24822" y="501092"/>
                  </a:lnTo>
                  <a:lnTo>
                    <a:pt x="11262" y="458688"/>
                  </a:lnTo>
                  <a:lnTo>
                    <a:pt x="2873" y="414224"/>
                  </a:lnTo>
                  <a:lnTo>
                    <a:pt x="0" y="36804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24"/>
          <p:cNvGrpSpPr/>
          <p:nvPr/>
        </p:nvGrpSpPr>
        <p:grpSpPr>
          <a:xfrm>
            <a:off x="1711451" y="4023359"/>
            <a:ext cx="7931150" cy="749935"/>
            <a:chOff x="1711451" y="4023359"/>
            <a:chExt cx="7931150" cy="749935"/>
          </a:xfrm>
        </p:grpSpPr>
        <p:sp>
          <p:nvSpPr>
            <p:cNvPr id="33" name="object 25"/>
            <p:cNvSpPr/>
            <p:nvPr/>
          </p:nvSpPr>
          <p:spPr>
            <a:xfrm>
              <a:off x="2086355" y="4029455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6"/>
            <p:cNvSpPr/>
            <p:nvPr/>
          </p:nvSpPr>
          <p:spPr>
            <a:xfrm>
              <a:off x="2086355" y="4029455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7547" y="4029455"/>
              <a:ext cx="737615" cy="737616"/>
            </a:xfrm>
            <a:prstGeom prst="rect">
              <a:avLst/>
            </a:prstGeom>
          </p:spPr>
        </p:pic>
        <p:sp>
          <p:nvSpPr>
            <p:cNvPr id="36" name="object 28"/>
            <p:cNvSpPr/>
            <p:nvPr/>
          </p:nvSpPr>
          <p:spPr>
            <a:xfrm>
              <a:off x="1717547" y="4029455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70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29"/>
          <p:cNvGrpSpPr/>
          <p:nvPr/>
        </p:nvGrpSpPr>
        <p:grpSpPr>
          <a:xfrm>
            <a:off x="1711451" y="4980432"/>
            <a:ext cx="7931150" cy="749935"/>
            <a:chOff x="1711451" y="4980432"/>
            <a:chExt cx="7931150" cy="749935"/>
          </a:xfrm>
        </p:grpSpPr>
        <p:sp>
          <p:nvSpPr>
            <p:cNvPr id="38" name="object 30"/>
            <p:cNvSpPr/>
            <p:nvPr/>
          </p:nvSpPr>
          <p:spPr>
            <a:xfrm>
              <a:off x="2086355" y="4986528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1"/>
            <p:cNvSpPr/>
            <p:nvPr/>
          </p:nvSpPr>
          <p:spPr>
            <a:xfrm>
              <a:off x="2086355" y="4986528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7547" y="4986528"/>
              <a:ext cx="737615" cy="737616"/>
            </a:xfrm>
            <a:prstGeom prst="rect">
              <a:avLst/>
            </a:prstGeom>
          </p:spPr>
        </p:pic>
        <p:sp>
          <p:nvSpPr>
            <p:cNvPr id="41" name="object 33"/>
            <p:cNvSpPr/>
            <p:nvPr/>
          </p:nvSpPr>
          <p:spPr>
            <a:xfrm>
              <a:off x="1717547" y="4986528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70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34"/>
          <p:cNvGrpSpPr/>
          <p:nvPr/>
        </p:nvGrpSpPr>
        <p:grpSpPr>
          <a:xfrm>
            <a:off x="2080005" y="5937250"/>
            <a:ext cx="7562850" cy="750570"/>
            <a:chOff x="2080005" y="5937250"/>
            <a:chExt cx="7562850" cy="750570"/>
          </a:xfrm>
        </p:grpSpPr>
        <p:sp>
          <p:nvSpPr>
            <p:cNvPr id="43" name="object 35"/>
            <p:cNvSpPr/>
            <p:nvPr/>
          </p:nvSpPr>
          <p:spPr>
            <a:xfrm>
              <a:off x="2086355" y="5943600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6"/>
            <p:cNvSpPr/>
            <p:nvPr/>
          </p:nvSpPr>
          <p:spPr>
            <a:xfrm>
              <a:off x="2086355" y="5943600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37"/>
          <p:cNvSpPr txBox="1"/>
          <p:nvPr/>
        </p:nvSpPr>
        <p:spPr>
          <a:xfrm>
            <a:off x="2729610" y="1101383"/>
            <a:ext cx="6643370" cy="54610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680"/>
              </a:spcBef>
            </a:pPr>
            <a:r>
              <a:rPr sz="1800" dirty="0">
                <a:latin typeface="Calibri"/>
                <a:cs typeface="Calibri"/>
              </a:rPr>
              <a:t>Komşu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kadın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korkuyor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annesinin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dediğini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yapıyor.</a:t>
            </a:r>
            <a:endParaRPr sz="1800" dirty="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  <a:spcBef>
                <a:spcPts val="575"/>
              </a:spcBef>
            </a:pPr>
            <a:r>
              <a:rPr sz="1800" dirty="0">
                <a:latin typeface="Calibri"/>
                <a:cs typeface="Calibri"/>
              </a:rPr>
              <a:t>(modelin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davranışı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ödül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aldı)</a:t>
            </a:r>
            <a:endParaRPr sz="1800" dirty="0">
              <a:latin typeface="Calibri"/>
              <a:cs typeface="Calibri"/>
            </a:endParaRPr>
          </a:p>
          <a:p>
            <a:pPr marL="591185" marR="583565" algn="ctr">
              <a:lnSpc>
                <a:spcPct val="126800"/>
              </a:lnSpc>
              <a:spcBef>
                <a:spcPts val="2065"/>
              </a:spcBef>
            </a:pPr>
            <a:r>
              <a:rPr sz="1800" dirty="0">
                <a:latin typeface="Calibri"/>
                <a:cs typeface="Calibri"/>
              </a:rPr>
              <a:t>Aslı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‘Ben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istediklerimi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yaptırmak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için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bağırabilirim’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diyor. </a:t>
            </a:r>
            <a:r>
              <a:rPr sz="1800" dirty="0">
                <a:latin typeface="Calibri"/>
                <a:cs typeface="Calibri"/>
              </a:rPr>
              <a:t>(aynı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ödül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beklentisi)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00" dirty="0">
              <a:latin typeface="Calibri"/>
              <a:cs typeface="Calibri"/>
            </a:endParaRPr>
          </a:p>
          <a:p>
            <a:pPr marL="2540" algn="ctr">
              <a:lnSpc>
                <a:spcPts val="2065"/>
              </a:lnSpc>
            </a:pPr>
            <a:r>
              <a:rPr sz="1800" dirty="0">
                <a:latin typeface="Calibri"/>
                <a:cs typeface="Calibri"/>
              </a:rPr>
              <a:t>Aslı,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arkadaşlarına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teneffüste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onunla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kantine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gelmeleri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için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bağırıyor.</a:t>
            </a:r>
            <a:endParaRPr sz="1800" dirty="0">
              <a:latin typeface="Calibri"/>
              <a:cs typeface="Calibri"/>
            </a:endParaRPr>
          </a:p>
          <a:p>
            <a:pPr marL="4445" algn="ctr">
              <a:lnSpc>
                <a:spcPts val="2065"/>
              </a:lnSpc>
            </a:pPr>
            <a:r>
              <a:rPr sz="1800" dirty="0">
                <a:latin typeface="Calibri"/>
                <a:cs typeface="Calibri"/>
              </a:rPr>
              <a:t>(modeli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taklit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ediyor)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800" dirty="0">
              <a:latin typeface="Calibri"/>
              <a:cs typeface="Calibri"/>
            </a:endParaRPr>
          </a:p>
          <a:p>
            <a:pPr marL="513715" marR="503555" algn="ctr">
              <a:lnSpc>
                <a:spcPct val="126699"/>
              </a:lnSpc>
            </a:pPr>
            <a:r>
              <a:rPr sz="1800" dirty="0">
                <a:latin typeface="Calibri"/>
                <a:cs typeface="Calibri"/>
              </a:rPr>
              <a:t>Arkadaşları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korkuyor/pes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ediyor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onunla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kantine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gidiyorlar. </a:t>
            </a:r>
            <a:r>
              <a:rPr sz="1800" dirty="0">
                <a:latin typeface="Calibri"/>
                <a:cs typeface="Calibri"/>
              </a:rPr>
              <a:t>(direkt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ödül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aldı)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ts val="197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Aslı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arkadaşlarına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zaman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bağırsa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istedikleri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oluyor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kendisini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mutlu </a:t>
            </a:r>
            <a:r>
              <a:rPr sz="1800" dirty="0">
                <a:latin typeface="Calibri"/>
                <a:cs typeface="Calibri"/>
              </a:rPr>
              <a:t>hissediyor.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(öz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yeterlik/kendine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güven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artıyor)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1800" dirty="0">
              <a:latin typeface="Calibri"/>
              <a:cs typeface="Calibri"/>
            </a:endParaRPr>
          </a:p>
          <a:p>
            <a:pPr marL="2785110" marR="61594" indent="-2716530">
              <a:lnSpc>
                <a:spcPts val="1970"/>
              </a:lnSpc>
            </a:pPr>
            <a:r>
              <a:rPr sz="1800" dirty="0">
                <a:latin typeface="Calibri"/>
                <a:cs typeface="Calibri"/>
              </a:rPr>
              <a:t>Aslı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evde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okulda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istediklerini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yaptırmak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için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zaman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istese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yola </a:t>
            </a:r>
            <a:r>
              <a:rPr sz="1800" spc="-10" dirty="0">
                <a:latin typeface="Calibri"/>
                <a:cs typeface="Calibri"/>
              </a:rPr>
              <a:t>başvuruyor.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6" name="object 38"/>
          <p:cNvGrpSpPr/>
          <p:nvPr/>
        </p:nvGrpSpPr>
        <p:grpSpPr>
          <a:xfrm>
            <a:off x="1711451" y="5937503"/>
            <a:ext cx="749935" cy="749935"/>
            <a:chOff x="1711451" y="5937503"/>
            <a:chExt cx="749935" cy="749935"/>
          </a:xfrm>
        </p:grpSpPr>
        <p:pic>
          <p:nvPicPr>
            <p:cNvPr id="47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7547" y="5943599"/>
              <a:ext cx="737615" cy="737616"/>
            </a:xfrm>
            <a:prstGeom prst="rect">
              <a:avLst/>
            </a:prstGeom>
          </p:spPr>
        </p:pic>
        <p:sp>
          <p:nvSpPr>
            <p:cNvPr id="48" name="object 40"/>
            <p:cNvSpPr/>
            <p:nvPr/>
          </p:nvSpPr>
          <p:spPr>
            <a:xfrm>
              <a:off x="1717547" y="5943599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70">
                  <a:moveTo>
                    <a:pt x="0" y="368808"/>
                  </a:moveTo>
                  <a:lnTo>
                    <a:pt x="2873" y="322546"/>
                  </a:lnTo>
                  <a:lnTo>
                    <a:pt x="11262" y="277999"/>
                  </a:lnTo>
                  <a:lnTo>
                    <a:pt x="24822" y="235512"/>
                  </a:lnTo>
                  <a:lnTo>
                    <a:pt x="43207" y="195431"/>
                  </a:lnTo>
                  <a:lnTo>
                    <a:pt x="66072" y="158101"/>
                  </a:lnTo>
                  <a:lnTo>
                    <a:pt x="93071" y="123869"/>
                  </a:lnTo>
                  <a:lnTo>
                    <a:pt x="123859" y="93080"/>
                  </a:lnTo>
                  <a:lnTo>
                    <a:pt x="158090" y="66079"/>
                  </a:lnTo>
                  <a:lnTo>
                    <a:pt x="195420" y="43212"/>
                  </a:lnTo>
                  <a:lnTo>
                    <a:pt x="235502" y="24825"/>
                  </a:lnTo>
                  <a:lnTo>
                    <a:pt x="277990" y="11264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4"/>
                  </a:lnTo>
                  <a:lnTo>
                    <a:pt x="502113" y="24825"/>
                  </a:lnTo>
                  <a:lnTo>
                    <a:pt x="542195" y="43212"/>
                  </a:lnTo>
                  <a:lnTo>
                    <a:pt x="579525" y="66079"/>
                  </a:lnTo>
                  <a:lnTo>
                    <a:pt x="613756" y="93080"/>
                  </a:lnTo>
                  <a:lnTo>
                    <a:pt x="644544" y="123869"/>
                  </a:lnTo>
                  <a:lnTo>
                    <a:pt x="671543" y="158101"/>
                  </a:lnTo>
                  <a:lnTo>
                    <a:pt x="694408" y="195431"/>
                  </a:lnTo>
                  <a:lnTo>
                    <a:pt x="712793" y="235512"/>
                  </a:lnTo>
                  <a:lnTo>
                    <a:pt x="726353" y="277999"/>
                  </a:lnTo>
                  <a:lnTo>
                    <a:pt x="734742" y="322546"/>
                  </a:lnTo>
                  <a:lnTo>
                    <a:pt x="737615" y="368808"/>
                  </a:lnTo>
                  <a:lnTo>
                    <a:pt x="734742" y="415069"/>
                  </a:lnTo>
                  <a:lnTo>
                    <a:pt x="726353" y="459616"/>
                  </a:lnTo>
                  <a:lnTo>
                    <a:pt x="712793" y="502103"/>
                  </a:lnTo>
                  <a:lnTo>
                    <a:pt x="694408" y="542184"/>
                  </a:lnTo>
                  <a:lnTo>
                    <a:pt x="671543" y="579514"/>
                  </a:lnTo>
                  <a:lnTo>
                    <a:pt x="644544" y="613746"/>
                  </a:lnTo>
                  <a:lnTo>
                    <a:pt x="613756" y="644535"/>
                  </a:lnTo>
                  <a:lnTo>
                    <a:pt x="579525" y="671536"/>
                  </a:lnTo>
                  <a:lnTo>
                    <a:pt x="542195" y="694403"/>
                  </a:lnTo>
                  <a:lnTo>
                    <a:pt x="502113" y="712790"/>
                  </a:lnTo>
                  <a:lnTo>
                    <a:pt x="459625" y="726351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1"/>
                  </a:lnTo>
                  <a:lnTo>
                    <a:pt x="235502" y="712790"/>
                  </a:lnTo>
                  <a:lnTo>
                    <a:pt x="195420" y="694403"/>
                  </a:lnTo>
                  <a:lnTo>
                    <a:pt x="158090" y="671536"/>
                  </a:lnTo>
                  <a:lnTo>
                    <a:pt x="123859" y="644535"/>
                  </a:lnTo>
                  <a:lnTo>
                    <a:pt x="93071" y="613746"/>
                  </a:lnTo>
                  <a:lnTo>
                    <a:pt x="66072" y="579514"/>
                  </a:lnTo>
                  <a:lnTo>
                    <a:pt x="43207" y="542184"/>
                  </a:lnTo>
                  <a:lnTo>
                    <a:pt x="24822" y="502103"/>
                  </a:lnTo>
                  <a:lnTo>
                    <a:pt x="11262" y="459616"/>
                  </a:lnTo>
                  <a:lnTo>
                    <a:pt x="2873" y="415069"/>
                  </a:lnTo>
                  <a:lnTo>
                    <a:pt x="0" y="3688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Dikdörtgen 1"/>
          <p:cNvSpPr/>
          <p:nvPr/>
        </p:nvSpPr>
        <p:spPr>
          <a:xfrm>
            <a:off x="3231410" y="383784"/>
            <a:ext cx="562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alibri"/>
                <a:cs typeface="Calibri"/>
              </a:rPr>
              <a:t>Aslı,</a:t>
            </a:r>
            <a:r>
              <a:rPr lang="tr-TR" spc="-60" dirty="0">
                <a:latin typeface="Calibri"/>
                <a:cs typeface="Calibri"/>
              </a:rPr>
              <a:t> </a:t>
            </a:r>
            <a:r>
              <a:rPr lang="tr-TR" spc="-10" dirty="0">
                <a:latin typeface="Calibri"/>
                <a:cs typeface="Calibri"/>
              </a:rPr>
              <a:t>annesinin</a:t>
            </a:r>
            <a:r>
              <a:rPr lang="tr-TR" spc="-65" dirty="0">
                <a:latin typeface="Calibri"/>
                <a:cs typeface="Calibri"/>
              </a:rPr>
              <a:t> </a:t>
            </a:r>
            <a:r>
              <a:rPr lang="tr-TR" dirty="0">
                <a:latin typeface="Calibri"/>
                <a:cs typeface="Calibri"/>
              </a:rPr>
              <a:t>(rol</a:t>
            </a:r>
            <a:r>
              <a:rPr lang="tr-TR" spc="-60" dirty="0">
                <a:latin typeface="Calibri"/>
                <a:cs typeface="Calibri"/>
              </a:rPr>
              <a:t> </a:t>
            </a:r>
            <a:r>
              <a:rPr lang="tr-TR" dirty="0">
                <a:latin typeface="Calibri"/>
                <a:cs typeface="Calibri"/>
              </a:rPr>
              <a:t>model)</a:t>
            </a:r>
            <a:r>
              <a:rPr lang="tr-TR" spc="-50" dirty="0">
                <a:latin typeface="Calibri"/>
                <a:cs typeface="Calibri"/>
              </a:rPr>
              <a:t> </a:t>
            </a:r>
            <a:r>
              <a:rPr lang="tr-TR" spc="-10" dirty="0">
                <a:latin typeface="Calibri"/>
                <a:cs typeface="Calibri"/>
              </a:rPr>
              <a:t>komşuya</a:t>
            </a:r>
            <a:r>
              <a:rPr lang="tr-TR" spc="-60" dirty="0">
                <a:latin typeface="Calibri"/>
                <a:cs typeface="Calibri"/>
              </a:rPr>
              <a:t> </a:t>
            </a:r>
            <a:r>
              <a:rPr lang="tr-TR" dirty="0">
                <a:latin typeface="Calibri"/>
                <a:cs typeface="Calibri"/>
              </a:rPr>
              <a:t>bağırdığını</a:t>
            </a:r>
            <a:r>
              <a:rPr lang="tr-TR" spc="-45" dirty="0">
                <a:latin typeface="Calibri"/>
                <a:cs typeface="Calibri"/>
              </a:rPr>
              <a:t> </a:t>
            </a:r>
            <a:r>
              <a:rPr lang="tr-TR" spc="-10" dirty="0">
                <a:latin typeface="Calibri"/>
                <a:cs typeface="Calibri"/>
              </a:rPr>
              <a:t>gözlemliyor.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2841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7220" y="493181"/>
            <a:ext cx="880802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132894" y="632277"/>
            <a:ext cx="782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İLE İLİŞKİLİ FAKTÖRLER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2"/>
          <p:cNvGrpSpPr/>
          <p:nvPr/>
        </p:nvGrpSpPr>
        <p:grpSpPr>
          <a:xfrm>
            <a:off x="769126" y="1638360"/>
            <a:ext cx="5535930" cy="4841771"/>
            <a:chOff x="307593" y="937005"/>
            <a:chExt cx="5535930" cy="5098415"/>
          </a:xfrm>
        </p:grpSpPr>
        <p:sp>
          <p:nvSpPr>
            <p:cNvPr id="8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313943" y="1603247"/>
              <a:ext cx="5523230" cy="4432300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"/>
          <p:cNvGrpSpPr/>
          <p:nvPr/>
        </p:nvGrpSpPr>
        <p:grpSpPr>
          <a:xfrm>
            <a:off x="6408879" y="1641536"/>
            <a:ext cx="5069012" cy="4883230"/>
            <a:chOff x="313943" y="943355"/>
            <a:chExt cx="5523230" cy="5487666"/>
          </a:xfrm>
        </p:grpSpPr>
        <p:sp>
          <p:nvSpPr>
            <p:cNvPr id="25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313943" y="1649825"/>
              <a:ext cx="5523230" cy="4781196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13"/>
          <p:cNvSpPr txBox="1"/>
          <p:nvPr/>
        </p:nvSpPr>
        <p:spPr>
          <a:xfrm>
            <a:off x="6278585" y="1745968"/>
            <a:ext cx="5492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spc="-5" dirty="0" smtClean="0">
                <a:latin typeface="Calibri"/>
                <a:cs typeface="Calibri"/>
              </a:rPr>
              <a:t>Çevresel Faktörler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2" name="object 13"/>
          <p:cNvSpPr txBox="1"/>
          <p:nvPr/>
        </p:nvSpPr>
        <p:spPr>
          <a:xfrm>
            <a:off x="730749" y="1766818"/>
            <a:ext cx="5492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spc="-5" dirty="0" smtClean="0">
                <a:latin typeface="Calibri"/>
                <a:cs typeface="Calibri"/>
              </a:rPr>
              <a:t>Okula İlişkin Faktörler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object 3"/>
          <p:cNvSpPr txBox="1">
            <a:spLocks/>
          </p:cNvSpPr>
          <p:nvPr/>
        </p:nvSpPr>
        <p:spPr>
          <a:xfrm>
            <a:off x="698162" y="2511737"/>
            <a:ext cx="5503071" cy="3659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590" marR="5080" indent="-227965">
              <a:lnSpc>
                <a:spcPct val="110000"/>
              </a:lnSpc>
              <a:spcBef>
                <a:spcPts val="95"/>
              </a:spcBef>
              <a:buFont typeface="Arial MT"/>
              <a:buChar char="•"/>
              <a:tabLst>
                <a:tab pos="404495" algn="l"/>
              </a:tabLst>
            </a:pP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Zorbalığın</a:t>
            </a:r>
            <a:r>
              <a:rPr lang="tr-TR" sz="1600" spc="-8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sıklıkla</a:t>
            </a:r>
            <a:r>
              <a:rPr lang="tr-TR" sz="1600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meydana</a:t>
            </a:r>
            <a:r>
              <a:rPr lang="tr-TR" sz="1600" spc="-8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geldiği</a:t>
            </a:r>
            <a:r>
              <a:rPr lang="tr-TR" sz="1600" spc="-8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yerlerin </a:t>
            </a:r>
            <a:r>
              <a:rPr lang="tr-TR" sz="1600" spc="-8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(koridor,</a:t>
            </a:r>
            <a:r>
              <a:rPr lang="tr-TR" sz="1600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okul</a:t>
            </a:r>
            <a:r>
              <a:rPr lang="tr-TR" sz="1600" spc="-6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bahçesi</a:t>
            </a:r>
            <a:r>
              <a:rPr lang="tr-TR" sz="1600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tr-TR" sz="1600" spc="-6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oyun</a:t>
            </a:r>
            <a:r>
              <a:rPr lang="tr-TR" sz="1600" spc="-6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alanları) yetersiz</a:t>
            </a:r>
            <a:r>
              <a:rPr lang="tr-TR" sz="1600" spc="-9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denetimi</a:t>
            </a:r>
          </a:p>
          <a:p>
            <a:pPr marL="403225" indent="-227965">
              <a:spcBef>
                <a:spcPts val="1290"/>
              </a:spcBef>
              <a:buFont typeface="Arial MT"/>
              <a:buChar char="•"/>
              <a:tabLst>
                <a:tab pos="403860" algn="l"/>
              </a:tabLst>
            </a:pP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Okul</a:t>
            </a:r>
            <a:r>
              <a:rPr lang="tr-TR" sz="1600" spc="-9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tr-TR" sz="1600" spc="-9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sınıf</a:t>
            </a:r>
            <a:r>
              <a:rPr lang="tr-TR" sz="1600" spc="-9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mevcudunun</a:t>
            </a:r>
            <a:r>
              <a:rPr lang="tr-TR" sz="1600" spc="-9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kalabalık</a:t>
            </a:r>
            <a:r>
              <a:rPr lang="tr-TR" sz="1600" spc="-11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olması</a:t>
            </a:r>
          </a:p>
          <a:p>
            <a:pPr marL="402590" indent="-227329">
              <a:spcBef>
                <a:spcPts val="1295"/>
              </a:spcBef>
              <a:buFont typeface="Arial MT"/>
              <a:buChar char="•"/>
              <a:tabLst>
                <a:tab pos="403225" algn="l"/>
              </a:tabLst>
            </a:pP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Okulda</a:t>
            </a:r>
            <a:r>
              <a:rPr lang="tr-TR" sz="1600" spc="-5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saldırgan</a:t>
            </a:r>
            <a:r>
              <a:rPr lang="tr-TR" sz="1600" spc="-5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davranışların</a:t>
            </a:r>
            <a:r>
              <a:rPr lang="tr-TR" sz="1600" spc="-6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hoş</a:t>
            </a:r>
            <a:r>
              <a:rPr lang="tr-TR" sz="1600" spc="-4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görülmesi</a:t>
            </a:r>
          </a:p>
          <a:p>
            <a:pPr marL="403225" indent="-227965">
              <a:spcBef>
                <a:spcPts val="1285"/>
              </a:spcBef>
              <a:buFont typeface="Arial MT"/>
              <a:buChar char="•"/>
              <a:tabLst>
                <a:tab pos="403860" algn="l"/>
              </a:tabLst>
            </a:pP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Öğretmenlerin</a:t>
            </a:r>
            <a:r>
              <a:rPr lang="tr-TR" sz="1600" spc="-6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öğrencilere</a:t>
            </a:r>
            <a:r>
              <a:rPr lang="tr-TR" sz="1600" spc="-5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</a:p>
          <a:p>
            <a:pPr marL="861060" lvl="1">
              <a:spcBef>
                <a:spcPts val="795"/>
              </a:spcBef>
              <a:buFont typeface="Arial MT"/>
              <a:buChar char="•"/>
              <a:tabLst>
                <a:tab pos="861694" algn="l"/>
              </a:tabLst>
            </a:pP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Uygun</a:t>
            </a:r>
            <a:r>
              <a:rPr lang="tr-TR" sz="1200" spc="-9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olmayan</a:t>
            </a:r>
            <a:r>
              <a:rPr lang="tr-TR" sz="1200" spc="-6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disiplin</a:t>
            </a:r>
            <a:r>
              <a:rPr lang="tr-TR" sz="1200" spc="-5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yöntemleri</a:t>
            </a:r>
            <a:r>
              <a:rPr lang="tr-TR" sz="1200" spc="-6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kullanması</a:t>
            </a:r>
            <a:endParaRPr lang="tr-T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1060" lvl="1">
              <a:spcBef>
                <a:spcPts val="735"/>
              </a:spcBef>
              <a:buFont typeface="Arial MT"/>
              <a:buChar char="•"/>
              <a:tabLst>
                <a:tab pos="861694" algn="l"/>
              </a:tabLst>
            </a:pP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Şaka</a:t>
            </a:r>
            <a:r>
              <a:rPr lang="tr-TR" sz="1200" spc="-6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amaçlı</a:t>
            </a:r>
            <a:r>
              <a:rPr lang="tr-TR" sz="1200" spc="-6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uygunsuz</a:t>
            </a:r>
            <a:r>
              <a:rPr lang="tr-TR" sz="1200" spc="-10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sözel</a:t>
            </a:r>
            <a:r>
              <a:rPr lang="tr-TR" sz="1200" spc="-7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ifadeler</a:t>
            </a:r>
            <a:r>
              <a:rPr lang="tr-TR" sz="1200" spc="-6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kullanması</a:t>
            </a:r>
            <a:endParaRPr lang="tr-T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3225" indent="-227965">
              <a:spcBef>
                <a:spcPts val="1245"/>
              </a:spcBef>
              <a:buFont typeface="Arial MT"/>
              <a:buChar char="•"/>
              <a:tabLst>
                <a:tab pos="403860" algn="l"/>
              </a:tabLst>
            </a:pP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Okulda</a:t>
            </a:r>
            <a:r>
              <a:rPr lang="tr-TR" sz="1600" spc="-6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akran</a:t>
            </a:r>
            <a:r>
              <a:rPr lang="tr-TR" sz="1600" spc="-7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zorbalığına</a:t>
            </a:r>
            <a:r>
              <a:rPr lang="tr-TR" sz="1600" spc="-6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tr-TR" sz="1600" spc="-7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politika</a:t>
            </a:r>
            <a:r>
              <a:rPr lang="tr-TR" sz="1600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tr-TR" sz="1600" spc="-4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kuralların</a:t>
            </a:r>
            <a:r>
              <a:rPr lang="tr-TR" sz="1600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olmaması</a:t>
            </a:r>
          </a:p>
          <a:p>
            <a:pPr marL="403225" indent="-227965">
              <a:spcBef>
                <a:spcPts val="1285"/>
              </a:spcBef>
              <a:buFont typeface="Arial MT"/>
              <a:buChar char="•"/>
              <a:tabLst>
                <a:tab pos="403860" algn="l"/>
              </a:tabLst>
            </a:pP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Öğretmenlerin</a:t>
            </a:r>
            <a:r>
              <a:rPr lang="tr-TR" sz="1600" spc="-9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zorbalık</a:t>
            </a:r>
            <a:r>
              <a:rPr lang="tr-TR" sz="1600" spc="-8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davranışlarını</a:t>
            </a:r>
            <a:r>
              <a:rPr lang="tr-TR" sz="1600" spc="-8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fark</a:t>
            </a:r>
            <a:r>
              <a:rPr lang="tr-TR" sz="1600" spc="-7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edememesi</a:t>
            </a:r>
            <a:r>
              <a:rPr lang="tr-TR" sz="1600" spc="-9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tr-TR" sz="1600" spc="-7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görmezden</a:t>
            </a:r>
            <a:r>
              <a:rPr lang="tr-TR" sz="1600" spc="-8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gelmesi</a:t>
            </a:r>
            <a:endParaRPr lang="tr-TR" sz="16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3"/>
          <p:cNvSpPr txBox="1"/>
          <p:nvPr/>
        </p:nvSpPr>
        <p:spPr>
          <a:xfrm>
            <a:off x="6458219" y="2353368"/>
            <a:ext cx="4891100" cy="3703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1" lvl="1" indent="-285750">
              <a:lnSpc>
                <a:spcPts val="2845"/>
              </a:lnSpc>
              <a:buFont typeface="Arial" panose="020B0604020202020204" pitchFamily="34" charset="0"/>
              <a:buChar char="•"/>
              <a:tabLst>
                <a:tab pos="697230" algn="l"/>
              </a:tabLst>
            </a:pPr>
            <a:r>
              <a:rPr lang="tr-TR" sz="1600" b="1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Çocuğun İçinde yaşadığı toplumsal çevre</a:t>
            </a:r>
          </a:p>
          <a:p>
            <a:pPr marL="469901" lvl="1">
              <a:lnSpc>
                <a:spcPts val="2845"/>
              </a:lnSpc>
              <a:tabLst>
                <a:tab pos="697230" algn="l"/>
              </a:tabLst>
            </a:pPr>
            <a:r>
              <a:rPr lang="tr-TR" sz="12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sz="1400" spc="-1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Şiddetin</a:t>
            </a:r>
            <a:r>
              <a:rPr sz="1400" spc="-8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toplumsal</a:t>
            </a:r>
            <a:r>
              <a:rPr sz="1400" spc="-8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sz="1400" spc="-7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kabul</a:t>
            </a:r>
            <a:r>
              <a:rPr sz="1400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gördüğü</a:t>
            </a:r>
            <a:r>
              <a:rPr sz="1400" spc="-6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sz="1400" spc="-5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sıkça</a:t>
            </a:r>
            <a:r>
              <a:rPr sz="1400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uygulandığı</a:t>
            </a:r>
            <a:r>
              <a:rPr sz="1400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toplumlar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230" lvl="1" indent="-227329">
              <a:lnSpc>
                <a:spcPts val="2845"/>
              </a:lnSpc>
              <a:buFont typeface="Arial MT"/>
              <a:buChar char="•"/>
              <a:tabLst>
                <a:tab pos="697230" algn="l"/>
              </a:tabLst>
            </a:pPr>
            <a:r>
              <a:rPr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Çocuğun</a:t>
            </a:r>
            <a:r>
              <a:rPr sz="1600" b="1" spc="-6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yaşadığı</a:t>
            </a:r>
            <a:r>
              <a:rPr sz="1600" b="1" spc="-5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mahallenin</a:t>
            </a:r>
            <a:r>
              <a:rPr sz="1600" b="1" spc="-5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özellikleri</a:t>
            </a:r>
            <a:endParaRPr lang="tr-T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1" lvl="1">
              <a:lnSpc>
                <a:spcPts val="2845"/>
              </a:lnSpc>
              <a:tabLst>
                <a:tab pos="697230" algn="l"/>
              </a:tabLst>
            </a:pPr>
            <a:r>
              <a:rPr lang="tr-TR" sz="14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sz="1400" spc="-1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Şiddetin</a:t>
            </a:r>
            <a:r>
              <a:rPr sz="1400" spc="-8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sz="1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yoksulluğun</a:t>
            </a:r>
            <a:r>
              <a:rPr sz="1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yoğun</a:t>
            </a:r>
            <a:r>
              <a:rPr sz="1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olduğu</a:t>
            </a:r>
            <a:r>
              <a:rPr sz="1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semtler</a:t>
            </a:r>
            <a:r>
              <a:rPr sz="1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</a:t>
            </a:r>
            <a:r>
              <a:rPr sz="1400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şiddet</a:t>
            </a:r>
            <a:r>
              <a:rPr sz="1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içerikli</a:t>
            </a:r>
            <a:r>
              <a:rPr sz="1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sz="1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suça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sz="1400" spc="-6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davranışlar</a:t>
            </a:r>
            <a:r>
              <a:rPr sz="1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(örn.</a:t>
            </a:r>
            <a:r>
              <a:rPr sz="1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sokak</a:t>
            </a:r>
            <a:r>
              <a:rPr sz="1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kavgası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çete</a:t>
            </a:r>
            <a:r>
              <a:rPr sz="1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üyesi</a:t>
            </a:r>
            <a:r>
              <a:rPr sz="1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olma,</a:t>
            </a:r>
            <a:r>
              <a:rPr sz="1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hırsızlık</a:t>
            </a:r>
            <a:r>
              <a:rPr sz="14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sz="1400" spc="-1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1" marR="382905" lvl="1">
              <a:lnSpc>
                <a:spcPct val="80000"/>
              </a:lnSpc>
              <a:spcBef>
                <a:spcPts val="540"/>
              </a:spcBef>
              <a:tabLst>
                <a:tab pos="698500" algn="l"/>
              </a:tabLst>
            </a:pP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230" marR="382905" lvl="1" indent="-227329">
              <a:lnSpc>
                <a:spcPct val="80000"/>
              </a:lnSpc>
              <a:spcBef>
                <a:spcPts val="540"/>
              </a:spcBef>
              <a:buFont typeface="Arial MT"/>
              <a:buChar char="•"/>
              <a:tabLst>
                <a:tab pos="698500" algn="l"/>
              </a:tabLst>
            </a:pPr>
            <a:r>
              <a:rPr sz="1600" b="1" spc="-1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Medyanın</a:t>
            </a:r>
            <a:r>
              <a:rPr sz="1600" b="1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etkisi</a:t>
            </a:r>
            <a:r>
              <a:rPr sz="16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45" dirty="0">
                <a:latin typeface="Calibri" panose="020F0502020204030204" pitchFamily="34" charset="0"/>
                <a:cs typeface="Calibri" panose="020F0502020204030204" pitchFamily="34" charset="0"/>
              </a:rPr>
              <a:t>(TV,</a:t>
            </a:r>
            <a:r>
              <a:rPr sz="16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film,</a:t>
            </a:r>
            <a:r>
              <a:rPr sz="16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r>
              <a:rPr sz="16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oyunları,</a:t>
            </a:r>
            <a:r>
              <a:rPr sz="16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internet,</a:t>
            </a:r>
            <a:r>
              <a:rPr sz="16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sosyal</a:t>
            </a:r>
            <a:r>
              <a:rPr sz="16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medya</a:t>
            </a:r>
            <a:r>
              <a:rPr sz="16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1" marR="382905" lvl="1">
              <a:lnSpc>
                <a:spcPct val="80000"/>
              </a:lnSpc>
              <a:spcBef>
                <a:spcPts val="540"/>
              </a:spcBef>
              <a:tabLst>
                <a:tab pos="698500" algn="l"/>
              </a:tabLst>
            </a:pPr>
            <a:r>
              <a:rPr lang="tr-TR" sz="14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sz="1400" spc="-3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Televizyonda</a:t>
            </a:r>
            <a:r>
              <a:rPr sz="1400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şiddet</a:t>
            </a:r>
            <a:r>
              <a:rPr sz="1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içerikli</a:t>
            </a:r>
            <a:r>
              <a:rPr sz="1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programlar</a:t>
            </a:r>
            <a:r>
              <a:rPr sz="1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izlemek</a:t>
            </a:r>
            <a:r>
              <a:rPr sz="1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sz="1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bilgisayar</a:t>
            </a:r>
            <a:r>
              <a:rPr sz="1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oyunu</a:t>
            </a:r>
            <a:r>
              <a:rPr sz="1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oynamak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05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öşeli Çift Ayraç 10"/>
          <p:cNvSpPr/>
          <p:nvPr/>
        </p:nvSpPr>
        <p:spPr>
          <a:xfrm>
            <a:off x="692705" y="4127866"/>
            <a:ext cx="2805953" cy="142468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Köşeli Çift Ayraç 3"/>
          <p:cNvSpPr/>
          <p:nvPr/>
        </p:nvSpPr>
        <p:spPr>
          <a:xfrm>
            <a:off x="806824" y="1799537"/>
            <a:ext cx="2805953" cy="142468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531190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284870" y="614565"/>
            <a:ext cx="75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YAPAN ÇOCUKLAR İÇİN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1604643" y="2086122"/>
            <a:ext cx="1508125" cy="85151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8270" marR="5080" indent="-116205">
              <a:lnSpc>
                <a:spcPts val="3070"/>
              </a:lnSpc>
              <a:spcBef>
                <a:spcPts val="439"/>
              </a:spcBef>
            </a:pPr>
            <a:r>
              <a:rPr sz="2800" b="1" spc="-15" dirty="0">
                <a:solidFill>
                  <a:schemeClr val="bg1"/>
                </a:solidFill>
                <a:latin typeface="Calibri"/>
                <a:cs typeface="Calibri"/>
              </a:rPr>
              <a:t>Kısa</a:t>
            </a:r>
            <a:r>
              <a:rPr sz="28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süreli </a:t>
            </a:r>
            <a:r>
              <a:rPr sz="2800" b="1" spc="-6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sonuçlar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3805173" y="1913710"/>
            <a:ext cx="4531360" cy="11963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Okula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uyumda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güçlük</a:t>
            </a: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Dışlanma,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yalnız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kalma,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sevilmeme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Arkadaşlık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ilişkilerinde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zorluklar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1392070" y="4414450"/>
            <a:ext cx="1666875" cy="8515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07645" marR="5080" indent="-195580">
              <a:lnSpc>
                <a:spcPts val="3070"/>
              </a:lnSpc>
              <a:spcBef>
                <a:spcPts val="440"/>
              </a:spcBef>
            </a:pP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Uzun</a:t>
            </a:r>
            <a:r>
              <a:rPr sz="2800" b="1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süreli </a:t>
            </a:r>
            <a:r>
              <a:rPr sz="2800" b="1" spc="-6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sonuçlar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3805173" y="4045824"/>
            <a:ext cx="6668770" cy="159210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5"/>
              </a:spcBef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Saldırgan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davranışların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sürmesi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Arkadaşlık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ilişkilerinde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problemler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Erken</a:t>
            </a:r>
            <a:r>
              <a:rPr sz="2400" spc="-10" dirty="0">
                <a:latin typeface="Calibri"/>
                <a:cs typeface="Calibri"/>
              </a:rPr>
              <a:t> yaşlarda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sigara,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alkol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madde </a:t>
            </a:r>
            <a:r>
              <a:rPr sz="2400" spc="-10" dirty="0">
                <a:latin typeface="Calibri"/>
                <a:cs typeface="Calibri"/>
              </a:rPr>
              <a:t>kullanma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riski</a:t>
            </a: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lang="tr-TR" sz="2400" spc="-10" dirty="0" smtClean="0">
                <a:latin typeface="Calibri"/>
                <a:cs typeface="Calibri"/>
              </a:rPr>
              <a:t>Suça yönelik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davranışlarda</a:t>
            </a:r>
            <a:r>
              <a:rPr lang="tr-TR" sz="2400" spc="-25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bulunma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729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öşeli Çift Ayraç 14"/>
          <p:cNvSpPr/>
          <p:nvPr/>
        </p:nvSpPr>
        <p:spPr>
          <a:xfrm>
            <a:off x="806823" y="4598883"/>
            <a:ext cx="2805953" cy="142468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Köşeli Çift Ayraç 13"/>
          <p:cNvSpPr/>
          <p:nvPr/>
        </p:nvSpPr>
        <p:spPr>
          <a:xfrm>
            <a:off x="806822" y="2146931"/>
            <a:ext cx="2805953" cy="142468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5527" y="480478"/>
            <a:ext cx="8593532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991226" y="639382"/>
            <a:ext cx="822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ZORBALIĞINA MARUZ KALAN ÇOCUKLAR İÇİN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1524887" y="2375732"/>
            <a:ext cx="1508125" cy="85151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8270" marR="5080" indent="-116205">
              <a:lnSpc>
                <a:spcPts val="3070"/>
              </a:lnSpc>
              <a:spcBef>
                <a:spcPts val="439"/>
              </a:spcBef>
            </a:pPr>
            <a:r>
              <a:rPr sz="2800" b="1" spc="-15" dirty="0">
                <a:solidFill>
                  <a:schemeClr val="bg1"/>
                </a:solidFill>
                <a:latin typeface="Calibri"/>
                <a:cs typeface="Calibri"/>
              </a:rPr>
              <a:t>Kısa</a:t>
            </a:r>
            <a:r>
              <a:rPr sz="28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süreli </a:t>
            </a:r>
            <a:r>
              <a:rPr sz="2800" b="1" spc="-6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sonuçlar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1524887" y="4885467"/>
            <a:ext cx="1666875" cy="8515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07645" marR="5080" indent="-195580">
              <a:lnSpc>
                <a:spcPts val="3070"/>
              </a:lnSpc>
              <a:spcBef>
                <a:spcPts val="440"/>
              </a:spcBef>
            </a:pP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Uzun</a:t>
            </a:r>
            <a:r>
              <a:rPr sz="2800" b="1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süreli </a:t>
            </a:r>
            <a:r>
              <a:rPr sz="2800" b="1" spc="-6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sonuçlar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4702809" y="1570538"/>
            <a:ext cx="5906770" cy="67582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dirty="0" err="1" smtClean="0">
                <a:latin typeface="Calibri"/>
                <a:cs typeface="Calibri"/>
              </a:rPr>
              <a:t>Düşük</a:t>
            </a:r>
            <a:r>
              <a:rPr sz="2000" spc="-55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özgüven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Fiziksel</a:t>
            </a:r>
            <a:r>
              <a:rPr sz="2000" spc="-5" dirty="0">
                <a:latin typeface="Calibri"/>
                <a:cs typeface="Calibri"/>
              </a:rPr>
              <a:t> belirtiler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(baş</a:t>
            </a:r>
            <a:r>
              <a:rPr sz="2000" spc="-5" dirty="0">
                <a:latin typeface="Calibri"/>
                <a:cs typeface="Calibri"/>
              </a:rPr>
              <a:t> ağrısı,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karın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ağrısı,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bulantısı)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4702809" y="2246364"/>
            <a:ext cx="5763260" cy="16548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Uyku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sorunları </a:t>
            </a:r>
            <a:r>
              <a:rPr sz="2000" spc="-15" dirty="0">
                <a:latin typeface="Calibri"/>
                <a:cs typeface="Calibri"/>
              </a:rPr>
              <a:t>(korkulu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rüyalar,</a:t>
            </a:r>
            <a:r>
              <a:rPr sz="2000" spc="-5" dirty="0">
                <a:latin typeface="Calibri"/>
                <a:cs typeface="Calibri"/>
              </a:rPr>
              <a:t> kabuslar)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Okula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bağlılıkta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azalma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Okulda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güvende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hissetmeme,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okula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gitmek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istememe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Akademik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başarıda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düşüş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Kendine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zarar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verme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davranışları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4882134" y="4806598"/>
            <a:ext cx="4054475" cy="1009251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dirty="0" err="1" smtClean="0">
                <a:latin typeface="Calibri"/>
                <a:cs typeface="Calibri"/>
              </a:rPr>
              <a:t>Düşük</a:t>
            </a:r>
            <a:r>
              <a:rPr sz="2000" spc="-35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özgüven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benlik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saygısı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Depresyon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kaygı </a:t>
            </a:r>
            <a:r>
              <a:rPr sz="2000" spc="-10" dirty="0">
                <a:latin typeface="Calibri"/>
                <a:cs typeface="Calibri"/>
              </a:rPr>
              <a:t>bozuklukları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Sosyal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ilişkilerde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problemler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958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öşeli Çift Ayraç 8"/>
          <p:cNvSpPr/>
          <p:nvPr/>
        </p:nvSpPr>
        <p:spPr>
          <a:xfrm>
            <a:off x="1624126" y="2931922"/>
            <a:ext cx="2805953" cy="142468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219" y="493181"/>
            <a:ext cx="8790099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019973" y="674364"/>
            <a:ext cx="8344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ZORBALIK YAPAN HEM MARUZ KALAN ÇOCUKLAR İÇİN</a:t>
            </a:r>
            <a:endParaRPr lang="tr-T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0"/>
          <p:cNvSpPr txBox="1"/>
          <p:nvPr/>
        </p:nvSpPr>
        <p:spPr>
          <a:xfrm>
            <a:off x="2108257" y="3027996"/>
            <a:ext cx="1837689" cy="123253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065" marR="5080" algn="ctr">
              <a:lnSpc>
                <a:spcPts val="3070"/>
              </a:lnSpc>
              <a:spcBef>
                <a:spcPts val="439"/>
              </a:spcBef>
            </a:pPr>
            <a:r>
              <a:rPr sz="2800" b="1" spc="-15" dirty="0">
                <a:solidFill>
                  <a:schemeClr val="bg1"/>
                </a:solidFill>
                <a:latin typeface="Calibri"/>
                <a:cs typeface="Calibri"/>
              </a:rPr>
              <a:t>Kısa</a:t>
            </a:r>
            <a:r>
              <a:rPr sz="28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chemeClr val="bg1"/>
                </a:solidFill>
                <a:latin typeface="Calibri"/>
                <a:cs typeface="Calibri"/>
              </a:rPr>
              <a:t>ve</a:t>
            </a:r>
            <a:r>
              <a:rPr sz="28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uzun </a:t>
            </a:r>
            <a:r>
              <a:rPr sz="2800" b="1" spc="-6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süreli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lnSpc>
                <a:spcPts val="3025"/>
              </a:lnSpc>
            </a:pP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sonuçlar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009949" y="2317938"/>
            <a:ext cx="6437979" cy="265264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819785" indent="-228600">
              <a:lnSpc>
                <a:spcPts val="2640"/>
              </a:lnSpc>
              <a:spcBef>
                <a:spcPts val="385"/>
              </a:spcBef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Yüksek </a:t>
            </a:r>
            <a:r>
              <a:rPr sz="2800" spc="-15" dirty="0">
                <a:latin typeface="Calibri"/>
                <a:cs typeface="Calibri"/>
              </a:rPr>
              <a:t>düzeyde </a:t>
            </a:r>
            <a:r>
              <a:rPr sz="2800" spc="-15" dirty="0" err="1">
                <a:latin typeface="Calibri"/>
                <a:cs typeface="Calibri"/>
              </a:rPr>
              <a:t>saldırgan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30" dirty="0">
                <a:latin typeface="Calibri"/>
                <a:cs typeface="Calibri"/>
              </a:rPr>
              <a:t> </a:t>
            </a:r>
            <a:r>
              <a:rPr lang="tr-TR" sz="2800" spc="-10" dirty="0" smtClean="0">
                <a:latin typeface="Calibri"/>
                <a:cs typeface="Calibri"/>
              </a:rPr>
              <a:t>davranışlar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Depresyon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kaygı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bozuklukları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Duygusal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stres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Düşük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benlik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saygısı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Sosyal </a:t>
            </a:r>
            <a:r>
              <a:rPr sz="2800" spc="-5" dirty="0">
                <a:latin typeface="Calibri"/>
                <a:cs typeface="Calibri"/>
              </a:rPr>
              <a:t>ilişkilerde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problemler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Dışlanma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389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öşeli Çift Ayraç 10"/>
          <p:cNvSpPr/>
          <p:nvPr/>
        </p:nvSpPr>
        <p:spPr>
          <a:xfrm>
            <a:off x="1204991" y="2198573"/>
            <a:ext cx="2805953" cy="142468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8" y="493181"/>
            <a:ext cx="8540155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532930" y="610955"/>
            <a:ext cx="449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ZORBALIĞI İZLEYENLER İÇİN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 txBox="1"/>
          <p:nvPr/>
        </p:nvSpPr>
        <p:spPr>
          <a:xfrm>
            <a:off x="1688487" y="2294647"/>
            <a:ext cx="1838960" cy="12325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065" marR="5080" algn="ctr">
              <a:lnSpc>
                <a:spcPts val="3070"/>
              </a:lnSpc>
              <a:spcBef>
                <a:spcPts val="440"/>
              </a:spcBef>
            </a:pP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Kısa</a:t>
            </a:r>
            <a:r>
              <a:rPr sz="28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chemeClr val="bg1"/>
                </a:solidFill>
                <a:latin typeface="Calibri"/>
                <a:cs typeface="Calibri"/>
              </a:rPr>
              <a:t>ve</a:t>
            </a:r>
            <a:r>
              <a:rPr sz="28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uzun </a:t>
            </a:r>
            <a:r>
              <a:rPr sz="2800" b="1" spc="-6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Calibri"/>
                <a:cs typeface="Calibri"/>
              </a:rPr>
              <a:t>süreli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lnSpc>
                <a:spcPts val="3020"/>
              </a:lnSpc>
            </a:pP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sonuçlar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662827" y="1678535"/>
            <a:ext cx="6857497" cy="2655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Kendisinin</a:t>
            </a:r>
            <a:r>
              <a:rPr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aynı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şeyleri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yaşayacağına</a:t>
            </a:r>
            <a:r>
              <a:rPr sz="20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dair 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korku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endişe</a:t>
            </a:r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900">
              <a:spcBef>
                <a:spcPts val="27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tr-TR" sz="2000" spc="-5" dirty="0" smtClean="0">
                <a:latin typeface="Calibri" panose="020F0502020204030204" pitchFamily="34" charset="0"/>
                <a:cs typeface="Calibri" panose="020F0502020204030204" pitchFamily="34" charset="0"/>
              </a:rPr>
              <a:t>Kendisini</a:t>
            </a:r>
            <a:r>
              <a:rPr lang="tr-TR" sz="2000" spc="-2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savunmak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için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sürekli</a:t>
            </a:r>
            <a:r>
              <a:rPr lang="tr-TR" sz="20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tetikte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 hissetme</a:t>
            </a:r>
          </a:p>
          <a:p>
            <a:pPr marL="354965" indent="-342900">
              <a:spcBef>
                <a:spcPts val="17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Zorbalığa</a:t>
            </a:r>
            <a:r>
              <a:rPr lang="tr-TR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maruz</a:t>
            </a:r>
            <a:r>
              <a:rPr lang="tr-TR" sz="20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kalan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arkadaşı</a:t>
            </a:r>
            <a:r>
              <a:rPr lang="tr-TR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üzülme</a:t>
            </a:r>
          </a:p>
          <a:p>
            <a:pPr marL="354965" indent="-342900">
              <a:spcBef>
                <a:spcPts val="15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tr-TR" sz="2000" spc="-30" dirty="0">
                <a:latin typeface="Calibri" panose="020F0502020204030204" pitchFamily="34" charset="0"/>
                <a:cs typeface="Calibri" panose="020F0502020204030204" pitchFamily="34" charset="0"/>
              </a:rPr>
              <a:t>Yardım</a:t>
            </a:r>
            <a:r>
              <a:rPr lang="tr-TR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edemediği</a:t>
            </a:r>
            <a:r>
              <a:rPr lang="tr-TR" sz="20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tr-TR"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suçluluk</a:t>
            </a:r>
            <a:r>
              <a:rPr lang="tr-TR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duyma</a:t>
            </a:r>
          </a:p>
          <a:p>
            <a:pPr marL="354965" indent="-342900">
              <a:spcBef>
                <a:spcPts val="17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İspiyoncu</a:t>
            </a:r>
            <a:r>
              <a:rPr lang="tr-TR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tr-TR"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damgalanmaya</a:t>
            </a:r>
            <a:r>
              <a:rPr lang="tr-TR" sz="20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karşı</a:t>
            </a:r>
            <a:r>
              <a:rPr lang="tr-TR"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endişe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duyma</a:t>
            </a:r>
          </a:p>
          <a:p>
            <a:pPr marL="354965" indent="-342900">
              <a:spcBef>
                <a:spcPts val="170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tr-TR"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 taraf</a:t>
            </a:r>
            <a:r>
              <a:rPr lang="tr-TR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tutma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 konusunda</a:t>
            </a:r>
            <a:r>
              <a:rPr lang="tr-TR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kendisini</a:t>
            </a:r>
            <a:r>
              <a:rPr lang="tr-TR"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baskı</a:t>
            </a:r>
            <a:r>
              <a:rPr lang="tr-TR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altında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hissetme</a:t>
            </a:r>
          </a:p>
          <a:p>
            <a:pPr marL="354965" indent="-342900">
              <a:spcBef>
                <a:spcPts val="15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Okulda</a:t>
            </a:r>
            <a:r>
              <a:rPr lang="tr-TR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güvende</a:t>
            </a:r>
            <a:r>
              <a:rPr lang="tr-TR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hissetmeme,</a:t>
            </a:r>
            <a:r>
              <a:rPr lang="tr-TR" sz="20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okula</a:t>
            </a:r>
            <a:r>
              <a:rPr lang="tr-TR"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gitmek</a:t>
            </a:r>
            <a:r>
              <a:rPr lang="tr-TR"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istememe</a:t>
            </a:r>
          </a:p>
          <a:p>
            <a:pPr marL="354965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3074" name="Picture 2" descr="AKRAN ZORBALIĞ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70" y="4243514"/>
            <a:ext cx="3091631" cy="20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70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3624" y="493181"/>
            <a:ext cx="860611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796988" y="667473"/>
            <a:ext cx="70821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ZORBALIĞINI ÖNLEYİCİ OKUL YAKLAŞIMI</a:t>
            </a:r>
            <a:endParaRPr lang="tr-T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530054" y="1626574"/>
            <a:ext cx="9817100" cy="383984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Akran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zorbalığı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konusunda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bütüncül</a:t>
            </a:r>
            <a:r>
              <a:rPr sz="2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bir</a:t>
            </a:r>
            <a:r>
              <a:rPr sz="26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okul</a:t>
            </a:r>
            <a:r>
              <a:rPr sz="26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yaklaşımı</a:t>
            </a:r>
            <a:r>
              <a:rPr sz="26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geliştirilmeli.</a:t>
            </a:r>
            <a:endParaRPr sz="2600" dirty="0">
              <a:latin typeface="Calibri"/>
              <a:cs typeface="Calibri"/>
            </a:endParaRPr>
          </a:p>
          <a:p>
            <a:pPr marL="241300" marR="436880" indent="-228600">
              <a:lnSpc>
                <a:spcPts val="2810"/>
              </a:lnSpc>
              <a:spcBef>
                <a:spcPts val="163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Akran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zorbalığı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konusunda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öğretmenlere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okuldaki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tüm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çalışanlara </a:t>
            </a:r>
            <a:r>
              <a:rPr sz="2600" dirty="0">
                <a:latin typeface="Calibri"/>
                <a:cs typeface="Calibri"/>
              </a:rPr>
              <a:t>yönelik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açık,</a:t>
            </a:r>
            <a:r>
              <a:rPr sz="2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net</a:t>
            </a:r>
            <a:r>
              <a:rPr sz="2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tutarlı</a:t>
            </a:r>
            <a:r>
              <a:rPr sz="2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bilgiler</a:t>
            </a:r>
            <a:r>
              <a:rPr sz="2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verilmeli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destek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sağlanmalı.</a:t>
            </a:r>
            <a:endParaRPr sz="2600" dirty="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919"/>
              </a:spcBef>
              <a:buFont typeface="Arial MT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Akran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zorbalığının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tanımı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herkes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için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aynı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olmalı.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Akran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zorbalığı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hakkında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kesin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kural</a:t>
            </a:r>
            <a:r>
              <a:rPr sz="26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6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politikalar</a:t>
            </a:r>
            <a:r>
              <a:rPr sz="26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geliştirilmeli.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Okulda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‘Akran</a:t>
            </a:r>
            <a:r>
              <a:rPr sz="2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Zorbalığını</a:t>
            </a:r>
            <a:r>
              <a:rPr sz="2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Önleme</a:t>
            </a:r>
            <a:r>
              <a:rPr sz="2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Komisyonu’</a:t>
            </a:r>
            <a:r>
              <a:rPr sz="26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kurulmalıdır.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965"/>
              </a:lnSpc>
              <a:spcBef>
                <a:spcPts val="6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Okulda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okul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çevresinde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zorbalık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olaylarının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sık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görüldüğü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yerlerde</a:t>
            </a:r>
            <a:endParaRPr sz="2600" dirty="0">
              <a:latin typeface="Calibri"/>
              <a:cs typeface="Calibri"/>
            </a:endParaRPr>
          </a:p>
          <a:p>
            <a:pPr marL="241300">
              <a:lnSpc>
                <a:spcPts val="2965"/>
              </a:lnSpc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güvenlik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için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ek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önlemler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alınmalı.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7262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3624" y="493181"/>
            <a:ext cx="860611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796988" y="667473"/>
            <a:ext cx="70821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ZORBALIĞINI ÖNLEYİCİ OKUL YAKLAŞIMI</a:t>
            </a:r>
            <a:endParaRPr lang="tr-T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449371" y="1770235"/>
            <a:ext cx="10211435" cy="397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Öğretmenlere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akran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zorbalığı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konusunda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tekrarlayıcı</a:t>
            </a:r>
            <a:r>
              <a:rPr sz="26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eğitimler/seminerler</a:t>
            </a:r>
            <a:endParaRPr sz="2600" dirty="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</a:pPr>
            <a:r>
              <a:rPr sz="2600" dirty="0">
                <a:latin typeface="Calibri"/>
                <a:cs typeface="Calibri"/>
              </a:rPr>
              <a:t>verilmeli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öğretmenler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desteklenmeli.</a:t>
            </a:r>
            <a:endParaRPr sz="2600" dirty="0">
              <a:latin typeface="Calibri"/>
              <a:cs typeface="Calibri"/>
            </a:endParaRPr>
          </a:p>
          <a:p>
            <a:pPr marL="241300" marR="975360" indent="-228600" algn="just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Öğretmenler,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akran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zorbalığını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önleme</a:t>
            </a:r>
            <a:r>
              <a:rPr sz="2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6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müdahale</a:t>
            </a:r>
            <a:r>
              <a:rPr sz="2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politikalarının </a:t>
            </a:r>
            <a:r>
              <a:rPr sz="2600" dirty="0">
                <a:latin typeface="Calibri"/>
                <a:cs typeface="Calibri"/>
              </a:rPr>
              <a:t>hazırlanması,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uygulanması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değerlendirilmesi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konusunda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katkıda bulunmalı.</a:t>
            </a:r>
            <a:endParaRPr sz="2600" dirty="0">
              <a:latin typeface="Calibri"/>
              <a:cs typeface="Calibri"/>
            </a:endParaRPr>
          </a:p>
          <a:p>
            <a:pPr marL="241300" marR="351155" indent="-228600" algn="just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Akran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zorbalığı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olayına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karışan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öğrenciler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(tüm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roller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için)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tespit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edilmeli </a:t>
            </a:r>
            <a:r>
              <a:rPr sz="2600" dirty="0">
                <a:latin typeface="Calibri"/>
                <a:cs typeface="Calibri"/>
              </a:rPr>
              <a:t>ve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uygun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müdahaleler</a:t>
            </a:r>
            <a:r>
              <a:rPr sz="2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gerçekleştirilmeli.</a:t>
            </a:r>
            <a:endParaRPr sz="2600" dirty="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0F0100"/>
                </a:solidFill>
                <a:latin typeface="Calibri"/>
                <a:cs typeface="Calibri"/>
              </a:rPr>
              <a:t>Ebeveynlere</a:t>
            </a:r>
            <a:r>
              <a:rPr sz="2600" spc="-125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F0100"/>
                </a:solidFill>
                <a:latin typeface="Calibri"/>
                <a:cs typeface="Calibri"/>
              </a:rPr>
              <a:t>akran</a:t>
            </a:r>
            <a:r>
              <a:rPr sz="2600" spc="-105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F0100"/>
                </a:solidFill>
                <a:latin typeface="Calibri"/>
                <a:cs typeface="Calibri"/>
              </a:rPr>
              <a:t>zorbalığı</a:t>
            </a:r>
            <a:r>
              <a:rPr sz="2600" spc="-90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F0100"/>
                </a:solidFill>
                <a:latin typeface="Calibri"/>
                <a:cs typeface="Calibri"/>
              </a:rPr>
              <a:t>konusunda</a:t>
            </a:r>
            <a:r>
              <a:rPr sz="2600" spc="-120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bilgilendirme</a:t>
            </a:r>
            <a:r>
              <a:rPr sz="26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seminerleri</a:t>
            </a:r>
            <a:endParaRPr sz="2600" dirty="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</a:pPr>
            <a:r>
              <a:rPr sz="2600" spc="-10" dirty="0">
                <a:solidFill>
                  <a:srgbClr val="0F0100"/>
                </a:solidFill>
                <a:latin typeface="Calibri"/>
                <a:cs typeface="Calibri"/>
              </a:rPr>
              <a:t>düzenlenmeli</a:t>
            </a:r>
            <a:r>
              <a:rPr sz="2600" spc="-85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F0100"/>
                </a:solidFill>
                <a:latin typeface="Calibri"/>
                <a:cs typeface="Calibri"/>
              </a:rPr>
              <a:t>ve</a:t>
            </a:r>
            <a:r>
              <a:rPr sz="2600" spc="-40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F0100"/>
                </a:solidFill>
                <a:latin typeface="Calibri"/>
                <a:cs typeface="Calibri"/>
              </a:rPr>
              <a:t>onların</a:t>
            </a:r>
            <a:r>
              <a:rPr sz="2600" spc="-50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F0100"/>
                </a:solidFill>
                <a:latin typeface="Calibri"/>
                <a:cs typeface="Calibri"/>
              </a:rPr>
              <a:t>müdahale</a:t>
            </a:r>
            <a:r>
              <a:rPr sz="2600" spc="-55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F0100"/>
                </a:solidFill>
                <a:latin typeface="Calibri"/>
                <a:cs typeface="Calibri"/>
              </a:rPr>
              <a:t>sürecine</a:t>
            </a:r>
            <a:r>
              <a:rPr sz="2600" spc="-70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F0100"/>
                </a:solidFill>
                <a:latin typeface="Calibri"/>
                <a:cs typeface="Calibri"/>
              </a:rPr>
              <a:t>katılması</a:t>
            </a:r>
            <a:r>
              <a:rPr sz="2600" spc="-35" dirty="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F0100"/>
                </a:solidFill>
                <a:latin typeface="Calibri"/>
                <a:cs typeface="Calibri"/>
              </a:rPr>
              <a:t>sağlanmalı.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627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624332" cy="779475"/>
          </a:xfrm>
          <a:prstGeom prst="rect">
            <a:avLst/>
          </a:prstGeom>
        </p:spPr>
      </p:pic>
      <p:grpSp>
        <p:nvGrpSpPr>
          <p:cNvPr id="5" name="object 2"/>
          <p:cNvGrpSpPr/>
          <p:nvPr/>
        </p:nvGrpSpPr>
        <p:grpSpPr>
          <a:xfrm>
            <a:off x="819166" y="1416287"/>
            <a:ext cx="9707286" cy="913500"/>
            <a:chOff x="668193" y="869379"/>
            <a:chExt cx="9707286" cy="106083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object 3"/>
            <p:cNvSpPr/>
            <p:nvPr/>
          </p:nvSpPr>
          <p:spPr>
            <a:xfrm>
              <a:off x="1648674" y="869379"/>
              <a:ext cx="8726805" cy="868680"/>
            </a:xfrm>
            <a:custGeom>
              <a:avLst/>
              <a:gdLst/>
              <a:ahLst/>
              <a:cxnLst/>
              <a:rect l="l" t="t" r="r" b="b"/>
              <a:pathLst>
                <a:path w="8726805" h="868680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80" y="0"/>
                  </a:lnTo>
                  <a:lnTo>
                    <a:pt x="8581644" y="0"/>
                  </a:lnTo>
                  <a:lnTo>
                    <a:pt x="8627424" y="7376"/>
                  </a:lnTo>
                  <a:lnTo>
                    <a:pt x="8667170" y="27919"/>
                  </a:lnTo>
                  <a:lnTo>
                    <a:pt x="8698504" y="59253"/>
                  </a:lnTo>
                  <a:lnTo>
                    <a:pt x="8719047" y="98999"/>
                  </a:lnTo>
                  <a:lnTo>
                    <a:pt x="8726424" y="144779"/>
                  </a:lnTo>
                  <a:lnTo>
                    <a:pt x="8726424" y="723900"/>
                  </a:lnTo>
                  <a:lnTo>
                    <a:pt x="8719047" y="769680"/>
                  </a:lnTo>
                  <a:lnTo>
                    <a:pt x="8698504" y="809426"/>
                  </a:lnTo>
                  <a:lnTo>
                    <a:pt x="8667170" y="840760"/>
                  </a:lnTo>
                  <a:lnTo>
                    <a:pt x="8627424" y="861303"/>
                  </a:lnTo>
                  <a:lnTo>
                    <a:pt x="8581644" y="868679"/>
                  </a:lnTo>
                  <a:lnTo>
                    <a:pt x="144780" y="868679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" name="object 4"/>
            <p:cNvSpPr/>
            <p:nvPr/>
          </p:nvSpPr>
          <p:spPr>
            <a:xfrm>
              <a:off x="668193" y="1047567"/>
              <a:ext cx="791210" cy="882649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6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11" name="object 6"/>
          <p:cNvSpPr txBox="1"/>
          <p:nvPr/>
        </p:nvSpPr>
        <p:spPr>
          <a:xfrm>
            <a:off x="1081532" y="1062609"/>
            <a:ext cx="3727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1081532" y="1769477"/>
            <a:ext cx="3079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89840" y="172828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24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2503170" y="654364"/>
            <a:ext cx="805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ÖĞRETMENLER</a:t>
            </a:r>
            <a:r>
              <a:rPr lang="tr-TR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NELER</a:t>
            </a:r>
            <a:r>
              <a:rPr lang="tr-TR" sz="24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35" dirty="0">
                <a:solidFill>
                  <a:schemeClr val="bg1"/>
                </a:solidFill>
                <a:latin typeface="Calibri"/>
                <a:cs typeface="Calibri"/>
              </a:rPr>
              <a:t>YAPABİLİR?</a:t>
            </a:r>
            <a:r>
              <a:rPr lang="tr-TR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Calibri"/>
                <a:cs typeface="Calibri"/>
              </a:rPr>
              <a:t>(KISA</a:t>
            </a:r>
            <a:r>
              <a:rPr lang="tr-TR" sz="2400" b="1" spc="-6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VADELİ)</a:t>
            </a:r>
            <a:endParaRPr lang="tr-T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2480432" y="1608869"/>
            <a:ext cx="4246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Zorbalık</a:t>
            </a:r>
            <a:r>
              <a:rPr sz="2400" b="1" spc="-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yapan</a:t>
            </a:r>
            <a:r>
              <a:rPr sz="2400" b="1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öğrencileriniz</a:t>
            </a:r>
            <a:r>
              <a:rPr sz="2400" b="1" spc="-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için: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1576125" y="2439054"/>
            <a:ext cx="9728200" cy="312585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sz="2000" dirty="0">
                <a:latin typeface="Calibri"/>
                <a:cs typeface="Calibri"/>
              </a:rPr>
              <a:t>Zorbalık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davranışına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anında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müdahale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edin;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davranışı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sonlandırın.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sz="2000" spc="-10" dirty="0">
                <a:latin typeface="Calibri"/>
                <a:cs typeface="Calibri"/>
              </a:rPr>
              <a:t>Okulunuzda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asla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zorbalığa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olmadığını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açıklayın.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sz="2000" spc="-10" dirty="0">
                <a:latin typeface="Calibri"/>
                <a:cs typeface="Calibri"/>
              </a:rPr>
              <a:t>Zorbalığının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kendisine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karşı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tarafa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zarar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vereceğini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anlatın.</a:t>
            </a:r>
            <a:endParaRPr sz="2000" dirty="0">
              <a:latin typeface="Calibri"/>
              <a:cs typeface="Calibri"/>
            </a:endParaRPr>
          </a:p>
          <a:p>
            <a:pPr marL="240029" marR="162560" indent="-227329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Böyle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devam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ederse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arkadaşlık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ilişkilerinde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problemler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yaşamaya</a:t>
            </a:r>
            <a:r>
              <a:rPr lang="tr-TR" sz="2000" spc="-10" dirty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devam</a:t>
            </a:r>
            <a:r>
              <a:rPr sz="2000" spc="-8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edeceğini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söyleyin.</a:t>
            </a:r>
            <a:endParaRPr sz="2000" dirty="0">
              <a:latin typeface="Calibri"/>
              <a:cs typeface="Calibri"/>
            </a:endParaRPr>
          </a:p>
          <a:p>
            <a:pPr marL="240029" marR="1188720" indent="-227329">
              <a:lnSpc>
                <a:spcPts val="303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Problemlerini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zorbalık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dışında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farklı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yollarla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çözebileceğini</a:t>
            </a:r>
            <a:r>
              <a:rPr lang="tr-TR" sz="2000" spc="-1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açıklayın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0029" marR="5080" indent="-227329">
              <a:lnSpc>
                <a:spcPts val="302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Eğer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kendisini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öfkeli,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sinirli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kızgın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hissediyorsa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bir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yetişkinden</a:t>
            </a:r>
            <a:r>
              <a:rPr lang="tr-TR" sz="2000" spc="-10" dirty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yardım</a:t>
            </a:r>
            <a:r>
              <a:rPr sz="2000" spc="-9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alması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gerektiğini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söyleyin.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Gerekirse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okul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psikolojik</a:t>
            </a:r>
            <a:r>
              <a:rPr lang="tr-TR" sz="200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danışmanın</a:t>
            </a:r>
            <a:r>
              <a:rPr sz="2000" spc="-10" dirty="0" smtClean="0">
                <a:latin typeface="Calibri"/>
                <a:cs typeface="Calibri"/>
              </a:rPr>
              <a:t>/</a:t>
            </a:r>
            <a:r>
              <a:rPr sz="2000" spc="-10" dirty="0" err="1" smtClean="0">
                <a:latin typeface="Calibri"/>
                <a:cs typeface="Calibri"/>
              </a:rPr>
              <a:t>rehber</a:t>
            </a:r>
            <a:r>
              <a:rPr sz="2000" spc="-65" dirty="0" smtClean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öğretmen</a:t>
            </a:r>
            <a:r>
              <a:rPr lang="tr-TR" sz="2000" dirty="0" smtClean="0">
                <a:latin typeface="Calibri"/>
                <a:cs typeface="Calibri"/>
              </a:rPr>
              <a:t>ine</a:t>
            </a:r>
            <a:r>
              <a:rPr sz="2000" spc="-125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yönlendirin.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5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219" y="493181"/>
            <a:ext cx="8610805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864659" y="62130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60296"/>
              </p:ext>
            </p:extLst>
          </p:nvPr>
        </p:nvGraphicFramePr>
        <p:xfrm>
          <a:off x="1797219" y="1448405"/>
          <a:ext cx="8610805" cy="5113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1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9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Akran</a:t>
                      </a:r>
                      <a:r>
                        <a:rPr sz="3600" b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Zorbalığı</a:t>
                      </a: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Akran</a:t>
                      </a:r>
                      <a:r>
                        <a:rPr sz="360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spc="-10" dirty="0">
                          <a:latin typeface="Calibri"/>
                          <a:cs typeface="Calibri"/>
                        </a:rPr>
                        <a:t>Çatışması</a:t>
                      </a: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43">
                <a:tc>
                  <a:txBody>
                    <a:bodyPr/>
                    <a:lstStyle/>
                    <a:p>
                      <a:pPr marL="361950" indent="-286385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19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Arkadaşlık</a:t>
                      </a:r>
                      <a:r>
                        <a:rPr sz="2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ilişkisi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yoktur.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286385">
                        <a:lnSpc>
                          <a:spcPct val="100000"/>
                        </a:lnSpc>
                        <a:spcBef>
                          <a:spcPts val="170"/>
                        </a:spcBef>
                        <a:buFont typeface="Arial MT"/>
                        <a:buChar char="•"/>
                        <a:tabLst>
                          <a:tab pos="3619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Arkadaşlık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ilişkisi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vardır.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43">
                <a:tc>
                  <a:txBody>
                    <a:bodyPr/>
                    <a:lstStyle/>
                    <a:p>
                      <a:pPr marL="361950" indent="-286385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19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Güçler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arası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denge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yoktur.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286385">
                        <a:lnSpc>
                          <a:spcPct val="100000"/>
                        </a:lnSpc>
                        <a:spcBef>
                          <a:spcPts val="170"/>
                        </a:spcBef>
                        <a:buFont typeface="Arial MT"/>
                        <a:buChar char="•"/>
                        <a:tabLst>
                          <a:tab pos="3619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Güçler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arası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denge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vardır.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179">
                <a:tc>
                  <a:txBody>
                    <a:bodyPr/>
                    <a:lstStyle/>
                    <a:p>
                      <a:pPr marL="361950" indent="-286385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1950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Davranışlar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sıklıkla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tekrarlanır.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286385"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 MT"/>
                        <a:buChar char="•"/>
                        <a:tabLst>
                          <a:tab pos="3619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Arada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sırada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yaşanır.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Çatışma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sürekli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değildir.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843">
                <a:tc>
                  <a:txBody>
                    <a:bodyPr/>
                    <a:lstStyle/>
                    <a:p>
                      <a:pPr marL="361950" indent="-286385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19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Sonuçları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kalıcı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ağırdır.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286385"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 MT"/>
                        <a:buChar char="•"/>
                        <a:tabLst>
                          <a:tab pos="3619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Sonuçları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ciddi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değildir.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843">
                <a:tc>
                  <a:txBody>
                    <a:bodyPr/>
                    <a:lstStyle/>
                    <a:p>
                      <a:pPr marL="361950" indent="-286385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19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Pişmanlık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sorumluluk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alma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yoktur.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286385"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 MT"/>
                        <a:buChar char="•"/>
                        <a:tabLst>
                          <a:tab pos="3619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Pişmanlık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sorumluluk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alma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vardır.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843">
                <a:tc>
                  <a:txBody>
                    <a:bodyPr/>
                    <a:lstStyle/>
                    <a:p>
                      <a:pPr marL="361950" indent="-286385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19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Problem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çözülmeye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çalışılmaz.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286385"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 MT"/>
                        <a:buChar char="•"/>
                        <a:tabLst>
                          <a:tab pos="361950" algn="l"/>
                        </a:tabLst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Taraflar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problemi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çözmeye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çalışır.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8638">
                <a:tc>
                  <a:txBody>
                    <a:bodyPr/>
                    <a:lstStyle/>
                    <a:p>
                      <a:pPr marL="361950" marR="207010" indent="-287020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19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Eşit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duygusal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tepki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yoktur.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Sadece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zorbalığa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maruz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kalanın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yaşadığı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olumsuz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duygusal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tepki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vardır.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286385"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 MT"/>
                        <a:buChar char="•"/>
                        <a:tabLst>
                          <a:tab pos="361950" algn="l"/>
                        </a:tabLst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Taraflar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arasında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eşit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duygusal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tepki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vardır.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066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9136" y="508928"/>
            <a:ext cx="8624332" cy="779475"/>
          </a:xfrm>
          <a:prstGeom prst="rect">
            <a:avLst/>
          </a:prstGeom>
        </p:spPr>
      </p:pic>
      <p:grpSp>
        <p:nvGrpSpPr>
          <p:cNvPr id="5" name="object 2"/>
          <p:cNvGrpSpPr/>
          <p:nvPr/>
        </p:nvGrpSpPr>
        <p:grpSpPr>
          <a:xfrm>
            <a:off x="847419" y="1452219"/>
            <a:ext cx="9707286" cy="913500"/>
            <a:chOff x="668193" y="869379"/>
            <a:chExt cx="9707286" cy="106083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object 3"/>
            <p:cNvSpPr/>
            <p:nvPr/>
          </p:nvSpPr>
          <p:spPr>
            <a:xfrm>
              <a:off x="1648674" y="869379"/>
              <a:ext cx="8726805" cy="868680"/>
            </a:xfrm>
            <a:custGeom>
              <a:avLst/>
              <a:gdLst/>
              <a:ahLst/>
              <a:cxnLst/>
              <a:rect l="l" t="t" r="r" b="b"/>
              <a:pathLst>
                <a:path w="8726805" h="868680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80" y="0"/>
                  </a:lnTo>
                  <a:lnTo>
                    <a:pt x="8581644" y="0"/>
                  </a:lnTo>
                  <a:lnTo>
                    <a:pt x="8627424" y="7376"/>
                  </a:lnTo>
                  <a:lnTo>
                    <a:pt x="8667170" y="27919"/>
                  </a:lnTo>
                  <a:lnTo>
                    <a:pt x="8698504" y="59253"/>
                  </a:lnTo>
                  <a:lnTo>
                    <a:pt x="8719047" y="98999"/>
                  </a:lnTo>
                  <a:lnTo>
                    <a:pt x="8726424" y="144779"/>
                  </a:lnTo>
                  <a:lnTo>
                    <a:pt x="8726424" y="723900"/>
                  </a:lnTo>
                  <a:lnTo>
                    <a:pt x="8719047" y="769680"/>
                  </a:lnTo>
                  <a:lnTo>
                    <a:pt x="8698504" y="809426"/>
                  </a:lnTo>
                  <a:lnTo>
                    <a:pt x="8667170" y="840760"/>
                  </a:lnTo>
                  <a:lnTo>
                    <a:pt x="8627424" y="861303"/>
                  </a:lnTo>
                  <a:lnTo>
                    <a:pt x="8581644" y="868679"/>
                  </a:lnTo>
                  <a:lnTo>
                    <a:pt x="144780" y="868679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9" name="object 4"/>
            <p:cNvSpPr/>
            <p:nvPr/>
          </p:nvSpPr>
          <p:spPr>
            <a:xfrm>
              <a:off x="668193" y="1047567"/>
              <a:ext cx="791210" cy="882649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6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11" name="object 6"/>
          <p:cNvSpPr txBox="1"/>
          <p:nvPr/>
        </p:nvSpPr>
        <p:spPr>
          <a:xfrm>
            <a:off x="1081532" y="1062609"/>
            <a:ext cx="3727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1081532" y="1769477"/>
            <a:ext cx="3079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89840" y="172828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24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2846112" y="667834"/>
            <a:ext cx="805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ÖĞRETMENLER</a:t>
            </a:r>
            <a:r>
              <a:rPr lang="tr-TR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NELER</a:t>
            </a:r>
            <a:r>
              <a:rPr lang="tr-TR" sz="24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35" dirty="0">
                <a:solidFill>
                  <a:schemeClr val="bg1"/>
                </a:solidFill>
                <a:latin typeface="Calibri"/>
                <a:cs typeface="Calibri"/>
              </a:rPr>
              <a:t>YAPABİLİR?</a:t>
            </a:r>
            <a:r>
              <a:rPr lang="tr-TR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Calibri"/>
                <a:cs typeface="Calibri"/>
              </a:rPr>
              <a:t>(KISA</a:t>
            </a:r>
            <a:r>
              <a:rPr lang="tr-TR" sz="2400" b="1" spc="-6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VADELİ)</a:t>
            </a:r>
            <a:endParaRPr lang="tr-T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2394204" y="1587333"/>
            <a:ext cx="5162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Zorbalığa</a:t>
            </a:r>
            <a:r>
              <a:rPr sz="2400" b="1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maruz</a:t>
            </a:r>
            <a:r>
              <a:rPr sz="2400" b="1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kalan</a:t>
            </a:r>
            <a:r>
              <a:rPr sz="2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öğrencileriniz</a:t>
            </a:r>
            <a:r>
              <a:rPr sz="2400" b="1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için: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1499657" y="2522970"/>
            <a:ext cx="9718040" cy="328230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sz="2000" dirty="0">
                <a:latin typeface="Calibri"/>
                <a:cs typeface="Calibri"/>
              </a:rPr>
              <a:t>Zorbalık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davranışına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anında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müdahale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edin;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davranışı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sonlandırın.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sz="2000" dirty="0">
                <a:latin typeface="Calibri"/>
                <a:cs typeface="Calibri"/>
              </a:rPr>
              <a:t>Onun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suçu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olmadığını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söyleyin.</a:t>
            </a:r>
            <a:endParaRPr sz="2000" dirty="0">
              <a:latin typeface="Calibri"/>
              <a:cs typeface="Calibri"/>
            </a:endParaRPr>
          </a:p>
          <a:p>
            <a:pPr marL="240029" marR="228600" indent="-227329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Zorbalığa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uğrayan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kişinin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kendisi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olmadığını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vurgulayın; </a:t>
            </a:r>
            <a:r>
              <a:rPr sz="2000" dirty="0" err="1" smtClean="0">
                <a:latin typeface="Calibri"/>
                <a:cs typeface="Calibri"/>
              </a:rPr>
              <a:t>bu</a:t>
            </a:r>
            <a:r>
              <a:rPr sz="2000" spc="-8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davranışı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yaşayan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başka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öğrenciler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olduğunu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belirtin.</a:t>
            </a:r>
            <a:endParaRPr sz="2000" dirty="0">
              <a:latin typeface="Calibri"/>
              <a:cs typeface="Calibri"/>
            </a:endParaRPr>
          </a:p>
          <a:p>
            <a:pPr marL="240029" marR="516255" indent="-227329">
              <a:lnSpc>
                <a:spcPct val="90000"/>
              </a:lnSpc>
              <a:spcBef>
                <a:spcPts val="944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Zorbalık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yapana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kesinlikle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şiddet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kullanarak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karşılık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vermemesi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gerektiğini</a:t>
            </a:r>
            <a:r>
              <a:rPr sz="2000" spc="-10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açıklayın.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Şiddet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kullanmak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yerine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sakin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kalmasını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söyleyin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0029" marR="5080" indent="-227329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Böyle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olay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tekrar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gerçekleştiğinde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durumu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hemen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yetişkine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(</a:t>
            </a:r>
            <a:r>
              <a:rPr sz="2000" dirty="0">
                <a:latin typeface="Calibri"/>
                <a:cs typeface="Calibri"/>
              </a:rPr>
              <a:t>sınıf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öğretmeni,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psikolojik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danışman</a:t>
            </a:r>
            <a:r>
              <a:rPr sz="2000" spc="-10" dirty="0">
                <a:latin typeface="Calibri"/>
                <a:cs typeface="Calibri"/>
              </a:rPr>
              <a:t>/</a:t>
            </a:r>
            <a:r>
              <a:rPr sz="2000" spc="-10" dirty="0" err="1">
                <a:latin typeface="Calibri"/>
                <a:cs typeface="Calibri"/>
              </a:rPr>
              <a:t>rehber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öğretmen,</a:t>
            </a:r>
            <a:r>
              <a:rPr sz="2000" dirty="0" err="1" smtClean="0">
                <a:latin typeface="Calibri"/>
                <a:cs typeface="Calibri"/>
              </a:rPr>
              <a:t>ebeveynleri</a:t>
            </a:r>
            <a:r>
              <a:rPr sz="2000" dirty="0" smtClean="0">
                <a:latin typeface="Calibri"/>
                <a:cs typeface="Calibri"/>
              </a:rPr>
              <a:t>)</a:t>
            </a:r>
            <a:r>
              <a:rPr sz="2000" spc="-110" dirty="0" smtClean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anlatması</a:t>
            </a:r>
            <a:r>
              <a:rPr sz="2000" spc="-100" dirty="0" smtClean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gerektiğine</a:t>
            </a:r>
            <a:r>
              <a:rPr sz="2000" spc="-114" dirty="0" smtClean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ikna</a:t>
            </a:r>
            <a:r>
              <a:rPr sz="2000" spc="-90" dirty="0" smtClean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edin</a:t>
            </a:r>
            <a:r>
              <a:rPr sz="2000" spc="-1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10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0373" y="472004"/>
            <a:ext cx="8624332" cy="779475"/>
          </a:xfrm>
          <a:prstGeom prst="rect">
            <a:avLst/>
          </a:prstGeom>
        </p:spPr>
      </p:pic>
      <p:grpSp>
        <p:nvGrpSpPr>
          <p:cNvPr id="5" name="object 2"/>
          <p:cNvGrpSpPr/>
          <p:nvPr/>
        </p:nvGrpSpPr>
        <p:grpSpPr>
          <a:xfrm>
            <a:off x="847419" y="1452219"/>
            <a:ext cx="9707286" cy="913500"/>
            <a:chOff x="668193" y="869379"/>
            <a:chExt cx="9707286" cy="106083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object 3"/>
            <p:cNvSpPr/>
            <p:nvPr/>
          </p:nvSpPr>
          <p:spPr>
            <a:xfrm>
              <a:off x="1648674" y="869379"/>
              <a:ext cx="8726805" cy="868680"/>
            </a:xfrm>
            <a:custGeom>
              <a:avLst/>
              <a:gdLst/>
              <a:ahLst/>
              <a:cxnLst/>
              <a:rect l="l" t="t" r="r" b="b"/>
              <a:pathLst>
                <a:path w="8726805" h="868680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80" y="0"/>
                  </a:lnTo>
                  <a:lnTo>
                    <a:pt x="8581644" y="0"/>
                  </a:lnTo>
                  <a:lnTo>
                    <a:pt x="8627424" y="7376"/>
                  </a:lnTo>
                  <a:lnTo>
                    <a:pt x="8667170" y="27919"/>
                  </a:lnTo>
                  <a:lnTo>
                    <a:pt x="8698504" y="59253"/>
                  </a:lnTo>
                  <a:lnTo>
                    <a:pt x="8719047" y="98999"/>
                  </a:lnTo>
                  <a:lnTo>
                    <a:pt x="8726424" y="144779"/>
                  </a:lnTo>
                  <a:lnTo>
                    <a:pt x="8726424" y="723900"/>
                  </a:lnTo>
                  <a:lnTo>
                    <a:pt x="8719047" y="769680"/>
                  </a:lnTo>
                  <a:lnTo>
                    <a:pt x="8698504" y="809426"/>
                  </a:lnTo>
                  <a:lnTo>
                    <a:pt x="8667170" y="840760"/>
                  </a:lnTo>
                  <a:lnTo>
                    <a:pt x="8627424" y="861303"/>
                  </a:lnTo>
                  <a:lnTo>
                    <a:pt x="8581644" y="868679"/>
                  </a:lnTo>
                  <a:lnTo>
                    <a:pt x="144780" y="868679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9" name="object 4"/>
            <p:cNvSpPr/>
            <p:nvPr/>
          </p:nvSpPr>
          <p:spPr>
            <a:xfrm>
              <a:off x="668193" y="1047567"/>
              <a:ext cx="791210" cy="882649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6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13" name="object 8"/>
          <p:cNvSpPr txBox="1"/>
          <p:nvPr/>
        </p:nvSpPr>
        <p:spPr>
          <a:xfrm>
            <a:off x="1081532" y="1769477"/>
            <a:ext cx="3079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89840" y="172828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24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2503170" y="654364"/>
            <a:ext cx="805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ÖĞRETMENLER</a:t>
            </a:r>
            <a:r>
              <a:rPr lang="tr-TR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NELER</a:t>
            </a:r>
            <a:r>
              <a:rPr lang="tr-TR" sz="24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35" dirty="0">
                <a:solidFill>
                  <a:schemeClr val="bg1"/>
                </a:solidFill>
                <a:latin typeface="Calibri"/>
                <a:cs typeface="Calibri"/>
              </a:rPr>
              <a:t>YAPABİLİR?</a:t>
            </a:r>
            <a:r>
              <a:rPr lang="tr-TR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Calibri"/>
                <a:cs typeface="Calibri"/>
              </a:rPr>
              <a:t>(KISA</a:t>
            </a:r>
            <a:r>
              <a:rPr lang="tr-TR" sz="2400" b="1" spc="-6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VADELİ)</a:t>
            </a:r>
            <a:endParaRPr lang="tr-T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1555357" y="2299589"/>
            <a:ext cx="9718040" cy="316535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>
                <a:latin typeface="Calibri"/>
                <a:cs typeface="Calibri"/>
              </a:rPr>
              <a:t>Zorbalık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davranışına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anında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müdahale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edin;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davranışı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sonlandırın.</a:t>
            </a:r>
            <a:endParaRPr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>
                <a:latin typeface="Calibri"/>
                <a:cs typeface="Calibri"/>
              </a:rPr>
              <a:t>Onun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suçu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olmadığını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söyleyin.</a:t>
            </a:r>
            <a:endParaRPr dirty="0">
              <a:latin typeface="Calibri"/>
              <a:cs typeface="Calibri"/>
            </a:endParaRPr>
          </a:p>
          <a:p>
            <a:pPr marL="240029" marR="228600" indent="-227329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pc="-10" dirty="0">
                <a:latin typeface="Calibri"/>
                <a:cs typeface="Calibri"/>
              </a:rPr>
              <a:t>Zorbalığa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uğrayan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ilk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tek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kişinin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kendisi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olmadığını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vurgulayın; </a:t>
            </a:r>
            <a:r>
              <a:rPr dirty="0" err="1" smtClean="0">
                <a:latin typeface="Calibri"/>
                <a:cs typeface="Calibri"/>
              </a:rPr>
              <a:t>bu</a:t>
            </a:r>
            <a:r>
              <a:rPr spc="-80" dirty="0" smtClean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davranışı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yaşayan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başka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öğrenciler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olduğunu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belirtin.</a:t>
            </a:r>
            <a:endParaRPr dirty="0">
              <a:latin typeface="Calibri"/>
              <a:cs typeface="Calibri"/>
            </a:endParaRPr>
          </a:p>
          <a:p>
            <a:pPr marL="240029" marR="516255" indent="-227329">
              <a:lnSpc>
                <a:spcPct val="90000"/>
              </a:lnSpc>
              <a:spcBef>
                <a:spcPts val="94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>
                <a:latin typeface="Calibri"/>
                <a:cs typeface="Calibri"/>
              </a:rPr>
              <a:t>Zorbalık</a:t>
            </a:r>
            <a:r>
              <a:rPr spc="-1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yapana</a:t>
            </a:r>
            <a:r>
              <a:rPr spc="-1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kesinlikle</a:t>
            </a:r>
            <a:r>
              <a:rPr spc="-1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şiddet</a:t>
            </a:r>
            <a:r>
              <a:rPr spc="-1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kullanarak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karşılık</a:t>
            </a:r>
            <a:r>
              <a:rPr spc="-125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vermemesi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 err="1" smtClean="0">
                <a:latin typeface="Calibri"/>
                <a:cs typeface="Calibri"/>
              </a:rPr>
              <a:t>gerektiğini</a:t>
            </a:r>
            <a:r>
              <a:rPr spc="-105" dirty="0" smtClean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açıklayın.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Şiddet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kullanmak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yerine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sakin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kalmasını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0" dirty="0" err="1" smtClean="0">
                <a:latin typeface="Calibri"/>
                <a:cs typeface="Calibri"/>
              </a:rPr>
              <a:t>söyleyin</a:t>
            </a:r>
            <a:r>
              <a:rPr spc="-10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240029" marR="5080" indent="-227329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>
                <a:latin typeface="Calibri"/>
                <a:cs typeface="Calibri"/>
              </a:rPr>
              <a:t>Böyle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bir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olay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tekrar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gerçekleştiğinde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durumu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hemen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bir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yetişkine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 smtClean="0">
                <a:latin typeface="Calibri"/>
                <a:cs typeface="Calibri"/>
              </a:rPr>
              <a:t>(</a:t>
            </a:r>
            <a:r>
              <a:rPr dirty="0">
                <a:latin typeface="Calibri"/>
                <a:cs typeface="Calibri"/>
              </a:rPr>
              <a:t>sınıf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öğretmeni,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psikolojik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danışman</a:t>
            </a:r>
            <a:r>
              <a:rPr spc="-10" dirty="0">
                <a:latin typeface="Calibri"/>
                <a:cs typeface="Calibri"/>
              </a:rPr>
              <a:t>/</a:t>
            </a:r>
            <a:r>
              <a:rPr spc="-10" dirty="0" err="1">
                <a:latin typeface="Calibri"/>
                <a:cs typeface="Calibri"/>
              </a:rPr>
              <a:t>rehber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 err="1" smtClean="0">
                <a:latin typeface="Calibri"/>
                <a:cs typeface="Calibri"/>
              </a:rPr>
              <a:t>öğretmen,</a:t>
            </a:r>
            <a:r>
              <a:rPr dirty="0" err="1" smtClean="0">
                <a:latin typeface="Calibri"/>
                <a:cs typeface="Calibri"/>
              </a:rPr>
              <a:t>ebeveynleri</a:t>
            </a:r>
            <a:r>
              <a:rPr dirty="0">
                <a:latin typeface="Calibri"/>
                <a:cs typeface="Calibri"/>
              </a:rPr>
              <a:t>)</a:t>
            </a:r>
            <a:r>
              <a:rPr spc="-1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anlatması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gerektiğine</a:t>
            </a:r>
            <a:r>
              <a:rPr spc="-1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ikna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edin.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2265695" y="1617354"/>
            <a:ext cx="58204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Olaya</a:t>
            </a:r>
            <a:r>
              <a:rPr sz="2400" b="1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tanıklık</a:t>
            </a:r>
            <a:r>
              <a:rPr sz="2400" b="1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eden/izleyen</a:t>
            </a:r>
            <a:r>
              <a:rPr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Calibri"/>
                <a:cs typeface="Calibri"/>
              </a:rPr>
              <a:t>öğrencileriniz</a:t>
            </a:r>
            <a:r>
              <a:rPr sz="2400" b="1" spc="-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chemeClr val="bg1"/>
                </a:solidFill>
                <a:latin typeface="Calibri"/>
                <a:cs typeface="Calibri"/>
              </a:rPr>
              <a:t>için</a:t>
            </a:r>
            <a:r>
              <a:rPr sz="2400" b="1" spc="-10" dirty="0" smtClean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380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837" y="442560"/>
            <a:ext cx="8611873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520794" y="601464"/>
            <a:ext cx="805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ÖĞRETMENLER</a:t>
            </a:r>
            <a:r>
              <a:rPr lang="tr-TR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NELER</a:t>
            </a:r>
            <a:r>
              <a:rPr lang="tr-TR" sz="24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35" dirty="0">
                <a:solidFill>
                  <a:schemeClr val="bg1"/>
                </a:solidFill>
                <a:latin typeface="Calibri"/>
                <a:cs typeface="Calibri"/>
              </a:rPr>
              <a:t>YAPABİLİR?</a:t>
            </a:r>
            <a:r>
              <a:rPr lang="tr-TR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(UZUN</a:t>
            </a:r>
            <a:r>
              <a:rPr lang="tr-TR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VADELİ)</a:t>
            </a:r>
            <a:endParaRPr lang="tr-T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797220" y="1448408"/>
            <a:ext cx="8825865" cy="647700"/>
          </a:xfrm>
          <a:custGeom>
            <a:avLst/>
            <a:gdLst/>
            <a:ahLst/>
            <a:cxnLst/>
            <a:rect l="l" t="t" r="r" b="b"/>
            <a:pathLst>
              <a:path w="882586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8717534" y="0"/>
                </a:lnTo>
                <a:lnTo>
                  <a:pt x="8759529" y="8491"/>
                </a:lnTo>
                <a:lnTo>
                  <a:pt x="8793845" y="31638"/>
                </a:lnTo>
                <a:lnTo>
                  <a:pt x="8816992" y="65954"/>
                </a:lnTo>
                <a:lnTo>
                  <a:pt x="8825484" y="107950"/>
                </a:lnTo>
                <a:lnTo>
                  <a:pt x="8825484" y="539750"/>
                </a:lnTo>
                <a:lnTo>
                  <a:pt x="8816992" y="581745"/>
                </a:lnTo>
                <a:lnTo>
                  <a:pt x="8793845" y="616061"/>
                </a:lnTo>
                <a:lnTo>
                  <a:pt x="8759529" y="639208"/>
                </a:lnTo>
                <a:lnTo>
                  <a:pt x="8717534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192">
            <a:solidFill>
              <a:srgbClr val="39A0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859535" y="1400789"/>
            <a:ext cx="792480" cy="935990"/>
          </a:xfrm>
          <a:custGeom>
            <a:avLst/>
            <a:gdLst/>
            <a:ahLst/>
            <a:cxnLst/>
            <a:rect l="l" t="t" r="r" b="b"/>
            <a:pathLst>
              <a:path w="792480" h="935989">
                <a:moveTo>
                  <a:pt x="792480" y="0"/>
                </a:moveTo>
                <a:lnTo>
                  <a:pt x="396239" y="276479"/>
                </a:lnTo>
                <a:lnTo>
                  <a:pt x="0" y="0"/>
                </a:lnTo>
                <a:lnTo>
                  <a:pt x="0" y="659257"/>
                </a:lnTo>
                <a:lnTo>
                  <a:pt x="396239" y="935736"/>
                </a:lnTo>
                <a:lnTo>
                  <a:pt x="792480" y="659257"/>
                </a:lnTo>
                <a:lnTo>
                  <a:pt x="7924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1942338" y="1556360"/>
            <a:ext cx="80636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Öğrencilerinize</a:t>
            </a:r>
            <a:r>
              <a:rPr lang="tr-TR"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akran</a:t>
            </a:r>
            <a:r>
              <a:rPr lang="tr-TR"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zorbalığı</a:t>
            </a:r>
            <a:r>
              <a:rPr lang="tr-TR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hakkında</a:t>
            </a:r>
            <a:r>
              <a:rPr lang="tr-TR" sz="2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bilgi</a:t>
            </a:r>
            <a:r>
              <a:rPr lang="tr-TR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verin.</a:t>
            </a:r>
            <a:endParaRPr lang="tr-T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1124501" y="1601198"/>
            <a:ext cx="372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tr-TR" sz="3600" spc="-5" dirty="0" smtClean="0">
                <a:solidFill>
                  <a:srgbClr val="FFFFFF"/>
                </a:solidFill>
              </a:rPr>
              <a:t>1.</a:t>
            </a:r>
            <a:endParaRPr lang="tr-TR" sz="3600" dirty="0"/>
          </a:p>
        </p:txBody>
      </p:sp>
      <p:grpSp>
        <p:nvGrpSpPr>
          <p:cNvPr id="12" name="object 7"/>
          <p:cNvGrpSpPr/>
          <p:nvPr/>
        </p:nvGrpSpPr>
        <p:grpSpPr>
          <a:xfrm>
            <a:off x="921636" y="3748451"/>
            <a:ext cx="9688132" cy="935990"/>
            <a:chOff x="774508" y="3928947"/>
            <a:chExt cx="9688132" cy="93599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" name="object 8"/>
            <p:cNvSpPr/>
            <p:nvPr/>
          </p:nvSpPr>
          <p:spPr>
            <a:xfrm>
              <a:off x="1652015" y="4017263"/>
              <a:ext cx="8810625" cy="647700"/>
            </a:xfrm>
            <a:custGeom>
              <a:avLst/>
              <a:gdLst/>
              <a:ahLst/>
              <a:cxnLst/>
              <a:rect l="l" t="t" r="r" b="b"/>
              <a:pathLst>
                <a:path w="881062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702293" y="0"/>
                  </a:lnTo>
                  <a:lnTo>
                    <a:pt x="8744289" y="8491"/>
                  </a:lnTo>
                  <a:lnTo>
                    <a:pt x="8778605" y="31638"/>
                  </a:lnTo>
                  <a:lnTo>
                    <a:pt x="8801752" y="65954"/>
                  </a:lnTo>
                  <a:lnTo>
                    <a:pt x="8810243" y="107950"/>
                  </a:lnTo>
                  <a:lnTo>
                    <a:pt x="8810243" y="539750"/>
                  </a:lnTo>
                  <a:lnTo>
                    <a:pt x="8801752" y="581745"/>
                  </a:lnTo>
                  <a:lnTo>
                    <a:pt x="8778605" y="616061"/>
                  </a:lnTo>
                  <a:lnTo>
                    <a:pt x="8744289" y="639208"/>
                  </a:lnTo>
                  <a:lnTo>
                    <a:pt x="8702293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grpFill/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774508" y="3928947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9"/>
                  </a:lnTo>
                  <a:lnTo>
                    <a:pt x="0" y="0"/>
                  </a:lnTo>
                  <a:lnTo>
                    <a:pt x="0" y="669417"/>
                  </a:lnTo>
                  <a:lnTo>
                    <a:pt x="381762" y="935736"/>
                  </a:lnTo>
                  <a:lnTo>
                    <a:pt x="763524" y="669417"/>
                  </a:lnTo>
                  <a:lnTo>
                    <a:pt x="76352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10"/>
          <p:cNvSpPr txBox="1"/>
          <p:nvPr/>
        </p:nvSpPr>
        <p:spPr>
          <a:xfrm>
            <a:off x="928872" y="2537188"/>
            <a:ext cx="9454672" cy="3262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 indent="-227329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pos="603885" algn="l"/>
              </a:tabLst>
            </a:pPr>
            <a:r>
              <a:rPr sz="2400" dirty="0">
                <a:latin typeface="Calibri"/>
                <a:cs typeface="Calibri"/>
              </a:rPr>
              <a:t>Akran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zorbalığının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tanımı,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türleri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sonuçları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hakkında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konuşun.</a:t>
            </a:r>
            <a:endParaRPr sz="2400" dirty="0">
              <a:latin typeface="Calibri"/>
              <a:cs typeface="Calibri"/>
            </a:endParaRPr>
          </a:p>
          <a:p>
            <a:pPr marL="603885" indent="-227329">
              <a:lnSpc>
                <a:spcPts val="2735"/>
              </a:lnSpc>
              <a:buFont typeface="Arial MT"/>
              <a:buChar char="•"/>
              <a:tabLst>
                <a:tab pos="603885" algn="l"/>
              </a:tabLst>
            </a:pPr>
            <a:r>
              <a:rPr sz="2400" dirty="0">
                <a:latin typeface="Calibri"/>
                <a:cs typeface="Calibri"/>
              </a:rPr>
              <a:t>Akran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zorbalığını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neden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önlememiz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gerektiğini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açıklayın.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10"/>
              </a:spcBef>
            </a:pPr>
            <a:endParaRPr sz="2400" dirty="0">
              <a:latin typeface="Calibri"/>
              <a:cs typeface="Calibri"/>
            </a:endParaRPr>
          </a:p>
          <a:p>
            <a:pPr marL="3810">
              <a:lnSpc>
                <a:spcPct val="100000"/>
              </a:lnSpc>
              <a:buSzPct val="51388"/>
              <a:tabLst>
                <a:tab pos="313690" algn="l"/>
              </a:tabLst>
            </a:pPr>
            <a:r>
              <a:rPr lang="tr-TR" sz="5400" baseline="-3858" dirty="0" smtClean="0">
                <a:solidFill>
                  <a:srgbClr val="FFFFFF"/>
                </a:solidFill>
                <a:latin typeface="Candara"/>
                <a:cs typeface="Candara"/>
              </a:rPr>
              <a:t>  2</a:t>
            </a:r>
            <a:r>
              <a:rPr lang="tr-TR" sz="5400" baseline="-3858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tr-TR" sz="5400" spc="442" baseline="-3858" dirty="0" smtClean="0">
                <a:solidFill>
                  <a:schemeClr val="bg1"/>
                </a:solidFill>
                <a:latin typeface="Candara"/>
                <a:cs typeface="Candara"/>
              </a:rPr>
              <a:t>    </a:t>
            </a:r>
            <a:r>
              <a:rPr sz="2400" b="1" dirty="0" err="1" smtClean="0">
                <a:solidFill>
                  <a:schemeClr val="bg1"/>
                </a:solidFill>
                <a:latin typeface="Calibri"/>
                <a:cs typeface="Calibri"/>
              </a:rPr>
              <a:t>Olumlu</a:t>
            </a:r>
            <a:r>
              <a:rPr sz="2400" b="1" spc="-3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rol</a:t>
            </a:r>
            <a:r>
              <a:rPr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model</a:t>
            </a:r>
            <a:r>
              <a:rPr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olun,</a:t>
            </a:r>
            <a:r>
              <a:rPr sz="2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zorbalık</a:t>
            </a:r>
            <a:r>
              <a:rPr sz="24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olaylarına</a:t>
            </a:r>
            <a:r>
              <a:rPr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Calibri"/>
                <a:cs typeface="Calibri"/>
              </a:rPr>
              <a:t>hemen</a:t>
            </a:r>
            <a:r>
              <a:rPr sz="2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latin typeface="Calibri"/>
                <a:cs typeface="Calibri"/>
              </a:rPr>
              <a:t>müdahale</a:t>
            </a:r>
            <a:r>
              <a:rPr sz="2400" b="1" spc="-3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chemeClr val="bg1"/>
                </a:solidFill>
                <a:latin typeface="Calibri"/>
                <a:cs typeface="Calibri"/>
              </a:rPr>
              <a:t>edin</a:t>
            </a:r>
            <a:r>
              <a:rPr sz="2400" b="1" spc="-10" dirty="0" smtClean="0">
                <a:solidFill>
                  <a:srgbClr val="8FAADC"/>
                </a:solidFill>
                <a:latin typeface="Calibri"/>
                <a:cs typeface="Calibri"/>
              </a:rPr>
              <a:t>.</a:t>
            </a:r>
            <a:endParaRPr sz="2400" dirty="0" smtClean="0">
              <a:latin typeface="Calibri"/>
              <a:cs typeface="Calibri"/>
            </a:endParaRPr>
          </a:p>
          <a:p>
            <a:pPr marL="667385" lvl="1" indent="-272415">
              <a:lnSpc>
                <a:spcPct val="100000"/>
              </a:lnSpc>
              <a:spcBef>
                <a:spcPts val="2385"/>
              </a:spcBef>
              <a:buSzPct val="75000"/>
              <a:buFont typeface="Arial MT"/>
              <a:buChar char="•"/>
              <a:tabLst>
                <a:tab pos="667385" algn="l"/>
              </a:tabLst>
            </a:pPr>
            <a:r>
              <a:rPr sz="2400" dirty="0">
                <a:latin typeface="Calibri"/>
                <a:cs typeface="Calibri"/>
              </a:rPr>
              <a:t>Bu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okulda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akran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zorbalığının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asla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kabul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edilemeyeceğini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açıklayın.</a:t>
            </a:r>
            <a:endParaRPr sz="2400" dirty="0">
              <a:latin typeface="Calibri"/>
              <a:cs typeface="Calibri"/>
            </a:endParaRPr>
          </a:p>
          <a:p>
            <a:pPr marL="667385" marR="596265" lvl="1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667385" algn="l"/>
              </a:tabLst>
            </a:pPr>
            <a:r>
              <a:rPr sz="2400" dirty="0" err="1" smtClean="0">
                <a:latin typeface="Calibri"/>
                <a:cs typeface="Calibri"/>
              </a:rPr>
              <a:t>Sınıf</a:t>
            </a:r>
            <a:r>
              <a:rPr sz="2400" spc="-7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içerisindeki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tutum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davranışlarınız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şiddete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karşı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olan </a:t>
            </a:r>
            <a:r>
              <a:rPr sz="2400" spc="-10" dirty="0">
                <a:latin typeface="Calibri"/>
                <a:cs typeface="Calibri"/>
              </a:rPr>
              <a:t>tavrınızı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gösterin.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494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602907" cy="779475"/>
          </a:xfrm>
          <a:prstGeom prst="rect">
            <a:avLst/>
          </a:prstGeom>
        </p:spPr>
      </p:pic>
      <p:grpSp>
        <p:nvGrpSpPr>
          <p:cNvPr id="5" name="object 2"/>
          <p:cNvGrpSpPr/>
          <p:nvPr/>
        </p:nvGrpSpPr>
        <p:grpSpPr>
          <a:xfrm>
            <a:off x="779010" y="1589773"/>
            <a:ext cx="9899780" cy="937260"/>
            <a:chOff x="1325857" y="1297300"/>
            <a:chExt cx="9899780" cy="937260"/>
          </a:xfrm>
        </p:grpSpPr>
        <p:sp>
          <p:nvSpPr>
            <p:cNvPr id="8" name="object 3"/>
            <p:cNvSpPr/>
            <p:nvPr/>
          </p:nvSpPr>
          <p:spPr>
            <a:xfrm>
              <a:off x="1325857" y="1297300"/>
              <a:ext cx="791210" cy="937260"/>
            </a:xfrm>
            <a:custGeom>
              <a:avLst/>
              <a:gdLst/>
              <a:ahLst/>
              <a:cxnLst/>
              <a:rect l="l" t="t" r="r" b="b"/>
              <a:pathLst>
                <a:path w="791210" h="93726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61288"/>
                  </a:lnTo>
                  <a:lnTo>
                    <a:pt x="395478" y="937259"/>
                  </a:lnTo>
                  <a:lnTo>
                    <a:pt x="790956" y="661288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2251817" y="1348318"/>
              <a:ext cx="8973820" cy="649605"/>
            </a:xfrm>
            <a:custGeom>
              <a:avLst/>
              <a:gdLst/>
              <a:ahLst/>
              <a:cxnLst/>
              <a:rect l="l" t="t" r="r" b="b"/>
              <a:pathLst>
                <a:path w="8973820" h="649605">
                  <a:moveTo>
                    <a:pt x="0" y="108203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4" y="0"/>
                  </a:lnTo>
                  <a:lnTo>
                    <a:pt x="8865108" y="0"/>
                  </a:lnTo>
                  <a:lnTo>
                    <a:pt x="8907250" y="8495"/>
                  </a:lnTo>
                  <a:lnTo>
                    <a:pt x="8941641" y="31670"/>
                  </a:lnTo>
                  <a:lnTo>
                    <a:pt x="8964816" y="66061"/>
                  </a:lnTo>
                  <a:lnTo>
                    <a:pt x="8973312" y="108203"/>
                  </a:lnTo>
                  <a:lnTo>
                    <a:pt x="8973312" y="541019"/>
                  </a:lnTo>
                  <a:lnTo>
                    <a:pt x="8964816" y="583162"/>
                  </a:lnTo>
                  <a:lnTo>
                    <a:pt x="8941641" y="617553"/>
                  </a:lnTo>
                  <a:lnTo>
                    <a:pt x="8907250" y="640728"/>
                  </a:lnTo>
                  <a:lnTo>
                    <a:pt x="8865108" y="649224"/>
                  </a:lnTo>
                  <a:lnTo>
                    <a:pt x="108204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19"/>
                  </a:lnTo>
                  <a:lnTo>
                    <a:pt x="0" y="10820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/>
          <p:cNvSpPr txBox="1"/>
          <p:nvPr/>
        </p:nvSpPr>
        <p:spPr>
          <a:xfrm>
            <a:off x="1064086" y="1891905"/>
            <a:ext cx="214293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2203891" y="1766606"/>
            <a:ext cx="63169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Öğrencilerle</a:t>
            </a:r>
            <a:r>
              <a:rPr lang="tr-TR"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yakın</a:t>
            </a:r>
            <a:r>
              <a:rPr lang="tr-TR"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ve</a:t>
            </a:r>
            <a:r>
              <a:rPr lang="tr-TR"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sıcak</a:t>
            </a:r>
            <a:r>
              <a:rPr lang="tr-TR" sz="2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ilişkiler</a:t>
            </a:r>
            <a:r>
              <a:rPr lang="tr-TR"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kurun.</a:t>
            </a:r>
            <a:endParaRPr lang="tr-T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1867869" y="2555959"/>
            <a:ext cx="76727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</a:tabLst>
            </a:pPr>
            <a:r>
              <a:rPr sz="2400" spc="-20" dirty="0">
                <a:latin typeface="Calibri"/>
                <a:cs typeface="Calibri"/>
              </a:rPr>
              <a:t>Yakın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sıcak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ilişkiler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kurarak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öğrencilerin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güvenmesine </a:t>
            </a:r>
            <a:r>
              <a:rPr sz="2400" dirty="0">
                <a:latin typeface="Calibri"/>
                <a:cs typeface="Calibri"/>
              </a:rPr>
              <a:t>yardımcı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olun.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sayede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öğrenciler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zorbalık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olaylarını</a:t>
            </a:r>
            <a:endParaRPr sz="2400" dirty="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sizinle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paylaşacaktır.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5" name="object 2"/>
          <p:cNvGrpSpPr/>
          <p:nvPr/>
        </p:nvGrpSpPr>
        <p:grpSpPr>
          <a:xfrm>
            <a:off x="709111" y="4271198"/>
            <a:ext cx="9761665" cy="932016"/>
            <a:chOff x="554671" y="845566"/>
            <a:chExt cx="9761665" cy="108234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object 3"/>
            <p:cNvSpPr/>
            <p:nvPr/>
          </p:nvSpPr>
          <p:spPr>
            <a:xfrm>
              <a:off x="1589531" y="859535"/>
              <a:ext cx="8726805" cy="868680"/>
            </a:xfrm>
            <a:custGeom>
              <a:avLst/>
              <a:gdLst/>
              <a:ahLst/>
              <a:cxnLst/>
              <a:rect l="l" t="t" r="r" b="b"/>
              <a:pathLst>
                <a:path w="8726805" h="868680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80" y="0"/>
                  </a:lnTo>
                  <a:lnTo>
                    <a:pt x="8581644" y="0"/>
                  </a:lnTo>
                  <a:lnTo>
                    <a:pt x="8627424" y="7376"/>
                  </a:lnTo>
                  <a:lnTo>
                    <a:pt x="8667170" y="27919"/>
                  </a:lnTo>
                  <a:lnTo>
                    <a:pt x="8698504" y="59253"/>
                  </a:lnTo>
                  <a:lnTo>
                    <a:pt x="8719047" y="98999"/>
                  </a:lnTo>
                  <a:lnTo>
                    <a:pt x="8726424" y="144779"/>
                  </a:lnTo>
                  <a:lnTo>
                    <a:pt x="8726424" y="723900"/>
                  </a:lnTo>
                  <a:lnTo>
                    <a:pt x="8719047" y="769680"/>
                  </a:lnTo>
                  <a:lnTo>
                    <a:pt x="8698504" y="809426"/>
                  </a:lnTo>
                  <a:lnTo>
                    <a:pt x="8667170" y="840760"/>
                  </a:lnTo>
                  <a:lnTo>
                    <a:pt x="8627424" y="861303"/>
                  </a:lnTo>
                  <a:lnTo>
                    <a:pt x="8581644" y="868679"/>
                  </a:lnTo>
                  <a:lnTo>
                    <a:pt x="144780" y="868679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7" name="object 4"/>
            <p:cNvSpPr/>
            <p:nvPr/>
          </p:nvSpPr>
          <p:spPr>
            <a:xfrm>
              <a:off x="554671" y="845566"/>
              <a:ext cx="791210" cy="1082340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6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</p:grpSp>
      <p:sp>
        <p:nvSpPr>
          <p:cNvPr id="21" name="object 6"/>
          <p:cNvSpPr txBox="1"/>
          <p:nvPr/>
        </p:nvSpPr>
        <p:spPr>
          <a:xfrm>
            <a:off x="956939" y="4500282"/>
            <a:ext cx="214293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03891" y="4414884"/>
            <a:ext cx="5289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buClr>
                <a:srgbClr val="FFFFFF"/>
              </a:buClr>
              <a:buSzPct val="133333"/>
              <a:tabLst>
                <a:tab pos="682625" algn="l"/>
              </a:tabLst>
            </a:pP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Olumlu</a:t>
            </a:r>
            <a:r>
              <a:rPr lang="tr-TR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bir</a:t>
            </a:r>
            <a:r>
              <a:rPr lang="tr-TR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sınıf</a:t>
            </a:r>
            <a:r>
              <a:rPr lang="tr-TR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ortamı</a:t>
            </a:r>
            <a:r>
              <a:rPr lang="tr-TR" sz="2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yaratın</a:t>
            </a:r>
            <a:r>
              <a:rPr lang="tr-TR" b="1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tr-TR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2" name="object 17"/>
          <p:cNvSpPr txBox="1"/>
          <p:nvPr/>
        </p:nvSpPr>
        <p:spPr>
          <a:xfrm>
            <a:off x="1389468" y="5113186"/>
            <a:ext cx="79457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1525" lvl="1" indent="-227329">
              <a:lnSpc>
                <a:spcPct val="100000"/>
              </a:lnSpc>
              <a:spcBef>
                <a:spcPts val="2660"/>
              </a:spcBef>
              <a:buFont typeface="Arial MT"/>
              <a:buChar char="•"/>
              <a:tabLst>
                <a:tab pos="771525" algn="l"/>
              </a:tabLst>
            </a:pPr>
            <a:r>
              <a:rPr sz="2400" dirty="0" err="1" smtClean="0">
                <a:latin typeface="Calibri"/>
                <a:cs typeface="Calibri"/>
              </a:rPr>
              <a:t>Sınıf</a:t>
            </a:r>
            <a:r>
              <a:rPr sz="2400" spc="-7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içerisindeki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arkadaşlık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dinamiklerini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yakından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tanıyın.</a:t>
            </a:r>
            <a:endParaRPr sz="2400" dirty="0">
              <a:latin typeface="Calibri"/>
              <a:cs typeface="Calibri"/>
            </a:endParaRPr>
          </a:p>
          <a:p>
            <a:pPr marL="771525" lvl="1" indent="-227329">
              <a:lnSpc>
                <a:spcPct val="100000"/>
              </a:lnSpc>
              <a:buFont typeface="Arial MT"/>
              <a:buChar char="•"/>
              <a:tabLst>
                <a:tab pos="771525" algn="l"/>
              </a:tabLst>
            </a:pPr>
            <a:r>
              <a:rPr sz="2400" dirty="0">
                <a:latin typeface="Calibri"/>
                <a:cs typeface="Calibri"/>
              </a:rPr>
              <a:t>Olumlu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disiplin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yöntemleri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kullanın.</a:t>
            </a:r>
            <a:endParaRPr sz="2400" dirty="0">
              <a:latin typeface="Calibri"/>
              <a:cs typeface="Calibri"/>
            </a:endParaRPr>
          </a:p>
          <a:p>
            <a:pPr marL="771525" lvl="1" indent="-227329">
              <a:lnSpc>
                <a:spcPct val="100000"/>
              </a:lnSpc>
              <a:buFont typeface="Arial MT"/>
              <a:buChar char="•"/>
              <a:tabLst>
                <a:tab pos="771525" algn="l"/>
              </a:tabLst>
            </a:pPr>
            <a:r>
              <a:rPr sz="2400" spc="-10" dirty="0">
                <a:latin typeface="Calibri"/>
                <a:cs typeface="Calibri"/>
              </a:rPr>
              <a:t>Rekabetçi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eğitim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yerine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işbirlikçi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öğrenmeye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önem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verin.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2691149" y="664688"/>
            <a:ext cx="805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ÖĞRETMENLER</a:t>
            </a:r>
            <a:r>
              <a:rPr lang="tr-TR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NELER</a:t>
            </a:r>
            <a:r>
              <a:rPr lang="tr-TR" sz="24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35" dirty="0">
                <a:solidFill>
                  <a:schemeClr val="bg1"/>
                </a:solidFill>
                <a:latin typeface="Calibri"/>
                <a:cs typeface="Calibri"/>
              </a:rPr>
              <a:t>YAPABİLİR?</a:t>
            </a:r>
            <a:r>
              <a:rPr lang="tr-TR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(UZUN</a:t>
            </a:r>
            <a:r>
              <a:rPr lang="tr-TR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VADELİ)</a:t>
            </a:r>
            <a:endParaRPr lang="tr-T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308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2"/>
          <p:cNvSpPr/>
          <p:nvPr/>
        </p:nvSpPr>
        <p:spPr>
          <a:xfrm>
            <a:off x="1730073" y="3912540"/>
            <a:ext cx="8787765" cy="594638"/>
          </a:xfrm>
          <a:custGeom>
            <a:avLst/>
            <a:gdLst/>
            <a:ahLst/>
            <a:cxnLst/>
            <a:rect l="l" t="t" r="r" b="b"/>
            <a:pathLst>
              <a:path w="878776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8679434" y="0"/>
                </a:lnTo>
                <a:lnTo>
                  <a:pt x="8721429" y="8491"/>
                </a:lnTo>
                <a:lnTo>
                  <a:pt x="8755745" y="31638"/>
                </a:lnTo>
                <a:lnTo>
                  <a:pt x="8778892" y="65954"/>
                </a:lnTo>
                <a:lnTo>
                  <a:pt x="8787384" y="107950"/>
                </a:lnTo>
                <a:lnTo>
                  <a:pt x="8787384" y="539750"/>
                </a:lnTo>
                <a:lnTo>
                  <a:pt x="8778892" y="581745"/>
                </a:lnTo>
                <a:lnTo>
                  <a:pt x="8755745" y="616061"/>
                </a:lnTo>
                <a:lnTo>
                  <a:pt x="8721429" y="639208"/>
                </a:lnTo>
                <a:lnTo>
                  <a:pt x="8679434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624332" cy="779475"/>
          </a:xfrm>
          <a:prstGeom prst="rect">
            <a:avLst/>
          </a:prstGeom>
        </p:spPr>
      </p:pic>
      <p:grpSp>
        <p:nvGrpSpPr>
          <p:cNvPr id="5" name="object 2"/>
          <p:cNvGrpSpPr/>
          <p:nvPr/>
        </p:nvGrpSpPr>
        <p:grpSpPr>
          <a:xfrm>
            <a:off x="803087" y="1438747"/>
            <a:ext cx="9707286" cy="849095"/>
            <a:chOff x="668193" y="859535"/>
            <a:chExt cx="9648143" cy="107068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object 3"/>
            <p:cNvSpPr/>
            <p:nvPr/>
          </p:nvSpPr>
          <p:spPr>
            <a:xfrm>
              <a:off x="1589531" y="859535"/>
              <a:ext cx="8726805" cy="868680"/>
            </a:xfrm>
            <a:custGeom>
              <a:avLst/>
              <a:gdLst/>
              <a:ahLst/>
              <a:cxnLst/>
              <a:rect l="l" t="t" r="r" b="b"/>
              <a:pathLst>
                <a:path w="8726805" h="868680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80" y="0"/>
                  </a:lnTo>
                  <a:lnTo>
                    <a:pt x="8581644" y="0"/>
                  </a:lnTo>
                  <a:lnTo>
                    <a:pt x="8627424" y="7376"/>
                  </a:lnTo>
                  <a:lnTo>
                    <a:pt x="8667170" y="27919"/>
                  </a:lnTo>
                  <a:lnTo>
                    <a:pt x="8698504" y="59253"/>
                  </a:lnTo>
                  <a:lnTo>
                    <a:pt x="8719047" y="98999"/>
                  </a:lnTo>
                  <a:lnTo>
                    <a:pt x="8726424" y="144779"/>
                  </a:lnTo>
                  <a:lnTo>
                    <a:pt x="8726424" y="723900"/>
                  </a:lnTo>
                  <a:lnTo>
                    <a:pt x="8719047" y="769680"/>
                  </a:lnTo>
                  <a:lnTo>
                    <a:pt x="8698504" y="809426"/>
                  </a:lnTo>
                  <a:lnTo>
                    <a:pt x="8667170" y="840760"/>
                  </a:lnTo>
                  <a:lnTo>
                    <a:pt x="8627424" y="861303"/>
                  </a:lnTo>
                  <a:lnTo>
                    <a:pt x="8581644" y="868679"/>
                  </a:lnTo>
                  <a:lnTo>
                    <a:pt x="144780" y="868679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" name="object 4"/>
            <p:cNvSpPr/>
            <p:nvPr/>
          </p:nvSpPr>
          <p:spPr>
            <a:xfrm>
              <a:off x="668193" y="1047567"/>
              <a:ext cx="791210" cy="882649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6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10" name="object 5"/>
          <p:cNvSpPr txBox="1"/>
          <p:nvPr/>
        </p:nvSpPr>
        <p:spPr>
          <a:xfrm>
            <a:off x="1797219" y="2283197"/>
            <a:ext cx="9246158" cy="143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15570" indent="-228600">
              <a:lnSpc>
                <a:spcPts val="2380"/>
              </a:lnSpc>
              <a:spcBef>
                <a:spcPts val="205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 err="1" smtClean="0">
                <a:latin typeface="Calibri"/>
                <a:cs typeface="Calibri"/>
              </a:rPr>
              <a:t>Çocuğunuz</a:t>
            </a:r>
            <a:r>
              <a:rPr lang="tr-TR" sz="2000" spc="-5" dirty="0" smtClean="0">
                <a:latin typeface="Calibri"/>
                <a:cs typeface="Calibri"/>
              </a:rPr>
              <a:t>un diğer öğrencilerin neler hissedebileceğine yönelik </a:t>
            </a:r>
            <a:r>
              <a:rPr sz="2000" spc="-10" dirty="0" err="1" smtClean="0">
                <a:latin typeface="Calibri"/>
                <a:cs typeface="Calibri"/>
              </a:rPr>
              <a:t>empati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kurmasını sağlayın.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Başkalarına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saygı </a:t>
            </a:r>
            <a:r>
              <a:rPr sz="2000" spc="-10" dirty="0">
                <a:latin typeface="Calibri"/>
                <a:cs typeface="Calibri"/>
              </a:rPr>
              <a:t>duymayı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farklılıkları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kabul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etmeyi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öğretin.</a:t>
            </a:r>
            <a:r>
              <a:rPr sz="2000" spc="-15" dirty="0">
                <a:latin typeface="Calibri"/>
                <a:cs typeface="Calibri"/>
              </a:rPr>
              <a:t> </a:t>
            </a:r>
            <a:endParaRPr lang="tr-TR" sz="2000" spc="-15" dirty="0" smtClean="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 err="1" smtClean="0">
                <a:latin typeface="Calibri"/>
                <a:cs typeface="Calibri"/>
              </a:rPr>
              <a:t>Çocuğunuzun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sosyal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etkinlikler</a:t>
            </a:r>
            <a:r>
              <a:rPr lang="tr-TR" sz="2000" spc="-5" dirty="0" smtClean="0">
                <a:latin typeface="Calibri"/>
                <a:cs typeface="Calibri"/>
              </a:rPr>
              <a:t>e katılımını destekleyin.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1081532" y="1062609"/>
            <a:ext cx="3727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853577" y="3912540"/>
            <a:ext cx="763905" cy="792268"/>
          </a:xfrm>
          <a:custGeom>
            <a:avLst/>
            <a:gdLst/>
            <a:ahLst/>
            <a:cxnLst/>
            <a:rect l="l" t="t" r="r" b="b"/>
            <a:pathLst>
              <a:path w="763905" h="862964">
                <a:moveTo>
                  <a:pt x="763523" y="0"/>
                </a:moveTo>
                <a:lnTo>
                  <a:pt x="381761" y="266319"/>
                </a:lnTo>
                <a:lnTo>
                  <a:pt x="0" y="0"/>
                </a:lnTo>
                <a:lnTo>
                  <a:pt x="0" y="596265"/>
                </a:lnTo>
                <a:lnTo>
                  <a:pt x="381761" y="862584"/>
                </a:lnTo>
                <a:lnTo>
                  <a:pt x="763523" y="596265"/>
                </a:lnTo>
                <a:lnTo>
                  <a:pt x="763523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36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endParaRPr lang="tr-TR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1081532" y="1769477"/>
            <a:ext cx="3079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dirty="0" smtClean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2011304" y="3988708"/>
            <a:ext cx="57521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Aileler</a:t>
            </a:r>
            <a:r>
              <a:rPr lang="tr-TR"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ile</a:t>
            </a:r>
            <a:r>
              <a:rPr lang="tr-TR" sz="24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mutlaka</a:t>
            </a: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işbirliği</a:t>
            </a:r>
            <a:r>
              <a:rPr lang="tr-TR" sz="24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halinde</a:t>
            </a:r>
            <a:r>
              <a:rPr lang="tr-TR" sz="24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olun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89840" y="172828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2400" dirty="0"/>
          </a:p>
        </p:txBody>
      </p:sp>
      <p:sp>
        <p:nvSpPr>
          <p:cNvPr id="22" name="object 9"/>
          <p:cNvSpPr txBox="1"/>
          <p:nvPr/>
        </p:nvSpPr>
        <p:spPr>
          <a:xfrm>
            <a:off x="2124919" y="1599538"/>
            <a:ext cx="3531811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Öğrencilerinize</a:t>
            </a:r>
            <a:r>
              <a:rPr sz="2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latin typeface="Calibri"/>
                <a:cs typeface="Calibri"/>
              </a:rPr>
              <a:t>destek</a:t>
            </a:r>
            <a:r>
              <a:rPr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bg1"/>
                </a:solidFill>
                <a:latin typeface="Calibri"/>
                <a:cs typeface="Calibri"/>
              </a:rPr>
              <a:t>olun.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4" name="object 8"/>
          <p:cNvSpPr txBox="1"/>
          <p:nvPr/>
        </p:nvSpPr>
        <p:spPr>
          <a:xfrm>
            <a:off x="1127462" y="4149008"/>
            <a:ext cx="3079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dirty="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1730073" y="4794048"/>
            <a:ext cx="742188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</a:tabLst>
            </a:pPr>
            <a:r>
              <a:rPr sz="2000" dirty="0">
                <a:latin typeface="Calibri"/>
                <a:cs typeface="Calibri"/>
              </a:rPr>
              <a:t>Aileler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yakın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iletişim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halinde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olun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önleyici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çalışmalar </a:t>
            </a:r>
            <a:r>
              <a:rPr sz="1600" spc="-10" dirty="0">
                <a:latin typeface="Calibri"/>
                <a:cs typeface="Calibri"/>
              </a:rPr>
              <a:t>konusunda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ortak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stratejiler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geliştirin.</a:t>
            </a:r>
            <a:endParaRPr sz="2000" dirty="0">
              <a:latin typeface="Calibri"/>
              <a:cs typeface="Calibri"/>
            </a:endParaRPr>
          </a:p>
          <a:p>
            <a:pPr marL="285115" marR="471170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</a:tabLst>
            </a:pPr>
            <a:r>
              <a:rPr sz="2000" dirty="0">
                <a:latin typeface="Calibri"/>
                <a:cs typeface="Calibri"/>
              </a:rPr>
              <a:t>Ailelere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yönelik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seminerler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düzenleyin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konu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ilgili </a:t>
            </a:r>
            <a:r>
              <a:rPr sz="2000" dirty="0">
                <a:latin typeface="Calibri"/>
                <a:cs typeface="Calibri"/>
              </a:rPr>
              <a:t>broşürler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gönderin.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2758990" y="656109"/>
            <a:ext cx="805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ÖĞRETMENLER</a:t>
            </a:r>
            <a:r>
              <a:rPr lang="tr-TR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NELER</a:t>
            </a:r>
            <a:r>
              <a:rPr lang="tr-TR" sz="24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35" dirty="0">
                <a:solidFill>
                  <a:schemeClr val="bg1"/>
                </a:solidFill>
                <a:latin typeface="Calibri"/>
                <a:cs typeface="Calibri"/>
              </a:rPr>
              <a:t>YAPABİLİR?</a:t>
            </a:r>
            <a:r>
              <a:rPr lang="tr-TR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(UZUN</a:t>
            </a:r>
            <a:r>
              <a:rPr lang="tr-TR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VADELİ)</a:t>
            </a:r>
            <a:endParaRPr lang="tr-T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453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2"/>
          <p:cNvSpPr/>
          <p:nvPr/>
        </p:nvSpPr>
        <p:spPr>
          <a:xfrm>
            <a:off x="1734915" y="3813724"/>
            <a:ext cx="8787765" cy="594638"/>
          </a:xfrm>
          <a:custGeom>
            <a:avLst/>
            <a:gdLst/>
            <a:ahLst/>
            <a:cxnLst/>
            <a:rect l="l" t="t" r="r" b="b"/>
            <a:pathLst>
              <a:path w="878776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8679434" y="0"/>
                </a:lnTo>
                <a:lnTo>
                  <a:pt x="8721429" y="8491"/>
                </a:lnTo>
                <a:lnTo>
                  <a:pt x="8755745" y="31638"/>
                </a:lnTo>
                <a:lnTo>
                  <a:pt x="8778892" y="65954"/>
                </a:lnTo>
                <a:lnTo>
                  <a:pt x="8787384" y="107950"/>
                </a:lnTo>
                <a:lnTo>
                  <a:pt x="8787384" y="539750"/>
                </a:lnTo>
                <a:lnTo>
                  <a:pt x="8778892" y="581745"/>
                </a:lnTo>
                <a:lnTo>
                  <a:pt x="8755745" y="616061"/>
                </a:lnTo>
                <a:lnTo>
                  <a:pt x="8721429" y="639208"/>
                </a:lnTo>
                <a:lnTo>
                  <a:pt x="8679434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869" y="493181"/>
            <a:ext cx="8624332" cy="779475"/>
          </a:xfrm>
          <a:prstGeom prst="rect">
            <a:avLst/>
          </a:prstGeom>
        </p:spPr>
      </p:pic>
      <p:grpSp>
        <p:nvGrpSpPr>
          <p:cNvPr id="5" name="object 2"/>
          <p:cNvGrpSpPr/>
          <p:nvPr/>
        </p:nvGrpSpPr>
        <p:grpSpPr>
          <a:xfrm>
            <a:off x="784915" y="1441915"/>
            <a:ext cx="9707286" cy="913500"/>
            <a:chOff x="668193" y="869379"/>
            <a:chExt cx="9707286" cy="106083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object 3"/>
            <p:cNvSpPr/>
            <p:nvPr/>
          </p:nvSpPr>
          <p:spPr>
            <a:xfrm>
              <a:off x="1648674" y="869379"/>
              <a:ext cx="8726805" cy="868680"/>
            </a:xfrm>
            <a:custGeom>
              <a:avLst/>
              <a:gdLst/>
              <a:ahLst/>
              <a:cxnLst/>
              <a:rect l="l" t="t" r="r" b="b"/>
              <a:pathLst>
                <a:path w="8726805" h="868680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80" y="0"/>
                  </a:lnTo>
                  <a:lnTo>
                    <a:pt x="8581644" y="0"/>
                  </a:lnTo>
                  <a:lnTo>
                    <a:pt x="8627424" y="7376"/>
                  </a:lnTo>
                  <a:lnTo>
                    <a:pt x="8667170" y="27919"/>
                  </a:lnTo>
                  <a:lnTo>
                    <a:pt x="8698504" y="59253"/>
                  </a:lnTo>
                  <a:lnTo>
                    <a:pt x="8719047" y="98999"/>
                  </a:lnTo>
                  <a:lnTo>
                    <a:pt x="8726424" y="144779"/>
                  </a:lnTo>
                  <a:lnTo>
                    <a:pt x="8726424" y="723900"/>
                  </a:lnTo>
                  <a:lnTo>
                    <a:pt x="8719047" y="769680"/>
                  </a:lnTo>
                  <a:lnTo>
                    <a:pt x="8698504" y="809426"/>
                  </a:lnTo>
                  <a:lnTo>
                    <a:pt x="8667170" y="840760"/>
                  </a:lnTo>
                  <a:lnTo>
                    <a:pt x="8627424" y="861303"/>
                  </a:lnTo>
                  <a:lnTo>
                    <a:pt x="8581644" y="868679"/>
                  </a:lnTo>
                  <a:lnTo>
                    <a:pt x="144780" y="868679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" name="object 4"/>
            <p:cNvSpPr/>
            <p:nvPr/>
          </p:nvSpPr>
          <p:spPr>
            <a:xfrm>
              <a:off x="668193" y="1047567"/>
              <a:ext cx="791210" cy="882649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6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11" name="object 6"/>
          <p:cNvSpPr txBox="1"/>
          <p:nvPr/>
        </p:nvSpPr>
        <p:spPr>
          <a:xfrm>
            <a:off x="1081532" y="1062609"/>
            <a:ext cx="3727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853577" y="3714909"/>
            <a:ext cx="763905" cy="792268"/>
          </a:xfrm>
          <a:custGeom>
            <a:avLst/>
            <a:gdLst/>
            <a:ahLst/>
            <a:cxnLst/>
            <a:rect l="l" t="t" r="r" b="b"/>
            <a:pathLst>
              <a:path w="763905" h="862964">
                <a:moveTo>
                  <a:pt x="763523" y="0"/>
                </a:moveTo>
                <a:lnTo>
                  <a:pt x="381761" y="266319"/>
                </a:lnTo>
                <a:lnTo>
                  <a:pt x="0" y="0"/>
                </a:lnTo>
                <a:lnTo>
                  <a:pt x="0" y="596265"/>
                </a:lnTo>
                <a:lnTo>
                  <a:pt x="381761" y="862584"/>
                </a:lnTo>
                <a:lnTo>
                  <a:pt x="763523" y="596265"/>
                </a:lnTo>
                <a:lnTo>
                  <a:pt x="763523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36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endParaRPr lang="tr-TR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1081532" y="1769477"/>
            <a:ext cx="3079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dirty="0">
                <a:solidFill>
                  <a:schemeClr val="bg1"/>
                </a:solidFill>
                <a:latin typeface="Calibri"/>
                <a:cs typeface="Calibri"/>
              </a:rPr>
              <a:t>7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89840" y="172828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2400" dirty="0"/>
          </a:p>
        </p:txBody>
      </p:sp>
      <p:sp>
        <p:nvSpPr>
          <p:cNvPr id="24" name="object 8"/>
          <p:cNvSpPr txBox="1"/>
          <p:nvPr/>
        </p:nvSpPr>
        <p:spPr>
          <a:xfrm>
            <a:off x="1113905" y="3889188"/>
            <a:ext cx="3079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dirty="0" smtClean="0">
                <a:solidFill>
                  <a:schemeClr val="bg1"/>
                </a:solidFill>
                <a:latin typeface="Calibri"/>
                <a:cs typeface="Calibri"/>
              </a:rPr>
              <a:t>8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198236" y="1599209"/>
            <a:ext cx="4134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000" b="1" dirty="0">
                <a:solidFill>
                  <a:schemeClr val="bg1"/>
                </a:solidFill>
                <a:latin typeface="Calibri"/>
                <a:cs typeface="Calibri"/>
              </a:rPr>
              <a:t>Öğrencilerinizi</a:t>
            </a:r>
            <a:r>
              <a:rPr lang="tr-TR" sz="2000" b="1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Calibri"/>
                <a:cs typeface="Calibri"/>
              </a:rPr>
              <a:t>yakından</a:t>
            </a:r>
            <a:r>
              <a:rPr lang="tr-TR" sz="20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000" b="1" spc="-10" dirty="0">
                <a:solidFill>
                  <a:schemeClr val="bg1"/>
                </a:solidFill>
                <a:latin typeface="Calibri"/>
                <a:cs typeface="Calibri"/>
              </a:rPr>
              <a:t>gözlemleyin</a:t>
            </a: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tr-T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object 11"/>
          <p:cNvSpPr txBox="1"/>
          <p:nvPr/>
        </p:nvSpPr>
        <p:spPr>
          <a:xfrm>
            <a:off x="1765396" y="2474207"/>
            <a:ext cx="8131639" cy="17857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836294" indent="-227329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Öğrencilerinizin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akademik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durumunu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sosyal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ilişkilerini 	yakından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takip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edin.</a:t>
            </a:r>
            <a:endParaRPr sz="2000" dirty="0">
              <a:latin typeface="Calibri"/>
              <a:cs typeface="Calibri"/>
            </a:endParaRPr>
          </a:p>
          <a:p>
            <a:pPr marL="240029" indent="-227329">
              <a:lnSpc>
                <a:spcPts val="2555"/>
              </a:lnSpc>
              <a:buFont typeface="Arial MT"/>
              <a:buChar char="•"/>
              <a:tabLst>
                <a:tab pos="240029" algn="l"/>
              </a:tabLst>
            </a:pPr>
            <a:r>
              <a:rPr sz="2000" spc="-30" dirty="0">
                <a:latin typeface="Calibri"/>
                <a:cs typeface="Calibri"/>
              </a:rPr>
              <a:t>Teneffüslerde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öğrencilerinizin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arkadaşlık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ilişkilerini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gözlemleyin</a:t>
            </a:r>
            <a:r>
              <a:rPr sz="2000" spc="-10" dirty="0" smtClean="0">
                <a:latin typeface="Calibri"/>
                <a:cs typeface="Calibri"/>
              </a:rPr>
              <a:t>.</a:t>
            </a:r>
            <a:endParaRPr lang="tr-TR" sz="2000" spc="-10" dirty="0" smtClean="0">
              <a:latin typeface="Calibri"/>
              <a:cs typeface="Calibri"/>
            </a:endParaRPr>
          </a:p>
          <a:p>
            <a:pPr marL="240029" indent="-227329">
              <a:lnSpc>
                <a:spcPts val="2555"/>
              </a:lnSpc>
              <a:buFont typeface="Arial MT"/>
              <a:buChar char="•"/>
              <a:tabLst>
                <a:tab pos="240029" algn="l"/>
              </a:tabLst>
            </a:pPr>
            <a:endParaRPr sz="2400" dirty="0">
              <a:latin typeface="Calibri"/>
              <a:cs typeface="Calibri"/>
            </a:endParaRPr>
          </a:p>
          <a:p>
            <a:pPr marL="171450" marR="398780">
              <a:lnSpc>
                <a:spcPct val="100000"/>
              </a:lnSpc>
              <a:spcBef>
                <a:spcPts val="650"/>
              </a:spcBef>
            </a:pP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Zorbalık</a:t>
            </a:r>
            <a:r>
              <a:rPr sz="20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olaylarına</a:t>
            </a:r>
            <a:r>
              <a:rPr sz="20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karışan</a:t>
            </a:r>
            <a:r>
              <a:rPr sz="20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öğrencileri</a:t>
            </a:r>
            <a:r>
              <a:rPr sz="20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psikolojik</a:t>
            </a:r>
            <a:r>
              <a:rPr sz="20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Calibri"/>
                <a:cs typeface="Calibri"/>
              </a:rPr>
              <a:t>danışmana yönlendirin.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object 12"/>
          <p:cNvSpPr txBox="1"/>
          <p:nvPr/>
        </p:nvSpPr>
        <p:spPr>
          <a:xfrm>
            <a:off x="1765395" y="4731014"/>
            <a:ext cx="849022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</a:tabLst>
            </a:pPr>
            <a:r>
              <a:rPr sz="2000" spc="-10" dirty="0">
                <a:latin typeface="Calibri"/>
                <a:cs typeface="Calibri"/>
              </a:rPr>
              <a:t>Sınıfınızda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okulun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herhangi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yerinde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karşılaştığınız</a:t>
            </a:r>
            <a:endParaRPr sz="2000" dirty="0">
              <a:latin typeface="Calibri"/>
              <a:cs typeface="Calibri"/>
            </a:endParaRPr>
          </a:p>
          <a:p>
            <a:pPr marL="285115" marR="24828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zorbalık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olayını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görmezden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gelmeyin,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sessiz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kalmayın,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hemen </a:t>
            </a:r>
            <a:r>
              <a:rPr sz="2000" dirty="0">
                <a:latin typeface="Calibri"/>
                <a:cs typeface="Calibri"/>
              </a:rPr>
              <a:t>müdahale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edin.</a:t>
            </a:r>
            <a:endParaRPr sz="2000" dirty="0">
              <a:latin typeface="Calibri"/>
              <a:cs typeface="Calibri"/>
            </a:endParaRPr>
          </a:p>
          <a:p>
            <a:pPr marL="285115" marR="5080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</a:tabLst>
            </a:pPr>
            <a:r>
              <a:rPr sz="2000" dirty="0">
                <a:latin typeface="Calibri"/>
                <a:cs typeface="Calibri"/>
              </a:rPr>
              <a:t>Zorbalık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yapan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öğrenci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zorbalığa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maruz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kalan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öğrenci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ayrı </a:t>
            </a:r>
            <a:r>
              <a:rPr sz="2000" dirty="0">
                <a:latin typeface="Calibri"/>
                <a:cs typeface="Calibri"/>
              </a:rPr>
              <a:t>ayrı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görüşün.</a:t>
            </a:r>
            <a:endParaRPr sz="2000" dirty="0">
              <a:latin typeface="Calibri"/>
              <a:cs typeface="Calibri"/>
            </a:endParaRPr>
          </a:p>
          <a:p>
            <a:pPr marL="285115" indent="-272415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</a:tabLst>
            </a:pPr>
            <a:r>
              <a:rPr sz="2000" dirty="0">
                <a:latin typeface="Calibri"/>
                <a:cs typeface="Calibri"/>
              </a:rPr>
              <a:t>Gerektiği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durumlarda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olayı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psikolojik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danışman/rehber</a:t>
            </a:r>
            <a:endParaRPr sz="2000" dirty="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öğretmen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paylaşın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öğrencileri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yönlendirin.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2503170" y="654364"/>
            <a:ext cx="805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ÖĞRETMENLER</a:t>
            </a:r>
            <a:r>
              <a:rPr lang="tr-TR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NELER</a:t>
            </a:r>
            <a:r>
              <a:rPr lang="tr-TR" sz="24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35" dirty="0">
                <a:solidFill>
                  <a:schemeClr val="bg1"/>
                </a:solidFill>
                <a:latin typeface="Calibri"/>
                <a:cs typeface="Calibri"/>
              </a:rPr>
              <a:t>YAPABİLİR?</a:t>
            </a:r>
            <a:r>
              <a:rPr lang="tr-TR" sz="2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/>
                <a:cs typeface="Calibri"/>
              </a:rPr>
              <a:t>(UZUN</a:t>
            </a:r>
            <a:r>
              <a:rPr lang="tr-TR" sz="24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b="1" spc="-10" dirty="0">
                <a:solidFill>
                  <a:schemeClr val="bg1"/>
                </a:solidFill>
                <a:latin typeface="Calibri"/>
                <a:cs typeface="Calibri"/>
              </a:rPr>
              <a:t>VADELİ)</a:t>
            </a:r>
            <a:endParaRPr lang="tr-T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067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325" y="493181"/>
            <a:ext cx="8247263" cy="7794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1" y="317427"/>
            <a:ext cx="1346178" cy="12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107138" y="622387"/>
            <a:ext cx="624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ÖĞRETMEN SUNUMU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720485" y="2847445"/>
            <a:ext cx="4840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5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Dinlediğiniz</a:t>
            </a:r>
            <a:r>
              <a:rPr lang="tr-TR" sz="3200" b="1" spc="5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tr-TR" sz="3200" b="1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b="1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teşekkürler.</a:t>
            </a:r>
            <a:endParaRPr lang="tr-TR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5765291" y="5168412"/>
            <a:ext cx="5943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spc="-5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Akran Zorbalığı veli sunumu hazırlanırken MEB Özel Eğitim ve Rehberlik Hizmetleri Genel Müdürlüğünün Akran Zorbalığı içerikleri kullanılmıştır. Daha </a:t>
            </a:r>
            <a:r>
              <a:rPr lang="tr-TR" sz="1400" b="1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detaylı bilgiler için  </a:t>
            </a:r>
            <a:r>
              <a:rPr lang="tr-TR" sz="1400" b="1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tr-TR" sz="1400" b="1" spc="-5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orgm.meb.gov.tr/www/akran-zorbaligi/icerik/2085</a:t>
            </a:r>
            <a:r>
              <a:rPr lang="tr-TR" sz="1400" b="1" spc="-5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sitesini ziyaret edebilirsiniz.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3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220" y="493181"/>
            <a:ext cx="8701259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867869" y="621308"/>
            <a:ext cx="870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ÖRNEKLERİ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86" y="2119074"/>
            <a:ext cx="2519083" cy="156065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72" y="4257201"/>
            <a:ext cx="2788597" cy="1770067"/>
          </a:xfrm>
          <a:prstGeom prst="rect">
            <a:avLst/>
          </a:prstGeom>
        </p:spPr>
      </p:pic>
      <p:sp>
        <p:nvSpPr>
          <p:cNvPr id="10" name="object 2"/>
          <p:cNvSpPr txBox="1"/>
          <p:nvPr/>
        </p:nvSpPr>
        <p:spPr>
          <a:xfrm>
            <a:off x="809362" y="1850566"/>
            <a:ext cx="8388425" cy="4303741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54965" marR="227965" indent="-342900">
              <a:lnSpc>
                <a:spcPct val="90000"/>
              </a:lnSpc>
              <a:spcBef>
                <a:spcPts val="359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dirty="0" err="1" smtClean="0">
                <a:latin typeface="Calibri"/>
                <a:cs typeface="Calibri"/>
              </a:rPr>
              <a:t>Nazlı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Aslı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teneffüste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saklambaç </a:t>
            </a:r>
            <a:r>
              <a:rPr sz="2000" spc="-30" dirty="0">
                <a:latin typeface="Calibri"/>
                <a:cs typeface="Calibri"/>
              </a:rPr>
              <a:t>oynamaktadır.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Özlem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seferinde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oyuna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katılmak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ister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biraz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kilolu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olduğu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için </a:t>
            </a:r>
            <a:r>
              <a:rPr sz="2000" dirty="0">
                <a:latin typeface="Calibri"/>
                <a:cs typeface="Calibri"/>
              </a:rPr>
              <a:t>onu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oyuna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almazlar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‘dombili,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kenarda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otur’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diye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dalga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geçerler.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Özlem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dönem </a:t>
            </a:r>
            <a:r>
              <a:rPr sz="2000" dirty="0">
                <a:latin typeface="Calibri"/>
                <a:cs typeface="Calibri"/>
              </a:rPr>
              <a:t>başından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beri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bütün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teneffüslerde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üzgün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şekilde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yalnız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başına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oturmaktadır.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Nazlı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Aslı,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Pazartesi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günü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yemekhanede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Özlem’in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tepsisinden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tatlısını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alıp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‘dombili,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 err="1" smtClean="0">
                <a:latin typeface="Calibri"/>
                <a:cs typeface="Calibri"/>
              </a:rPr>
              <a:t>buna</a:t>
            </a:r>
            <a:r>
              <a:rPr lang="tr-TR" sz="200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ihtiyacın</a:t>
            </a:r>
            <a:r>
              <a:rPr sz="2000" spc="-6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mı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var?’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diye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gülerler.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Özlem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üzülerek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yemekhaneden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çıkar</a:t>
            </a:r>
            <a:r>
              <a:rPr sz="2000" spc="-10" dirty="0" smtClean="0">
                <a:latin typeface="Calibri"/>
                <a:cs typeface="Calibri"/>
              </a:rPr>
              <a:t>.</a:t>
            </a:r>
            <a:r>
              <a:rPr lang="tr-TR" sz="2000" dirty="0">
                <a:latin typeface="Calibri"/>
                <a:cs typeface="Calibri"/>
              </a:rPr>
              <a:t> </a:t>
            </a:r>
            <a:endParaRPr lang="tr-TR" sz="2000" dirty="0" smtClean="0">
              <a:latin typeface="Calibri"/>
              <a:cs typeface="Calibri"/>
            </a:endParaRPr>
          </a:p>
          <a:p>
            <a:pPr marL="354965" marR="227965" indent="-342900">
              <a:lnSpc>
                <a:spcPct val="90000"/>
              </a:lnSpc>
              <a:spcBef>
                <a:spcPts val="359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tr-TR" sz="2000" dirty="0" smtClean="0">
              <a:latin typeface="Calibri"/>
              <a:cs typeface="Calibri"/>
            </a:endParaRPr>
          </a:p>
          <a:p>
            <a:pPr marL="354965" marR="227965" indent="-342900">
              <a:lnSpc>
                <a:spcPct val="90000"/>
              </a:lnSpc>
              <a:spcBef>
                <a:spcPts val="359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dirty="0" err="1" smtClean="0">
                <a:latin typeface="Calibri"/>
                <a:cs typeface="Calibri"/>
              </a:rPr>
              <a:t>Aynı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sınıfta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Hakan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sabah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okula </a:t>
            </a:r>
            <a:r>
              <a:rPr sz="2000" dirty="0">
                <a:latin typeface="Calibri"/>
                <a:cs typeface="Calibri"/>
              </a:rPr>
              <a:t>beraber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yürüyerek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gelmektedir.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Pazartesi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günü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ilk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teneffüste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beraber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futbol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oynarlarken</a:t>
            </a:r>
            <a:r>
              <a:rPr lang="tr-TR" sz="2000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Ali</a:t>
            </a:r>
            <a:r>
              <a:rPr sz="2000" spc="-4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topa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öyle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hızlı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vurur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Hakan’ın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yüzüne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çarpar.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Hakan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çok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sinirlenir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 err="1" smtClean="0">
                <a:latin typeface="Calibri"/>
                <a:cs typeface="Calibri"/>
              </a:rPr>
              <a:t>ve</a:t>
            </a:r>
            <a:r>
              <a:rPr lang="tr-TR" sz="2000" dirty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Ali’ye</a:t>
            </a:r>
            <a:r>
              <a:rPr sz="2000" spc="-4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bağırmaya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başlar.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bağırır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yumruklaşmaya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başlarlar.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Arkadaşları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araya </a:t>
            </a:r>
            <a:r>
              <a:rPr sz="2000" dirty="0">
                <a:latin typeface="Calibri"/>
                <a:cs typeface="Calibri"/>
              </a:rPr>
              <a:t>girerek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onları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ayırır.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Bütün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gün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birbirleri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konuşmazlar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ancak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okul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çıkışında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beraber </a:t>
            </a:r>
            <a:r>
              <a:rPr sz="2000" dirty="0">
                <a:latin typeface="Calibri"/>
                <a:cs typeface="Calibri"/>
              </a:rPr>
              <a:t>yürürken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bugün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yaşanan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üzerinde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konuşurlar.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89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220" y="493182"/>
            <a:ext cx="8701259" cy="56465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867869" y="534616"/>
            <a:ext cx="870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HAKKINDA 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00738"/>
              </p:ext>
            </p:extLst>
          </p:nvPr>
        </p:nvGraphicFramePr>
        <p:xfrm>
          <a:off x="1797220" y="1167700"/>
          <a:ext cx="8718376" cy="5277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Yanlışlar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Doğrular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45">
                <a:tc>
                  <a:txBody>
                    <a:bodyPr/>
                    <a:lstStyle/>
                    <a:p>
                      <a:pPr marL="405765" indent="-328930">
                        <a:lnSpc>
                          <a:spcPct val="100000"/>
                        </a:lnSpc>
                        <a:spcBef>
                          <a:spcPts val="209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40576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Bizim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okulumuzda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zorbalık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yoktur.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3855" indent="-286385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 MT"/>
                        <a:buChar char="•"/>
                        <a:tabLst>
                          <a:tab pos="3638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Zorbalık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okul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türünde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kademesinde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görülebilir.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146">
                <a:tc>
                  <a:txBody>
                    <a:bodyPr/>
                    <a:lstStyle/>
                    <a:p>
                      <a:pPr marL="363220" marR="859155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Char char="•"/>
                        <a:tabLst>
                          <a:tab pos="363220" algn="l"/>
                          <a:tab pos="405765" algn="l"/>
                        </a:tabLst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Zorbalığa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maruz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kalan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çocuk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olayı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ailesine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veya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öğretmenine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anlatır.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3855" marR="80645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Font typeface="Arial MT"/>
                        <a:buChar char="•"/>
                        <a:tabLst>
                          <a:tab pos="3638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Çocuklar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çoğunlukla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utandıkları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veya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üzüldükleri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için bu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olayı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kimse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ile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paylaşmaz.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03">
                <a:tc>
                  <a:txBody>
                    <a:bodyPr/>
                    <a:lstStyle/>
                    <a:p>
                      <a:pPr marL="363220" indent="-286385">
                        <a:lnSpc>
                          <a:spcPct val="100000"/>
                        </a:lnSpc>
                        <a:spcBef>
                          <a:spcPts val="21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322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Zorbalığı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yetişkinlere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anlatmak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‘ispiyonculuk’tur.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3855" indent="-286385">
                        <a:lnSpc>
                          <a:spcPct val="100000"/>
                        </a:lnSpc>
                        <a:spcBef>
                          <a:spcPts val="210"/>
                        </a:spcBef>
                        <a:buFont typeface="Arial MT"/>
                        <a:buChar char="•"/>
                        <a:tabLst>
                          <a:tab pos="3638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Zorbalık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olaylarını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yetişkinle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paylaşmak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sadece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olayı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bildirmektir.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Başkasına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suçu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paylaşmaktır.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003">
                <a:tc>
                  <a:txBody>
                    <a:bodyPr/>
                    <a:lstStyle/>
                    <a:p>
                      <a:pPr marL="363220" indent="-286385">
                        <a:lnSpc>
                          <a:spcPct val="100000"/>
                        </a:lnSpc>
                        <a:spcBef>
                          <a:spcPts val="21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322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İsim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takmak,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dalga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geçmek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tür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şakalaşmadır.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3855" marR="464820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Font typeface="Arial MT"/>
                        <a:buChar char="•"/>
                        <a:tabLst>
                          <a:tab pos="3638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Karşı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tarafı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incitmek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veya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zarar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vermek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amacıyla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yapılan davranışlar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şakalaşma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değildir.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561">
                <a:tc>
                  <a:txBody>
                    <a:bodyPr/>
                    <a:lstStyle/>
                    <a:p>
                      <a:pPr marL="363220" indent="-286385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322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Çocuklar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zorbalıkla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kendi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başına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baş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edebilir.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3855" indent="-286385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 MT"/>
                        <a:buChar char="•"/>
                        <a:tabLst>
                          <a:tab pos="3638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Çocukların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zorbalıkla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baş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etmesi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için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yetişkinlerin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desteğine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ihtiyaçları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vardır.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704">
                <a:tc>
                  <a:txBody>
                    <a:bodyPr/>
                    <a:lstStyle/>
                    <a:p>
                      <a:pPr marL="363220" indent="-286385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3220" algn="l"/>
                        </a:tabLst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Yalnızca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erkekler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zorbalık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yapar.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3855" marR="534035" indent="-28702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 MT"/>
                        <a:buChar char="•"/>
                        <a:tabLst>
                          <a:tab pos="3638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Kızlar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erkekler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zorbalık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yapar,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cinsiyete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göre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zorbalık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türleri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farklılaşabilir.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704">
                <a:tc>
                  <a:txBody>
                    <a:bodyPr/>
                    <a:lstStyle/>
                    <a:p>
                      <a:pPr marL="363220" indent="-286385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322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Bazı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çocuklar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doğuştan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saldırgandır.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3855" indent="-286385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 MT"/>
                        <a:buChar char="•"/>
                        <a:tabLst>
                          <a:tab pos="36385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Saldırgan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davranışlar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çevreden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öğrenilebilir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pekiştirilir.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561">
                <a:tc>
                  <a:txBody>
                    <a:bodyPr/>
                    <a:lstStyle/>
                    <a:p>
                      <a:pPr marL="363220" indent="-286385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322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Bazı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çocuklar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adeta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zorbalığı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davet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eder/hak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eder.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Zorbalığa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322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uğramak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çocuğun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suçudur.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3855" indent="-286385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 MT"/>
                        <a:buChar char="•"/>
                        <a:tabLst>
                          <a:tab pos="3638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Hiçbir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çocuk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zorbalığa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maruz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kalmayı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hak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etmez.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asla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onun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suçu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değildir.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137">
                <a:tc>
                  <a:txBody>
                    <a:bodyPr/>
                    <a:lstStyle/>
                    <a:p>
                      <a:pPr marL="363220" indent="-286385">
                        <a:lnSpc>
                          <a:spcPct val="100000"/>
                        </a:lnSpc>
                        <a:spcBef>
                          <a:spcPts val="219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322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Sadece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özellikleri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olan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çocuklar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zorbalığa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uğrar.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3855" indent="-286385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Arial MT"/>
                        <a:buChar char="•"/>
                        <a:tabLst>
                          <a:tab pos="3638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Zorbalık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yaşta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her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çocuğun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başına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gelebilir.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99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220" y="493182"/>
            <a:ext cx="8701259" cy="56465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867869" y="534616"/>
            <a:ext cx="870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HAKKINDA 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721416" y="1376629"/>
            <a:ext cx="8994164" cy="548137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39395" marR="5080" indent="-227329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>
                <a:latin typeface="Calibri"/>
                <a:cs typeface="Calibri"/>
              </a:rPr>
              <a:t>Akran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zorbalığı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Dünya’da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ve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Türkiye’deki</a:t>
            </a:r>
            <a:r>
              <a:rPr spc="-1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okullarda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(özel,</a:t>
            </a:r>
            <a:r>
              <a:rPr spc="-1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devlet, </a:t>
            </a:r>
            <a:r>
              <a:rPr dirty="0" err="1" smtClean="0">
                <a:latin typeface="Calibri"/>
                <a:cs typeface="Calibri"/>
              </a:rPr>
              <a:t>gündüzlü</a:t>
            </a:r>
            <a:r>
              <a:rPr dirty="0">
                <a:latin typeface="Calibri"/>
                <a:cs typeface="Calibri"/>
              </a:rPr>
              <a:t>,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yatılı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fark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etmeksizin)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her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okul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kademesinde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sıklıkla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 err="1" smtClean="0">
                <a:latin typeface="Calibri"/>
                <a:cs typeface="Calibri"/>
              </a:rPr>
              <a:t>görülen</a:t>
            </a:r>
            <a:r>
              <a:rPr spc="-60" dirty="0" smtClean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bir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problemdir.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 MT"/>
              <a:buChar char="•"/>
            </a:pPr>
            <a:endParaRPr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Araştırmalara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göre,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akran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zorbalığı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olayları</a:t>
            </a:r>
            <a:r>
              <a:rPr sz="2000" spc="-120" dirty="0">
                <a:latin typeface="Calibri"/>
                <a:cs typeface="Calibri"/>
              </a:rPr>
              <a:t> </a:t>
            </a:r>
            <a:endParaRPr lang="tr-TR" sz="2000" spc="-120" dirty="0" smtClean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lang="tr-TR" sz="2000" b="1" spc="-1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tr-TR" sz="2000" b="1" spc="-120" dirty="0" smtClean="0">
                <a:solidFill>
                  <a:srgbClr val="FF0000"/>
                </a:solidFill>
                <a:latin typeface="Calibri"/>
                <a:cs typeface="Calibri"/>
              </a:rPr>
              <a:t>kul öncesi düzeyinde</a:t>
            </a:r>
          </a:p>
          <a:p>
            <a:pPr marL="697230" lvl="1" indent="-227329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697230" algn="l"/>
              </a:tabLst>
            </a:pPr>
            <a:r>
              <a:rPr lang="tr-TR" sz="2000" spc="-120" dirty="0" smtClean="0">
                <a:latin typeface="Calibri"/>
                <a:cs typeface="Calibri"/>
              </a:rPr>
              <a:t>D</a:t>
            </a:r>
            <a:r>
              <a:rPr lang="tr-TR" sz="2000" spc="-10" dirty="0" smtClean="0">
                <a:latin typeface="Calibri"/>
                <a:cs typeface="Calibri"/>
              </a:rPr>
              <a:t>ünyadaki</a:t>
            </a:r>
            <a:r>
              <a:rPr lang="tr-TR" sz="2000" spc="-50" dirty="0" smtClean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farklı</a:t>
            </a:r>
            <a:r>
              <a:rPr lang="tr-TR" sz="2000" spc="-35" dirty="0">
                <a:latin typeface="Calibri"/>
                <a:cs typeface="Calibri"/>
              </a:rPr>
              <a:t> </a:t>
            </a:r>
            <a:r>
              <a:rPr lang="tr-TR" sz="2000" spc="-10" dirty="0">
                <a:latin typeface="Calibri"/>
                <a:cs typeface="Calibri"/>
              </a:rPr>
              <a:t>ülkelerde</a:t>
            </a:r>
            <a:r>
              <a:rPr lang="tr-TR" sz="2000" spc="-55" dirty="0">
                <a:latin typeface="Calibri"/>
                <a:cs typeface="Calibri"/>
              </a:rPr>
              <a:t> </a:t>
            </a:r>
            <a:r>
              <a:rPr lang="tr-TR" sz="2000" spc="-55" dirty="0" smtClean="0">
                <a:latin typeface="Calibri"/>
                <a:cs typeface="Calibri"/>
              </a:rPr>
              <a:t>ve bizim ülkemizde </a:t>
            </a:r>
            <a:r>
              <a:rPr lang="tr-TR" sz="2000" b="1" dirty="0" smtClean="0">
                <a:solidFill>
                  <a:srgbClr val="FF0000"/>
                </a:solidFill>
                <a:latin typeface="Calibri"/>
                <a:cs typeface="Calibri"/>
              </a:rPr>
              <a:t>%7</a:t>
            </a:r>
            <a:r>
              <a:rPr lang="tr-TR"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ile</a:t>
            </a:r>
            <a:r>
              <a:rPr lang="tr-TR"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lang="tr-TR" sz="2000" b="1" dirty="0" smtClean="0">
                <a:solidFill>
                  <a:srgbClr val="FF0000"/>
                </a:solidFill>
                <a:latin typeface="Calibri"/>
                <a:cs typeface="Calibri"/>
              </a:rPr>
              <a:t>55</a:t>
            </a:r>
            <a:r>
              <a:rPr lang="tr-TR" sz="20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spc="-10" dirty="0" smtClean="0">
                <a:latin typeface="Calibri"/>
                <a:cs typeface="Calibri"/>
              </a:rPr>
              <a:t>arasında</a:t>
            </a:r>
            <a:r>
              <a:rPr lang="tr-TR" sz="2000" dirty="0" smtClean="0">
                <a:latin typeface="Calibri"/>
                <a:cs typeface="Calibri"/>
              </a:rPr>
              <a:t> </a:t>
            </a:r>
            <a:r>
              <a:rPr lang="tr-TR" sz="2000" spc="-10" dirty="0" smtClean="0">
                <a:latin typeface="Calibri"/>
                <a:cs typeface="Calibri"/>
              </a:rPr>
              <a:t>görülmektedir.</a:t>
            </a:r>
            <a:endParaRPr lang="tr-TR" sz="2000" b="1" spc="-12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lang="tr-TR" sz="2000" b="1" spc="-1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tr-TR" sz="2000" b="1" spc="-120" dirty="0" smtClean="0">
                <a:solidFill>
                  <a:srgbClr val="FF0000"/>
                </a:solidFill>
                <a:latin typeface="Calibri"/>
                <a:cs typeface="Calibri"/>
              </a:rPr>
              <a:t>lkokul düzeyinde</a:t>
            </a:r>
          </a:p>
          <a:p>
            <a:pPr marL="755651" lvl="1" indent="-285750">
              <a:lnSpc>
                <a:spcPct val="100000"/>
              </a:lnSpc>
              <a:spcBef>
                <a:spcPts val="244"/>
              </a:spcBef>
              <a:buFont typeface="Arial" panose="020B0604020202020204" pitchFamily="34" charset="0"/>
              <a:buChar char="•"/>
              <a:tabLst>
                <a:tab pos="697230" algn="l"/>
              </a:tabLst>
            </a:pPr>
            <a:r>
              <a:rPr lang="tr-TR" sz="2000" spc="-120" dirty="0" smtClean="0">
                <a:latin typeface="Calibri"/>
                <a:cs typeface="Calibri"/>
              </a:rPr>
              <a:t>D</a:t>
            </a:r>
            <a:r>
              <a:rPr lang="tr-TR" sz="2000" spc="-10" dirty="0" smtClean="0">
                <a:latin typeface="Calibri"/>
                <a:cs typeface="Calibri"/>
              </a:rPr>
              <a:t>ünyadaki</a:t>
            </a:r>
            <a:r>
              <a:rPr lang="tr-TR" sz="2000" spc="-50" dirty="0" smtClean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farklı</a:t>
            </a:r>
            <a:r>
              <a:rPr lang="tr-TR" sz="2000" spc="-35" dirty="0">
                <a:latin typeface="Calibri"/>
                <a:cs typeface="Calibri"/>
              </a:rPr>
              <a:t> </a:t>
            </a:r>
            <a:r>
              <a:rPr lang="tr-TR" sz="2000" spc="-10" dirty="0">
                <a:latin typeface="Calibri"/>
                <a:cs typeface="Calibri"/>
              </a:rPr>
              <a:t>ülkelerde</a:t>
            </a:r>
            <a:r>
              <a:rPr lang="tr-TR" sz="2000" spc="-55" dirty="0">
                <a:latin typeface="Calibri"/>
                <a:cs typeface="Calibri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Calibri"/>
                <a:cs typeface="Calibri"/>
              </a:rPr>
              <a:t>%12</a:t>
            </a:r>
            <a:r>
              <a:rPr lang="tr-TR"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ile</a:t>
            </a:r>
            <a:r>
              <a:rPr lang="tr-TR"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lang="tr-TR" sz="2000" b="1" dirty="0" smtClean="0">
                <a:solidFill>
                  <a:srgbClr val="FF0000"/>
                </a:solidFill>
                <a:latin typeface="Calibri"/>
                <a:cs typeface="Calibri"/>
              </a:rPr>
              <a:t>55</a:t>
            </a:r>
            <a:r>
              <a:rPr lang="tr-TR" sz="20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spc="-10" dirty="0">
                <a:latin typeface="Calibri"/>
                <a:cs typeface="Calibri"/>
              </a:rPr>
              <a:t>arasında</a:t>
            </a:r>
            <a:endParaRPr lang="tr-TR" sz="20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697230" algn="l"/>
              </a:tabLst>
            </a:pPr>
            <a:r>
              <a:rPr lang="tr-TR" sz="2000" spc="-10" dirty="0" smtClean="0">
                <a:latin typeface="Calibri"/>
                <a:cs typeface="Calibri"/>
              </a:rPr>
              <a:t> Ülkemizde</a:t>
            </a:r>
            <a:r>
              <a:rPr lang="tr-TR" sz="2000" spc="-55" dirty="0" smtClean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ise</a:t>
            </a:r>
            <a:r>
              <a:rPr lang="tr-TR" sz="2000" spc="-25" dirty="0">
                <a:latin typeface="Calibri"/>
                <a:cs typeface="Calibri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Calibri"/>
                <a:cs typeface="Calibri"/>
              </a:rPr>
              <a:t>%5</a:t>
            </a:r>
            <a:r>
              <a:rPr lang="tr-TR" sz="20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ile</a:t>
            </a:r>
            <a:r>
              <a:rPr lang="tr-TR"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Calibri"/>
                <a:cs typeface="Calibri"/>
              </a:rPr>
              <a:t>%65</a:t>
            </a:r>
            <a:r>
              <a:rPr lang="tr-TR" sz="2000" b="1" spc="-4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arasında</a:t>
            </a:r>
            <a:r>
              <a:rPr lang="tr-TR" sz="2000" spc="-45" dirty="0">
                <a:latin typeface="Calibri"/>
                <a:cs typeface="Calibri"/>
              </a:rPr>
              <a:t> </a:t>
            </a:r>
            <a:r>
              <a:rPr lang="tr-TR" sz="2000" spc="-10" dirty="0" smtClean="0">
                <a:latin typeface="Calibri"/>
                <a:cs typeface="Calibri"/>
              </a:rPr>
              <a:t>görülmektedir.</a:t>
            </a:r>
            <a:endParaRPr lang="tr-TR" sz="2000" b="1" spc="-12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000" b="1" dirty="0" err="1" smtClean="0">
                <a:solidFill>
                  <a:srgbClr val="FF0000"/>
                </a:solidFill>
                <a:latin typeface="Calibri"/>
                <a:cs typeface="Calibri"/>
              </a:rPr>
              <a:t>ortaokul</a:t>
            </a:r>
            <a:r>
              <a:rPr sz="2000" b="1" spc="-9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düzeyinde</a:t>
            </a:r>
            <a:endParaRPr lang="tr-TR" sz="2000" b="1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697230" algn="l"/>
              </a:tabLst>
            </a:pPr>
            <a:r>
              <a:rPr lang="tr-TR" sz="2000" spc="-120" dirty="0">
                <a:latin typeface="Calibri"/>
                <a:cs typeface="Calibri"/>
              </a:rPr>
              <a:t>D</a:t>
            </a:r>
            <a:r>
              <a:rPr lang="tr-TR" sz="2000" spc="-10" dirty="0">
                <a:latin typeface="Calibri"/>
                <a:cs typeface="Calibri"/>
              </a:rPr>
              <a:t>ünyadaki</a:t>
            </a:r>
            <a:r>
              <a:rPr lang="tr-TR" sz="2000" spc="-50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farklı</a:t>
            </a:r>
            <a:r>
              <a:rPr lang="tr-TR" sz="2000" spc="-35" dirty="0">
                <a:latin typeface="Calibri"/>
                <a:cs typeface="Calibri"/>
              </a:rPr>
              <a:t> </a:t>
            </a:r>
            <a:r>
              <a:rPr lang="tr-TR" sz="2000" spc="-10" dirty="0">
                <a:latin typeface="Calibri"/>
                <a:cs typeface="Calibri"/>
              </a:rPr>
              <a:t>ülkelerde</a:t>
            </a:r>
            <a:r>
              <a:rPr lang="tr-TR" sz="2000" spc="-55" dirty="0"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%6</a:t>
            </a:r>
            <a:r>
              <a:rPr lang="tr-TR"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ile</a:t>
            </a:r>
            <a:r>
              <a:rPr lang="tr-TR"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%54</a:t>
            </a:r>
            <a:r>
              <a:rPr lang="tr-TR"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spc="-10" dirty="0">
                <a:latin typeface="Calibri"/>
                <a:cs typeface="Calibri"/>
              </a:rPr>
              <a:t>arasında</a:t>
            </a:r>
            <a:endParaRPr lang="tr-TR" sz="20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697230" algn="l"/>
              </a:tabLst>
            </a:pPr>
            <a:r>
              <a:rPr lang="tr-TR" sz="2000" spc="-10" dirty="0">
                <a:latin typeface="Calibri"/>
                <a:cs typeface="Calibri"/>
              </a:rPr>
              <a:t>Ülkemizde</a:t>
            </a:r>
            <a:r>
              <a:rPr lang="tr-TR" sz="2000" spc="-55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ise</a:t>
            </a:r>
            <a:r>
              <a:rPr lang="tr-TR" sz="2000" spc="-25" dirty="0"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%8</a:t>
            </a:r>
            <a:r>
              <a:rPr lang="tr-TR"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ile</a:t>
            </a:r>
            <a:r>
              <a:rPr lang="tr-TR"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%51</a:t>
            </a:r>
            <a:r>
              <a:rPr lang="tr-TR"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arasında</a:t>
            </a:r>
            <a:r>
              <a:rPr lang="tr-TR" sz="2000" spc="-45" dirty="0">
                <a:latin typeface="Calibri"/>
                <a:cs typeface="Calibri"/>
              </a:rPr>
              <a:t> </a:t>
            </a:r>
            <a:r>
              <a:rPr lang="tr-TR" sz="2000" spc="-10" dirty="0" smtClean="0">
                <a:latin typeface="Calibri"/>
                <a:cs typeface="Calibri"/>
              </a:rPr>
              <a:t>görülmektedir.</a:t>
            </a:r>
            <a:endParaRPr lang="tr-TR" sz="2000" b="1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lang="tr-TR"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Lise düzeyinde</a:t>
            </a:r>
          </a:p>
          <a:p>
            <a:pPr marL="697230" lvl="1" indent="-227329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697230" algn="l"/>
              </a:tabLst>
            </a:pPr>
            <a:r>
              <a:rPr lang="tr-TR" sz="2000" spc="-120" dirty="0">
                <a:latin typeface="Calibri"/>
                <a:cs typeface="Calibri"/>
              </a:rPr>
              <a:t>D</a:t>
            </a:r>
            <a:r>
              <a:rPr lang="tr-TR" sz="2000" spc="-10" dirty="0">
                <a:latin typeface="Calibri"/>
                <a:cs typeface="Calibri"/>
              </a:rPr>
              <a:t>ünyadaki</a:t>
            </a:r>
            <a:r>
              <a:rPr lang="tr-TR" sz="2000" spc="-50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farklı</a:t>
            </a:r>
            <a:r>
              <a:rPr lang="tr-TR" sz="2000" spc="-35" dirty="0">
                <a:latin typeface="Calibri"/>
                <a:cs typeface="Calibri"/>
              </a:rPr>
              <a:t> </a:t>
            </a:r>
            <a:r>
              <a:rPr lang="tr-TR" sz="2000" spc="-10" dirty="0">
                <a:latin typeface="Calibri"/>
                <a:cs typeface="Calibri"/>
              </a:rPr>
              <a:t>ülkelerde</a:t>
            </a:r>
            <a:r>
              <a:rPr lang="tr-TR" sz="2000" spc="-55" dirty="0">
                <a:latin typeface="Calibri"/>
                <a:cs typeface="Calibri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Calibri"/>
                <a:cs typeface="Calibri"/>
              </a:rPr>
              <a:t>%7</a:t>
            </a:r>
            <a:r>
              <a:rPr lang="tr-TR"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ile</a:t>
            </a:r>
            <a:r>
              <a:rPr lang="tr-TR"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Calibri"/>
                <a:cs typeface="Calibri"/>
              </a:rPr>
              <a:t>%40</a:t>
            </a:r>
            <a:r>
              <a:rPr lang="tr-TR" sz="20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spc="-10" dirty="0">
                <a:latin typeface="Calibri"/>
                <a:cs typeface="Calibri"/>
              </a:rPr>
              <a:t>arasında</a:t>
            </a:r>
            <a:endParaRPr lang="tr-TR" sz="20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697230" algn="l"/>
              </a:tabLst>
            </a:pPr>
            <a:r>
              <a:rPr lang="tr-TR" sz="2000" spc="-10" dirty="0">
                <a:latin typeface="Calibri"/>
                <a:cs typeface="Calibri"/>
              </a:rPr>
              <a:t>Ülkemizde</a:t>
            </a:r>
            <a:r>
              <a:rPr lang="tr-TR" sz="2000" spc="-55" dirty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ise</a:t>
            </a:r>
            <a:r>
              <a:rPr lang="tr-TR" sz="2000" spc="-25" dirty="0">
                <a:latin typeface="Calibri"/>
                <a:cs typeface="Calibri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Calibri"/>
                <a:cs typeface="Calibri"/>
              </a:rPr>
              <a:t>%24</a:t>
            </a:r>
            <a:r>
              <a:rPr lang="tr-TR" sz="20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ile</a:t>
            </a:r>
            <a:r>
              <a:rPr lang="tr-TR"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Calibri"/>
                <a:cs typeface="Calibri"/>
              </a:rPr>
              <a:t>%51</a:t>
            </a:r>
            <a:r>
              <a:rPr lang="tr-TR"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arasında</a:t>
            </a:r>
            <a:r>
              <a:rPr lang="tr-TR" sz="2000" spc="-45" dirty="0">
                <a:latin typeface="Calibri"/>
                <a:cs typeface="Calibri"/>
              </a:rPr>
              <a:t> </a:t>
            </a:r>
            <a:r>
              <a:rPr lang="tr-TR" sz="2000" spc="-10" dirty="0" smtClean="0">
                <a:latin typeface="Calibri"/>
                <a:cs typeface="Calibri"/>
              </a:rPr>
              <a:t>görülmektedir.</a:t>
            </a:r>
            <a:endParaRPr lang="tr-TR" sz="2000" b="1" spc="-12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endParaRPr sz="2000" dirty="0">
              <a:latin typeface="Calibri"/>
              <a:cs typeface="Calibri"/>
            </a:endParaRPr>
          </a:p>
          <a:p>
            <a:pPr marL="469901" lvl="1">
              <a:lnSpc>
                <a:spcPct val="100000"/>
              </a:lnSpc>
              <a:spcBef>
                <a:spcPts val="200"/>
              </a:spcBef>
              <a:tabLst>
                <a:tab pos="697230" algn="l"/>
              </a:tabLst>
            </a:pPr>
            <a:endParaRPr lang="tr-TR" spc="-1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18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6446" y="493180"/>
            <a:ext cx="8549120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391576" y="621307"/>
            <a:ext cx="759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NERELERDE GÖRÜLÜR?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374394" y="1737740"/>
            <a:ext cx="4877435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Sınıf</a:t>
            </a:r>
            <a:r>
              <a:rPr lang="tr-TR" sz="2400" spc="-15" dirty="0" smtClean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 err="1" smtClean="0">
                <a:latin typeface="Calibri"/>
                <a:cs typeface="Calibri"/>
              </a:rPr>
              <a:t>Koridor</a:t>
            </a:r>
            <a:r>
              <a:rPr lang="tr-TR" sz="2400" spc="-15" dirty="0" smtClean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 err="1">
                <a:latin typeface="Calibri"/>
                <a:cs typeface="Calibri"/>
              </a:rPr>
              <a:t>Okul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bahçesi</a:t>
            </a:r>
            <a:r>
              <a:rPr lang="tr-TR" sz="2400" spc="-15" dirty="0" smtClean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Oyun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sahası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tr-TR" sz="2400" spc="-15" dirty="0" smtClean="0">
                <a:solidFill>
                  <a:srgbClr val="FF0000"/>
                </a:solidFill>
                <a:latin typeface="Calibri"/>
                <a:cs typeface="Calibri"/>
              </a:rPr>
              <a:t>*</a:t>
            </a: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 err="1" smtClean="0">
                <a:latin typeface="Calibri"/>
                <a:cs typeface="Calibri"/>
              </a:rPr>
              <a:t>Kantin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Yemekhane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Tuvalet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Spor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salonu,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soyunma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odası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Atölye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laboratuvar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Okul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servisi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veya </a:t>
            </a:r>
            <a:r>
              <a:rPr sz="2400" spc="-15" dirty="0">
                <a:latin typeface="Calibri"/>
                <a:cs typeface="Calibri"/>
              </a:rPr>
              <a:t>okul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yolu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Yatakhane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banyo </a:t>
            </a:r>
            <a:r>
              <a:rPr sz="2400" spc="-10" dirty="0">
                <a:latin typeface="Calibri"/>
                <a:cs typeface="Calibri"/>
              </a:rPr>
              <a:t>(yatılı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okullarda)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9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2482" y="1497979"/>
            <a:ext cx="3259835" cy="2282952"/>
          </a:xfrm>
          <a:prstGeom prst="rect">
            <a:avLst/>
          </a:prstGeom>
        </p:spPr>
      </p:pic>
      <p:pic>
        <p:nvPicPr>
          <p:cNvPr id="11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2482" y="4006254"/>
            <a:ext cx="3259835" cy="2240279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01799" y="5948658"/>
            <a:ext cx="417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*Daha sıklıkla görülmekte</a:t>
            </a:r>
            <a:endParaRPr lang="tr-TR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2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4659" y="493181"/>
            <a:ext cx="8543366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636805" y="621308"/>
            <a:ext cx="505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TÜRLERİ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3"/>
          <p:cNvGrpSpPr/>
          <p:nvPr/>
        </p:nvGrpSpPr>
        <p:grpSpPr>
          <a:xfrm>
            <a:off x="1392070" y="2389583"/>
            <a:ext cx="5412740" cy="3632200"/>
            <a:chOff x="1198956" y="2205863"/>
            <a:chExt cx="5412740" cy="3632200"/>
          </a:xfrm>
        </p:grpSpPr>
        <p:sp>
          <p:nvSpPr>
            <p:cNvPr id="11" name="object 4"/>
            <p:cNvSpPr/>
            <p:nvPr/>
          </p:nvSpPr>
          <p:spPr>
            <a:xfrm>
              <a:off x="1205306" y="2212213"/>
              <a:ext cx="765810" cy="3619500"/>
            </a:xfrm>
            <a:custGeom>
              <a:avLst/>
              <a:gdLst/>
              <a:ahLst/>
              <a:cxnLst/>
              <a:rect l="l" t="t" r="r" b="b"/>
              <a:pathLst>
                <a:path w="765810" h="3619500">
                  <a:moveTo>
                    <a:pt x="15278" y="0"/>
                  </a:moveTo>
                  <a:lnTo>
                    <a:pt x="48973" y="34299"/>
                  </a:lnTo>
                  <a:lnTo>
                    <a:pt x="81894" y="69068"/>
                  </a:lnTo>
                  <a:lnTo>
                    <a:pt x="114041" y="104297"/>
                  </a:lnTo>
                  <a:lnTo>
                    <a:pt x="145413" y="139974"/>
                  </a:lnTo>
                  <a:lnTo>
                    <a:pt x="176011" y="176089"/>
                  </a:lnTo>
                  <a:lnTo>
                    <a:pt x="205834" y="212630"/>
                  </a:lnTo>
                  <a:lnTo>
                    <a:pt x="234883" y="249587"/>
                  </a:lnTo>
                  <a:lnTo>
                    <a:pt x="263157" y="286948"/>
                  </a:lnTo>
                  <a:lnTo>
                    <a:pt x="290657" y="324703"/>
                  </a:lnTo>
                  <a:lnTo>
                    <a:pt x="317383" y="362841"/>
                  </a:lnTo>
                  <a:lnTo>
                    <a:pt x="343334" y="401351"/>
                  </a:lnTo>
                  <a:lnTo>
                    <a:pt x="368511" y="440222"/>
                  </a:lnTo>
                  <a:lnTo>
                    <a:pt x="392913" y="479442"/>
                  </a:lnTo>
                  <a:lnTo>
                    <a:pt x="416541" y="519002"/>
                  </a:lnTo>
                  <a:lnTo>
                    <a:pt x="439395" y="558890"/>
                  </a:lnTo>
                  <a:lnTo>
                    <a:pt x="461474" y="599094"/>
                  </a:lnTo>
                  <a:lnTo>
                    <a:pt x="482778" y="639606"/>
                  </a:lnTo>
                  <a:lnTo>
                    <a:pt x="503309" y="680412"/>
                  </a:lnTo>
                  <a:lnTo>
                    <a:pt x="523064" y="721503"/>
                  </a:lnTo>
                  <a:lnTo>
                    <a:pt x="542046" y="762867"/>
                  </a:lnTo>
                  <a:lnTo>
                    <a:pt x="560252" y="804494"/>
                  </a:lnTo>
                  <a:lnTo>
                    <a:pt x="577685" y="846373"/>
                  </a:lnTo>
                  <a:lnTo>
                    <a:pt x="594343" y="888492"/>
                  </a:lnTo>
                  <a:lnTo>
                    <a:pt x="610226" y="930840"/>
                  </a:lnTo>
                  <a:lnTo>
                    <a:pt x="625335" y="973408"/>
                  </a:lnTo>
                  <a:lnTo>
                    <a:pt x="639670" y="1016183"/>
                  </a:lnTo>
                  <a:lnTo>
                    <a:pt x="653230" y="1059156"/>
                  </a:lnTo>
                  <a:lnTo>
                    <a:pt x="666015" y="1102314"/>
                  </a:lnTo>
                  <a:lnTo>
                    <a:pt x="678027" y="1145648"/>
                  </a:lnTo>
                  <a:lnTo>
                    <a:pt x="689263" y="1189145"/>
                  </a:lnTo>
                  <a:lnTo>
                    <a:pt x="699726" y="1232796"/>
                  </a:lnTo>
                  <a:lnTo>
                    <a:pt x="709413" y="1276589"/>
                  </a:lnTo>
                  <a:lnTo>
                    <a:pt x="718327" y="1320513"/>
                  </a:lnTo>
                  <a:lnTo>
                    <a:pt x="726465" y="1364558"/>
                  </a:lnTo>
                  <a:lnTo>
                    <a:pt x="733830" y="1408712"/>
                  </a:lnTo>
                  <a:lnTo>
                    <a:pt x="740420" y="1452964"/>
                  </a:lnTo>
                  <a:lnTo>
                    <a:pt x="746235" y="1497305"/>
                  </a:lnTo>
                  <a:lnTo>
                    <a:pt x="751276" y="1541722"/>
                  </a:lnTo>
                  <a:lnTo>
                    <a:pt x="755542" y="1586204"/>
                  </a:lnTo>
                  <a:lnTo>
                    <a:pt x="759034" y="1630742"/>
                  </a:lnTo>
                  <a:lnTo>
                    <a:pt x="761752" y="1675323"/>
                  </a:lnTo>
                  <a:lnTo>
                    <a:pt x="763695" y="1719937"/>
                  </a:lnTo>
                  <a:lnTo>
                    <a:pt x="764863" y="1764574"/>
                  </a:lnTo>
                  <a:lnTo>
                    <a:pt x="765257" y="1809221"/>
                  </a:lnTo>
                  <a:lnTo>
                    <a:pt x="764877" y="1853868"/>
                  </a:lnTo>
                  <a:lnTo>
                    <a:pt x="763721" y="1898505"/>
                  </a:lnTo>
                  <a:lnTo>
                    <a:pt x="761792" y="1943120"/>
                  </a:lnTo>
                  <a:lnTo>
                    <a:pt x="759088" y="1987702"/>
                  </a:lnTo>
                  <a:lnTo>
                    <a:pt x="755609" y="2032241"/>
                  </a:lnTo>
                  <a:lnTo>
                    <a:pt x="751356" y="2076725"/>
                  </a:lnTo>
                  <a:lnTo>
                    <a:pt x="746329" y="2121143"/>
                  </a:lnTo>
                  <a:lnTo>
                    <a:pt x="740527" y="2165486"/>
                  </a:lnTo>
                  <a:lnTo>
                    <a:pt x="733950" y="2209741"/>
                  </a:lnTo>
                  <a:lnTo>
                    <a:pt x="726599" y="2253897"/>
                  </a:lnTo>
                  <a:lnTo>
                    <a:pt x="718473" y="2297945"/>
                  </a:lnTo>
                  <a:lnTo>
                    <a:pt x="709573" y="2341872"/>
                  </a:lnTo>
                  <a:lnTo>
                    <a:pt x="699899" y="2385668"/>
                  </a:lnTo>
                  <a:lnTo>
                    <a:pt x="689449" y="2429323"/>
                  </a:lnTo>
                  <a:lnTo>
                    <a:pt x="678226" y="2472824"/>
                  </a:lnTo>
                  <a:lnTo>
                    <a:pt x="666227" y="2516162"/>
                  </a:lnTo>
                  <a:lnTo>
                    <a:pt x="653455" y="2559324"/>
                  </a:lnTo>
                  <a:lnTo>
                    <a:pt x="639907" y="2602301"/>
                  </a:lnTo>
                  <a:lnTo>
                    <a:pt x="625586" y="2645082"/>
                  </a:lnTo>
                  <a:lnTo>
                    <a:pt x="610489" y="2687654"/>
                  </a:lnTo>
                  <a:lnTo>
                    <a:pt x="594618" y="2730009"/>
                  </a:lnTo>
                  <a:lnTo>
                    <a:pt x="577973" y="2772133"/>
                  </a:lnTo>
                  <a:lnTo>
                    <a:pt x="560553" y="2814018"/>
                  </a:lnTo>
                  <a:lnTo>
                    <a:pt x="542358" y="2855651"/>
                  </a:lnTo>
                  <a:lnTo>
                    <a:pt x="523389" y="2897022"/>
                  </a:lnTo>
                  <a:lnTo>
                    <a:pt x="503646" y="2938119"/>
                  </a:lnTo>
                  <a:lnTo>
                    <a:pt x="483128" y="2978933"/>
                  </a:lnTo>
                  <a:lnTo>
                    <a:pt x="461835" y="3019451"/>
                  </a:lnTo>
                  <a:lnTo>
                    <a:pt x="439768" y="3059664"/>
                  </a:lnTo>
                  <a:lnTo>
                    <a:pt x="416926" y="3099560"/>
                  </a:lnTo>
                  <a:lnTo>
                    <a:pt x="393309" y="3139127"/>
                  </a:lnTo>
                  <a:lnTo>
                    <a:pt x="368919" y="3178356"/>
                  </a:lnTo>
                  <a:lnTo>
                    <a:pt x="343753" y="3217235"/>
                  </a:lnTo>
                  <a:lnTo>
                    <a:pt x="317813" y="3255754"/>
                  </a:lnTo>
                  <a:lnTo>
                    <a:pt x="291098" y="3293901"/>
                  </a:lnTo>
                  <a:lnTo>
                    <a:pt x="263609" y="3331666"/>
                  </a:lnTo>
                  <a:lnTo>
                    <a:pt x="235345" y="3369037"/>
                  </a:lnTo>
                  <a:lnTo>
                    <a:pt x="206307" y="3406003"/>
                  </a:lnTo>
                  <a:lnTo>
                    <a:pt x="176494" y="3442555"/>
                  </a:lnTo>
                  <a:lnTo>
                    <a:pt x="145907" y="3478680"/>
                  </a:lnTo>
                  <a:lnTo>
                    <a:pt x="114545" y="3514368"/>
                  </a:lnTo>
                  <a:lnTo>
                    <a:pt x="82408" y="3549608"/>
                  </a:lnTo>
                  <a:lnTo>
                    <a:pt x="49497" y="3584389"/>
                  </a:lnTo>
                  <a:lnTo>
                    <a:pt x="15811" y="3618699"/>
                  </a:lnTo>
                  <a:lnTo>
                    <a:pt x="15633" y="3618877"/>
                  </a:lnTo>
                  <a:lnTo>
                    <a:pt x="15455" y="3619055"/>
                  </a:lnTo>
                  <a:lnTo>
                    <a:pt x="15278" y="3619233"/>
                  </a:lnTo>
                  <a:lnTo>
                    <a:pt x="0" y="3603967"/>
                  </a:lnTo>
                  <a:lnTo>
                    <a:pt x="33789" y="3569564"/>
                  </a:lnTo>
                  <a:lnTo>
                    <a:pt x="66793" y="3534683"/>
                  </a:lnTo>
                  <a:lnTo>
                    <a:pt x="99011" y="3499336"/>
                  </a:lnTo>
                  <a:lnTo>
                    <a:pt x="130444" y="3463536"/>
                  </a:lnTo>
                  <a:lnTo>
                    <a:pt x="161091" y="3427291"/>
                  </a:lnTo>
                  <a:lnTo>
                    <a:pt x="190952" y="3390615"/>
                  </a:lnTo>
                  <a:lnTo>
                    <a:pt x="220028" y="3353519"/>
                  </a:lnTo>
                  <a:lnTo>
                    <a:pt x="248318" y="3316012"/>
                  </a:lnTo>
                  <a:lnTo>
                    <a:pt x="275823" y="3278107"/>
                  </a:lnTo>
                  <a:lnTo>
                    <a:pt x="302542" y="3239815"/>
                  </a:lnTo>
                  <a:lnTo>
                    <a:pt x="328475" y="3201148"/>
                  </a:lnTo>
                  <a:lnTo>
                    <a:pt x="353623" y="3162115"/>
                  </a:lnTo>
                  <a:lnTo>
                    <a:pt x="377985" y="3122729"/>
                  </a:lnTo>
                  <a:lnTo>
                    <a:pt x="401562" y="3083001"/>
                  </a:lnTo>
                  <a:lnTo>
                    <a:pt x="424353" y="3042941"/>
                  </a:lnTo>
                  <a:lnTo>
                    <a:pt x="446358" y="3002562"/>
                  </a:lnTo>
                  <a:lnTo>
                    <a:pt x="467578" y="2961874"/>
                  </a:lnTo>
                  <a:lnTo>
                    <a:pt x="488012" y="2920889"/>
                  </a:lnTo>
                  <a:lnTo>
                    <a:pt x="507660" y="2879618"/>
                  </a:lnTo>
                  <a:lnTo>
                    <a:pt x="526523" y="2838072"/>
                  </a:lnTo>
                  <a:lnTo>
                    <a:pt x="544600" y="2796262"/>
                  </a:lnTo>
                  <a:lnTo>
                    <a:pt x="561891" y="2754199"/>
                  </a:lnTo>
                  <a:lnTo>
                    <a:pt x="578397" y="2711895"/>
                  </a:lnTo>
                  <a:lnTo>
                    <a:pt x="594117" y="2669361"/>
                  </a:lnTo>
                  <a:lnTo>
                    <a:pt x="609052" y="2626608"/>
                  </a:lnTo>
                  <a:lnTo>
                    <a:pt x="623201" y="2583648"/>
                  </a:lnTo>
                  <a:lnTo>
                    <a:pt x="636564" y="2540491"/>
                  </a:lnTo>
                  <a:lnTo>
                    <a:pt x="649141" y="2497149"/>
                  </a:lnTo>
                  <a:lnTo>
                    <a:pt x="660933" y="2453633"/>
                  </a:lnTo>
                  <a:lnTo>
                    <a:pt x="671940" y="2409954"/>
                  </a:lnTo>
                  <a:lnTo>
                    <a:pt x="682160" y="2366124"/>
                  </a:lnTo>
                  <a:lnTo>
                    <a:pt x="691595" y="2322153"/>
                  </a:lnTo>
                  <a:lnTo>
                    <a:pt x="700245" y="2278053"/>
                  </a:lnTo>
                  <a:lnTo>
                    <a:pt x="708108" y="2233835"/>
                  </a:lnTo>
                  <a:lnTo>
                    <a:pt x="715186" y="2189511"/>
                  </a:lnTo>
                  <a:lnTo>
                    <a:pt x="721478" y="2145091"/>
                  </a:lnTo>
                  <a:lnTo>
                    <a:pt x="726985" y="2100587"/>
                  </a:lnTo>
                  <a:lnTo>
                    <a:pt x="731706" y="2056009"/>
                  </a:lnTo>
                  <a:lnTo>
                    <a:pt x="735641" y="2011370"/>
                  </a:lnTo>
                  <a:lnTo>
                    <a:pt x="738791" y="1966681"/>
                  </a:lnTo>
                  <a:lnTo>
                    <a:pt x="741155" y="1921952"/>
                  </a:lnTo>
                  <a:lnTo>
                    <a:pt x="742733" y="1877195"/>
                  </a:lnTo>
                  <a:lnTo>
                    <a:pt x="743526" y="1832420"/>
                  </a:lnTo>
                  <a:lnTo>
                    <a:pt x="743533" y="1787641"/>
                  </a:lnTo>
                  <a:lnTo>
                    <a:pt x="742754" y="1742866"/>
                  </a:lnTo>
                  <a:lnTo>
                    <a:pt x="741189" y="1698109"/>
                  </a:lnTo>
                  <a:lnTo>
                    <a:pt x="738839" y="1653379"/>
                  </a:lnTo>
                  <a:lnTo>
                    <a:pt x="735703" y="1608688"/>
                  </a:lnTo>
                  <a:lnTo>
                    <a:pt x="731782" y="1564048"/>
                  </a:lnTo>
                  <a:lnTo>
                    <a:pt x="727075" y="1519469"/>
                  </a:lnTo>
                  <a:lnTo>
                    <a:pt x="721582" y="1474964"/>
                  </a:lnTo>
                  <a:lnTo>
                    <a:pt x="715303" y="1430542"/>
                  </a:lnTo>
                  <a:lnTo>
                    <a:pt x="708239" y="1386215"/>
                  </a:lnTo>
                  <a:lnTo>
                    <a:pt x="700389" y="1341995"/>
                  </a:lnTo>
                  <a:lnTo>
                    <a:pt x="691753" y="1297893"/>
                  </a:lnTo>
                  <a:lnTo>
                    <a:pt x="682331" y="1253919"/>
                  </a:lnTo>
                  <a:lnTo>
                    <a:pt x="672124" y="1210086"/>
                  </a:lnTo>
                  <a:lnTo>
                    <a:pt x="661131" y="1166404"/>
                  </a:lnTo>
                  <a:lnTo>
                    <a:pt x="649353" y="1122884"/>
                  </a:lnTo>
                  <a:lnTo>
                    <a:pt x="636789" y="1079538"/>
                  </a:lnTo>
                  <a:lnTo>
                    <a:pt x="623439" y="1036378"/>
                  </a:lnTo>
                  <a:lnTo>
                    <a:pt x="609303" y="993413"/>
                  </a:lnTo>
                  <a:lnTo>
                    <a:pt x="594381" y="950656"/>
                  </a:lnTo>
                  <a:lnTo>
                    <a:pt x="578674" y="908117"/>
                  </a:lnTo>
                  <a:lnTo>
                    <a:pt x="562181" y="865808"/>
                  </a:lnTo>
                  <a:lnTo>
                    <a:pt x="544903" y="823741"/>
                  </a:lnTo>
                  <a:lnTo>
                    <a:pt x="526838" y="781925"/>
                  </a:lnTo>
                  <a:lnTo>
                    <a:pt x="507988" y="740374"/>
                  </a:lnTo>
                  <a:lnTo>
                    <a:pt x="488352" y="699096"/>
                  </a:lnTo>
                  <a:lnTo>
                    <a:pt x="467931" y="658105"/>
                  </a:lnTo>
                  <a:lnTo>
                    <a:pt x="446724" y="617411"/>
                  </a:lnTo>
                  <a:lnTo>
                    <a:pt x="424731" y="577026"/>
                  </a:lnTo>
                  <a:lnTo>
                    <a:pt x="401952" y="536960"/>
                  </a:lnTo>
                  <a:lnTo>
                    <a:pt x="378387" y="497224"/>
                  </a:lnTo>
                  <a:lnTo>
                    <a:pt x="354037" y="457831"/>
                  </a:lnTo>
                  <a:lnTo>
                    <a:pt x="328901" y="418791"/>
                  </a:lnTo>
                  <a:lnTo>
                    <a:pt x="302979" y="380116"/>
                  </a:lnTo>
                  <a:lnTo>
                    <a:pt x="276272" y="341816"/>
                  </a:lnTo>
                  <a:lnTo>
                    <a:pt x="248779" y="303903"/>
                  </a:lnTo>
                  <a:lnTo>
                    <a:pt x="220500" y="266388"/>
                  </a:lnTo>
                  <a:lnTo>
                    <a:pt x="191435" y="229283"/>
                  </a:lnTo>
                  <a:lnTo>
                    <a:pt x="161585" y="192598"/>
                  </a:lnTo>
                  <a:lnTo>
                    <a:pt x="130948" y="156345"/>
                  </a:lnTo>
                  <a:lnTo>
                    <a:pt x="99526" y="120535"/>
                  </a:lnTo>
                  <a:lnTo>
                    <a:pt x="67318" y="85179"/>
                  </a:lnTo>
                  <a:lnTo>
                    <a:pt x="34325" y="50288"/>
                  </a:lnTo>
                  <a:lnTo>
                    <a:pt x="546" y="15875"/>
                  </a:lnTo>
                  <a:lnTo>
                    <a:pt x="368" y="15621"/>
                  </a:lnTo>
                  <a:lnTo>
                    <a:pt x="190" y="15494"/>
                  </a:lnTo>
                  <a:lnTo>
                    <a:pt x="0" y="15239"/>
                  </a:lnTo>
                  <a:lnTo>
                    <a:pt x="15278" y="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/>
            <p:cNvSpPr/>
            <p:nvPr/>
          </p:nvSpPr>
          <p:spPr>
            <a:xfrm>
              <a:off x="1578863" y="2414016"/>
              <a:ext cx="5026660" cy="585470"/>
            </a:xfrm>
            <a:custGeom>
              <a:avLst/>
              <a:gdLst/>
              <a:ahLst/>
              <a:cxnLst/>
              <a:rect l="l" t="t" r="r" b="b"/>
              <a:pathLst>
                <a:path w="5026659" h="585469">
                  <a:moveTo>
                    <a:pt x="5026151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026151" y="585215"/>
                  </a:lnTo>
                  <a:lnTo>
                    <a:pt x="50261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1578863" y="2414016"/>
              <a:ext cx="5026660" cy="585470"/>
            </a:xfrm>
            <a:custGeom>
              <a:avLst/>
              <a:gdLst/>
              <a:ahLst/>
              <a:cxnLst/>
              <a:rect l="l" t="t" r="r" b="b"/>
              <a:pathLst>
                <a:path w="5026659" h="585469">
                  <a:moveTo>
                    <a:pt x="0" y="585215"/>
                  </a:moveTo>
                  <a:lnTo>
                    <a:pt x="5026151" y="585215"/>
                  </a:lnTo>
                  <a:lnTo>
                    <a:pt x="5026151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1213103" y="2340864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19">
                  <a:moveTo>
                    <a:pt x="364998" y="0"/>
                  </a:moveTo>
                  <a:lnTo>
                    <a:pt x="315477" y="3337"/>
                  </a:lnTo>
                  <a:lnTo>
                    <a:pt x="267978" y="13061"/>
                  </a:lnTo>
                  <a:lnTo>
                    <a:pt x="222938" y="28735"/>
                  </a:lnTo>
                  <a:lnTo>
                    <a:pt x="180791" y="49925"/>
                  </a:lnTo>
                  <a:lnTo>
                    <a:pt x="141972" y="76194"/>
                  </a:lnTo>
                  <a:lnTo>
                    <a:pt x="106918" y="107108"/>
                  </a:lnTo>
                  <a:lnTo>
                    <a:pt x="76062" y="142232"/>
                  </a:lnTo>
                  <a:lnTo>
                    <a:pt x="49840" y="181130"/>
                  </a:lnTo>
                  <a:lnTo>
                    <a:pt x="28688" y="223367"/>
                  </a:lnTo>
                  <a:lnTo>
                    <a:pt x="13040" y="268507"/>
                  </a:lnTo>
                  <a:lnTo>
                    <a:pt x="3332" y="316117"/>
                  </a:lnTo>
                  <a:lnTo>
                    <a:pt x="0" y="365760"/>
                  </a:lnTo>
                  <a:lnTo>
                    <a:pt x="3332" y="415402"/>
                  </a:lnTo>
                  <a:lnTo>
                    <a:pt x="13040" y="463012"/>
                  </a:lnTo>
                  <a:lnTo>
                    <a:pt x="28688" y="508152"/>
                  </a:lnTo>
                  <a:lnTo>
                    <a:pt x="49840" y="550389"/>
                  </a:lnTo>
                  <a:lnTo>
                    <a:pt x="76062" y="589287"/>
                  </a:lnTo>
                  <a:lnTo>
                    <a:pt x="106918" y="624411"/>
                  </a:lnTo>
                  <a:lnTo>
                    <a:pt x="141972" y="655325"/>
                  </a:lnTo>
                  <a:lnTo>
                    <a:pt x="180791" y="681594"/>
                  </a:lnTo>
                  <a:lnTo>
                    <a:pt x="222938" y="702784"/>
                  </a:lnTo>
                  <a:lnTo>
                    <a:pt x="267978" y="718458"/>
                  </a:lnTo>
                  <a:lnTo>
                    <a:pt x="315477" y="728182"/>
                  </a:lnTo>
                  <a:lnTo>
                    <a:pt x="364998" y="731520"/>
                  </a:lnTo>
                  <a:lnTo>
                    <a:pt x="414518" y="728182"/>
                  </a:lnTo>
                  <a:lnTo>
                    <a:pt x="462017" y="718458"/>
                  </a:lnTo>
                  <a:lnTo>
                    <a:pt x="507057" y="702784"/>
                  </a:lnTo>
                  <a:lnTo>
                    <a:pt x="549204" y="681594"/>
                  </a:lnTo>
                  <a:lnTo>
                    <a:pt x="588023" y="655325"/>
                  </a:lnTo>
                  <a:lnTo>
                    <a:pt x="623077" y="624411"/>
                  </a:lnTo>
                  <a:lnTo>
                    <a:pt x="653933" y="589287"/>
                  </a:lnTo>
                  <a:lnTo>
                    <a:pt x="680155" y="550389"/>
                  </a:lnTo>
                  <a:lnTo>
                    <a:pt x="701307" y="508152"/>
                  </a:lnTo>
                  <a:lnTo>
                    <a:pt x="716955" y="463012"/>
                  </a:lnTo>
                  <a:lnTo>
                    <a:pt x="726663" y="415402"/>
                  </a:lnTo>
                  <a:lnTo>
                    <a:pt x="729996" y="365760"/>
                  </a:lnTo>
                  <a:lnTo>
                    <a:pt x="726663" y="316117"/>
                  </a:lnTo>
                  <a:lnTo>
                    <a:pt x="716955" y="268507"/>
                  </a:lnTo>
                  <a:lnTo>
                    <a:pt x="701307" y="223367"/>
                  </a:lnTo>
                  <a:lnTo>
                    <a:pt x="680155" y="181130"/>
                  </a:lnTo>
                  <a:lnTo>
                    <a:pt x="653933" y="142232"/>
                  </a:lnTo>
                  <a:lnTo>
                    <a:pt x="623077" y="107108"/>
                  </a:lnTo>
                  <a:lnTo>
                    <a:pt x="588023" y="76194"/>
                  </a:lnTo>
                  <a:lnTo>
                    <a:pt x="549204" y="49925"/>
                  </a:lnTo>
                  <a:lnTo>
                    <a:pt x="507057" y="28735"/>
                  </a:lnTo>
                  <a:lnTo>
                    <a:pt x="462017" y="13061"/>
                  </a:lnTo>
                  <a:lnTo>
                    <a:pt x="414518" y="3337"/>
                  </a:lnTo>
                  <a:lnTo>
                    <a:pt x="364998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1213103" y="2340864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19">
                  <a:moveTo>
                    <a:pt x="0" y="365760"/>
                  </a:moveTo>
                  <a:lnTo>
                    <a:pt x="3332" y="316117"/>
                  </a:lnTo>
                  <a:lnTo>
                    <a:pt x="13040" y="268507"/>
                  </a:lnTo>
                  <a:lnTo>
                    <a:pt x="28688" y="223367"/>
                  </a:lnTo>
                  <a:lnTo>
                    <a:pt x="49840" y="181130"/>
                  </a:lnTo>
                  <a:lnTo>
                    <a:pt x="76062" y="142232"/>
                  </a:lnTo>
                  <a:lnTo>
                    <a:pt x="106918" y="107108"/>
                  </a:lnTo>
                  <a:lnTo>
                    <a:pt x="141972" y="76194"/>
                  </a:lnTo>
                  <a:lnTo>
                    <a:pt x="180791" y="49925"/>
                  </a:lnTo>
                  <a:lnTo>
                    <a:pt x="222938" y="28735"/>
                  </a:lnTo>
                  <a:lnTo>
                    <a:pt x="267978" y="13061"/>
                  </a:lnTo>
                  <a:lnTo>
                    <a:pt x="315477" y="3337"/>
                  </a:lnTo>
                  <a:lnTo>
                    <a:pt x="364998" y="0"/>
                  </a:lnTo>
                  <a:lnTo>
                    <a:pt x="414518" y="3337"/>
                  </a:lnTo>
                  <a:lnTo>
                    <a:pt x="462017" y="13061"/>
                  </a:lnTo>
                  <a:lnTo>
                    <a:pt x="507057" y="28735"/>
                  </a:lnTo>
                  <a:lnTo>
                    <a:pt x="549204" y="49925"/>
                  </a:lnTo>
                  <a:lnTo>
                    <a:pt x="588023" y="76194"/>
                  </a:lnTo>
                  <a:lnTo>
                    <a:pt x="623077" y="107108"/>
                  </a:lnTo>
                  <a:lnTo>
                    <a:pt x="653933" y="142232"/>
                  </a:lnTo>
                  <a:lnTo>
                    <a:pt x="680155" y="181130"/>
                  </a:lnTo>
                  <a:lnTo>
                    <a:pt x="701307" y="223367"/>
                  </a:lnTo>
                  <a:lnTo>
                    <a:pt x="716955" y="268507"/>
                  </a:lnTo>
                  <a:lnTo>
                    <a:pt x="726663" y="316117"/>
                  </a:lnTo>
                  <a:lnTo>
                    <a:pt x="729996" y="365760"/>
                  </a:lnTo>
                  <a:lnTo>
                    <a:pt x="726663" y="415402"/>
                  </a:lnTo>
                  <a:lnTo>
                    <a:pt x="716955" y="463012"/>
                  </a:lnTo>
                  <a:lnTo>
                    <a:pt x="701307" y="508152"/>
                  </a:lnTo>
                  <a:lnTo>
                    <a:pt x="680155" y="550389"/>
                  </a:lnTo>
                  <a:lnTo>
                    <a:pt x="653933" y="589287"/>
                  </a:lnTo>
                  <a:lnTo>
                    <a:pt x="623077" y="624411"/>
                  </a:lnTo>
                  <a:lnTo>
                    <a:pt x="588023" y="655325"/>
                  </a:lnTo>
                  <a:lnTo>
                    <a:pt x="549204" y="681594"/>
                  </a:lnTo>
                  <a:lnTo>
                    <a:pt x="507057" y="702784"/>
                  </a:lnTo>
                  <a:lnTo>
                    <a:pt x="462017" y="718458"/>
                  </a:lnTo>
                  <a:lnTo>
                    <a:pt x="414518" y="728182"/>
                  </a:lnTo>
                  <a:lnTo>
                    <a:pt x="364998" y="731520"/>
                  </a:lnTo>
                  <a:lnTo>
                    <a:pt x="315477" y="728182"/>
                  </a:lnTo>
                  <a:lnTo>
                    <a:pt x="267978" y="718458"/>
                  </a:lnTo>
                  <a:lnTo>
                    <a:pt x="222938" y="702784"/>
                  </a:lnTo>
                  <a:lnTo>
                    <a:pt x="180791" y="681594"/>
                  </a:lnTo>
                  <a:lnTo>
                    <a:pt x="141972" y="655325"/>
                  </a:lnTo>
                  <a:lnTo>
                    <a:pt x="106918" y="624411"/>
                  </a:lnTo>
                  <a:lnTo>
                    <a:pt x="76062" y="589287"/>
                  </a:lnTo>
                  <a:lnTo>
                    <a:pt x="49840" y="550389"/>
                  </a:lnTo>
                  <a:lnTo>
                    <a:pt x="28688" y="508152"/>
                  </a:lnTo>
                  <a:lnTo>
                    <a:pt x="13040" y="463012"/>
                  </a:lnTo>
                  <a:lnTo>
                    <a:pt x="3332" y="415402"/>
                  </a:lnTo>
                  <a:lnTo>
                    <a:pt x="0" y="36576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1914143" y="3291840"/>
              <a:ext cx="4691380" cy="584200"/>
            </a:xfrm>
            <a:custGeom>
              <a:avLst/>
              <a:gdLst/>
              <a:ahLst/>
              <a:cxnLst/>
              <a:rect l="l" t="t" r="r" b="b"/>
              <a:pathLst>
                <a:path w="4691380" h="584200">
                  <a:moveTo>
                    <a:pt x="4690872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4690872" y="583692"/>
                  </a:lnTo>
                  <a:lnTo>
                    <a:pt x="46908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1914143" y="3291840"/>
              <a:ext cx="4691380" cy="584200"/>
            </a:xfrm>
            <a:custGeom>
              <a:avLst/>
              <a:gdLst/>
              <a:ahLst/>
              <a:cxnLst/>
              <a:rect l="l" t="t" r="r" b="b"/>
              <a:pathLst>
                <a:path w="4691380" h="584200">
                  <a:moveTo>
                    <a:pt x="0" y="583692"/>
                  </a:moveTo>
                  <a:lnTo>
                    <a:pt x="4690872" y="583692"/>
                  </a:lnTo>
                  <a:lnTo>
                    <a:pt x="4690872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1548383" y="3218688"/>
              <a:ext cx="730250" cy="730250"/>
            </a:xfrm>
            <a:custGeom>
              <a:avLst/>
              <a:gdLst/>
              <a:ahLst/>
              <a:cxnLst/>
              <a:rect l="l" t="t" r="r" b="b"/>
              <a:pathLst>
                <a:path w="730250" h="730250">
                  <a:moveTo>
                    <a:pt x="364997" y="0"/>
                  </a:moveTo>
                  <a:lnTo>
                    <a:pt x="315477" y="3332"/>
                  </a:lnTo>
                  <a:lnTo>
                    <a:pt x="267978" y="13040"/>
                  </a:lnTo>
                  <a:lnTo>
                    <a:pt x="222938" y="28688"/>
                  </a:lnTo>
                  <a:lnTo>
                    <a:pt x="180791" y="49840"/>
                  </a:lnTo>
                  <a:lnTo>
                    <a:pt x="141972" y="76062"/>
                  </a:lnTo>
                  <a:lnTo>
                    <a:pt x="106918" y="106918"/>
                  </a:lnTo>
                  <a:lnTo>
                    <a:pt x="76062" y="141972"/>
                  </a:lnTo>
                  <a:lnTo>
                    <a:pt x="49840" y="180791"/>
                  </a:lnTo>
                  <a:lnTo>
                    <a:pt x="28688" y="222938"/>
                  </a:lnTo>
                  <a:lnTo>
                    <a:pt x="13040" y="267978"/>
                  </a:lnTo>
                  <a:lnTo>
                    <a:pt x="3332" y="315477"/>
                  </a:lnTo>
                  <a:lnTo>
                    <a:pt x="0" y="364998"/>
                  </a:lnTo>
                  <a:lnTo>
                    <a:pt x="3332" y="414518"/>
                  </a:lnTo>
                  <a:lnTo>
                    <a:pt x="13040" y="462017"/>
                  </a:lnTo>
                  <a:lnTo>
                    <a:pt x="28688" y="507057"/>
                  </a:lnTo>
                  <a:lnTo>
                    <a:pt x="49840" y="549204"/>
                  </a:lnTo>
                  <a:lnTo>
                    <a:pt x="76062" y="588023"/>
                  </a:lnTo>
                  <a:lnTo>
                    <a:pt x="106918" y="623077"/>
                  </a:lnTo>
                  <a:lnTo>
                    <a:pt x="141972" y="653933"/>
                  </a:lnTo>
                  <a:lnTo>
                    <a:pt x="180791" y="680155"/>
                  </a:lnTo>
                  <a:lnTo>
                    <a:pt x="222938" y="701307"/>
                  </a:lnTo>
                  <a:lnTo>
                    <a:pt x="267978" y="716955"/>
                  </a:lnTo>
                  <a:lnTo>
                    <a:pt x="315477" y="726663"/>
                  </a:lnTo>
                  <a:lnTo>
                    <a:pt x="364997" y="729995"/>
                  </a:lnTo>
                  <a:lnTo>
                    <a:pt x="414518" y="726663"/>
                  </a:lnTo>
                  <a:lnTo>
                    <a:pt x="462017" y="716955"/>
                  </a:lnTo>
                  <a:lnTo>
                    <a:pt x="507057" y="701307"/>
                  </a:lnTo>
                  <a:lnTo>
                    <a:pt x="549204" y="680155"/>
                  </a:lnTo>
                  <a:lnTo>
                    <a:pt x="588023" y="653933"/>
                  </a:lnTo>
                  <a:lnTo>
                    <a:pt x="623077" y="623077"/>
                  </a:lnTo>
                  <a:lnTo>
                    <a:pt x="653933" y="588023"/>
                  </a:lnTo>
                  <a:lnTo>
                    <a:pt x="680155" y="549204"/>
                  </a:lnTo>
                  <a:lnTo>
                    <a:pt x="701307" y="507057"/>
                  </a:lnTo>
                  <a:lnTo>
                    <a:pt x="716955" y="462017"/>
                  </a:lnTo>
                  <a:lnTo>
                    <a:pt x="726663" y="414518"/>
                  </a:lnTo>
                  <a:lnTo>
                    <a:pt x="729996" y="364998"/>
                  </a:lnTo>
                  <a:lnTo>
                    <a:pt x="726663" y="315477"/>
                  </a:lnTo>
                  <a:lnTo>
                    <a:pt x="716955" y="267978"/>
                  </a:lnTo>
                  <a:lnTo>
                    <a:pt x="701307" y="222938"/>
                  </a:lnTo>
                  <a:lnTo>
                    <a:pt x="680155" y="180791"/>
                  </a:lnTo>
                  <a:lnTo>
                    <a:pt x="653933" y="141972"/>
                  </a:lnTo>
                  <a:lnTo>
                    <a:pt x="623077" y="106918"/>
                  </a:lnTo>
                  <a:lnTo>
                    <a:pt x="588023" y="76062"/>
                  </a:lnTo>
                  <a:lnTo>
                    <a:pt x="549204" y="49840"/>
                  </a:lnTo>
                  <a:lnTo>
                    <a:pt x="507057" y="28688"/>
                  </a:lnTo>
                  <a:lnTo>
                    <a:pt x="462017" y="13040"/>
                  </a:lnTo>
                  <a:lnTo>
                    <a:pt x="414518" y="3332"/>
                  </a:lnTo>
                  <a:lnTo>
                    <a:pt x="36499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1548383" y="3218688"/>
              <a:ext cx="730250" cy="730250"/>
            </a:xfrm>
            <a:custGeom>
              <a:avLst/>
              <a:gdLst/>
              <a:ahLst/>
              <a:cxnLst/>
              <a:rect l="l" t="t" r="r" b="b"/>
              <a:pathLst>
                <a:path w="730250" h="730250">
                  <a:moveTo>
                    <a:pt x="0" y="364998"/>
                  </a:moveTo>
                  <a:lnTo>
                    <a:pt x="3332" y="315477"/>
                  </a:lnTo>
                  <a:lnTo>
                    <a:pt x="13040" y="267978"/>
                  </a:lnTo>
                  <a:lnTo>
                    <a:pt x="28688" y="222938"/>
                  </a:lnTo>
                  <a:lnTo>
                    <a:pt x="49840" y="180791"/>
                  </a:lnTo>
                  <a:lnTo>
                    <a:pt x="76062" y="141972"/>
                  </a:lnTo>
                  <a:lnTo>
                    <a:pt x="106918" y="106918"/>
                  </a:lnTo>
                  <a:lnTo>
                    <a:pt x="141972" y="76062"/>
                  </a:lnTo>
                  <a:lnTo>
                    <a:pt x="180791" y="49840"/>
                  </a:lnTo>
                  <a:lnTo>
                    <a:pt x="222938" y="28688"/>
                  </a:lnTo>
                  <a:lnTo>
                    <a:pt x="267978" y="13040"/>
                  </a:lnTo>
                  <a:lnTo>
                    <a:pt x="315477" y="3332"/>
                  </a:lnTo>
                  <a:lnTo>
                    <a:pt x="364997" y="0"/>
                  </a:lnTo>
                  <a:lnTo>
                    <a:pt x="414518" y="3332"/>
                  </a:lnTo>
                  <a:lnTo>
                    <a:pt x="462017" y="13040"/>
                  </a:lnTo>
                  <a:lnTo>
                    <a:pt x="507057" y="28688"/>
                  </a:lnTo>
                  <a:lnTo>
                    <a:pt x="549204" y="49840"/>
                  </a:lnTo>
                  <a:lnTo>
                    <a:pt x="588023" y="76062"/>
                  </a:lnTo>
                  <a:lnTo>
                    <a:pt x="623077" y="106918"/>
                  </a:lnTo>
                  <a:lnTo>
                    <a:pt x="653933" y="141972"/>
                  </a:lnTo>
                  <a:lnTo>
                    <a:pt x="680155" y="180791"/>
                  </a:lnTo>
                  <a:lnTo>
                    <a:pt x="701307" y="222938"/>
                  </a:lnTo>
                  <a:lnTo>
                    <a:pt x="716955" y="267978"/>
                  </a:lnTo>
                  <a:lnTo>
                    <a:pt x="726663" y="315477"/>
                  </a:lnTo>
                  <a:lnTo>
                    <a:pt x="729996" y="364998"/>
                  </a:lnTo>
                  <a:lnTo>
                    <a:pt x="726663" y="414518"/>
                  </a:lnTo>
                  <a:lnTo>
                    <a:pt x="716955" y="462017"/>
                  </a:lnTo>
                  <a:lnTo>
                    <a:pt x="701307" y="507057"/>
                  </a:lnTo>
                  <a:lnTo>
                    <a:pt x="680155" y="549204"/>
                  </a:lnTo>
                  <a:lnTo>
                    <a:pt x="653933" y="588023"/>
                  </a:lnTo>
                  <a:lnTo>
                    <a:pt x="623077" y="623077"/>
                  </a:lnTo>
                  <a:lnTo>
                    <a:pt x="588023" y="653933"/>
                  </a:lnTo>
                  <a:lnTo>
                    <a:pt x="549204" y="680155"/>
                  </a:lnTo>
                  <a:lnTo>
                    <a:pt x="507057" y="701307"/>
                  </a:lnTo>
                  <a:lnTo>
                    <a:pt x="462017" y="716955"/>
                  </a:lnTo>
                  <a:lnTo>
                    <a:pt x="414518" y="726663"/>
                  </a:lnTo>
                  <a:lnTo>
                    <a:pt x="364997" y="729995"/>
                  </a:lnTo>
                  <a:lnTo>
                    <a:pt x="315477" y="726663"/>
                  </a:lnTo>
                  <a:lnTo>
                    <a:pt x="267978" y="716955"/>
                  </a:lnTo>
                  <a:lnTo>
                    <a:pt x="222938" y="701307"/>
                  </a:lnTo>
                  <a:lnTo>
                    <a:pt x="180791" y="680155"/>
                  </a:lnTo>
                  <a:lnTo>
                    <a:pt x="141972" y="653933"/>
                  </a:lnTo>
                  <a:lnTo>
                    <a:pt x="106918" y="623077"/>
                  </a:lnTo>
                  <a:lnTo>
                    <a:pt x="76062" y="588023"/>
                  </a:lnTo>
                  <a:lnTo>
                    <a:pt x="49840" y="549204"/>
                  </a:lnTo>
                  <a:lnTo>
                    <a:pt x="28688" y="507057"/>
                  </a:lnTo>
                  <a:lnTo>
                    <a:pt x="13040" y="462017"/>
                  </a:lnTo>
                  <a:lnTo>
                    <a:pt x="3332" y="41451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1914143" y="4168139"/>
              <a:ext cx="4691380" cy="585470"/>
            </a:xfrm>
            <a:custGeom>
              <a:avLst/>
              <a:gdLst/>
              <a:ahLst/>
              <a:cxnLst/>
              <a:rect l="l" t="t" r="r" b="b"/>
              <a:pathLst>
                <a:path w="4691380" h="585470">
                  <a:moveTo>
                    <a:pt x="4690872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4690872" y="585216"/>
                  </a:lnTo>
                  <a:lnTo>
                    <a:pt x="46908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1914143" y="4168139"/>
              <a:ext cx="4691380" cy="585470"/>
            </a:xfrm>
            <a:custGeom>
              <a:avLst/>
              <a:gdLst/>
              <a:ahLst/>
              <a:cxnLst/>
              <a:rect l="l" t="t" r="r" b="b"/>
              <a:pathLst>
                <a:path w="4691380" h="585470">
                  <a:moveTo>
                    <a:pt x="0" y="585216"/>
                  </a:moveTo>
                  <a:lnTo>
                    <a:pt x="4690872" y="585216"/>
                  </a:lnTo>
                  <a:lnTo>
                    <a:pt x="4690872" y="0"/>
                  </a:lnTo>
                  <a:lnTo>
                    <a:pt x="0" y="0"/>
                  </a:lnTo>
                  <a:lnTo>
                    <a:pt x="0" y="5852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5"/>
            <p:cNvSpPr/>
            <p:nvPr/>
          </p:nvSpPr>
          <p:spPr>
            <a:xfrm>
              <a:off x="1548383" y="4094988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20">
                  <a:moveTo>
                    <a:pt x="364997" y="0"/>
                  </a:moveTo>
                  <a:lnTo>
                    <a:pt x="315477" y="3337"/>
                  </a:lnTo>
                  <a:lnTo>
                    <a:pt x="267978" y="13061"/>
                  </a:lnTo>
                  <a:lnTo>
                    <a:pt x="222938" y="28735"/>
                  </a:lnTo>
                  <a:lnTo>
                    <a:pt x="180791" y="49925"/>
                  </a:lnTo>
                  <a:lnTo>
                    <a:pt x="141972" y="76194"/>
                  </a:lnTo>
                  <a:lnTo>
                    <a:pt x="106918" y="107108"/>
                  </a:lnTo>
                  <a:lnTo>
                    <a:pt x="76062" y="142232"/>
                  </a:lnTo>
                  <a:lnTo>
                    <a:pt x="49840" y="181130"/>
                  </a:lnTo>
                  <a:lnTo>
                    <a:pt x="28688" y="223367"/>
                  </a:lnTo>
                  <a:lnTo>
                    <a:pt x="13040" y="268507"/>
                  </a:lnTo>
                  <a:lnTo>
                    <a:pt x="3332" y="316117"/>
                  </a:lnTo>
                  <a:lnTo>
                    <a:pt x="0" y="365760"/>
                  </a:lnTo>
                  <a:lnTo>
                    <a:pt x="3332" y="415402"/>
                  </a:lnTo>
                  <a:lnTo>
                    <a:pt x="13040" y="463012"/>
                  </a:lnTo>
                  <a:lnTo>
                    <a:pt x="28688" y="508152"/>
                  </a:lnTo>
                  <a:lnTo>
                    <a:pt x="49840" y="550389"/>
                  </a:lnTo>
                  <a:lnTo>
                    <a:pt x="76062" y="589287"/>
                  </a:lnTo>
                  <a:lnTo>
                    <a:pt x="106918" y="624411"/>
                  </a:lnTo>
                  <a:lnTo>
                    <a:pt x="141972" y="655325"/>
                  </a:lnTo>
                  <a:lnTo>
                    <a:pt x="180791" y="681594"/>
                  </a:lnTo>
                  <a:lnTo>
                    <a:pt x="222938" y="702784"/>
                  </a:lnTo>
                  <a:lnTo>
                    <a:pt x="267978" y="718458"/>
                  </a:lnTo>
                  <a:lnTo>
                    <a:pt x="315477" y="728182"/>
                  </a:lnTo>
                  <a:lnTo>
                    <a:pt x="364997" y="731519"/>
                  </a:lnTo>
                  <a:lnTo>
                    <a:pt x="414518" y="728182"/>
                  </a:lnTo>
                  <a:lnTo>
                    <a:pt x="462017" y="718458"/>
                  </a:lnTo>
                  <a:lnTo>
                    <a:pt x="507057" y="702784"/>
                  </a:lnTo>
                  <a:lnTo>
                    <a:pt x="549204" y="681594"/>
                  </a:lnTo>
                  <a:lnTo>
                    <a:pt x="588023" y="655325"/>
                  </a:lnTo>
                  <a:lnTo>
                    <a:pt x="623077" y="624411"/>
                  </a:lnTo>
                  <a:lnTo>
                    <a:pt x="653933" y="589287"/>
                  </a:lnTo>
                  <a:lnTo>
                    <a:pt x="680155" y="550389"/>
                  </a:lnTo>
                  <a:lnTo>
                    <a:pt x="701307" y="508152"/>
                  </a:lnTo>
                  <a:lnTo>
                    <a:pt x="716955" y="463012"/>
                  </a:lnTo>
                  <a:lnTo>
                    <a:pt x="726663" y="415402"/>
                  </a:lnTo>
                  <a:lnTo>
                    <a:pt x="729996" y="365760"/>
                  </a:lnTo>
                  <a:lnTo>
                    <a:pt x="726663" y="316117"/>
                  </a:lnTo>
                  <a:lnTo>
                    <a:pt x="716955" y="268507"/>
                  </a:lnTo>
                  <a:lnTo>
                    <a:pt x="701307" y="223367"/>
                  </a:lnTo>
                  <a:lnTo>
                    <a:pt x="680155" y="181130"/>
                  </a:lnTo>
                  <a:lnTo>
                    <a:pt x="653933" y="142232"/>
                  </a:lnTo>
                  <a:lnTo>
                    <a:pt x="623077" y="107108"/>
                  </a:lnTo>
                  <a:lnTo>
                    <a:pt x="588023" y="76194"/>
                  </a:lnTo>
                  <a:lnTo>
                    <a:pt x="549204" y="49925"/>
                  </a:lnTo>
                  <a:lnTo>
                    <a:pt x="507057" y="28735"/>
                  </a:lnTo>
                  <a:lnTo>
                    <a:pt x="462017" y="13061"/>
                  </a:lnTo>
                  <a:lnTo>
                    <a:pt x="414518" y="3337"/>
                  </a:lnTo>
                  <a:lnTo>
                    <a:pt x="36499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6"/>
            <p:cNvSpPr/>
            <p:nvPr/>
          </p:nvSpPr>
          <p:spPr>
            <a:xfrm>
              <a:off x="1548383" y="4094988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20">
                  <a:moveTo>
                    <a:pt x="0" y="365760"/>
                  </a:moveTo>
                  <a:lnTo>
                    <a:pt x="3332" y="316117"/>
                  </a:lnTo>
                  <a:lnTo>
                    <a:pt x="13040" y="268507"/>
                  </a:lnTo>
                  <a:lnTo>
                    <a:pt x="28688" y="223367"/>
                  </a:lnTo>
                  <a:lnTo>
                    <a:pt x="49840" y="181130"/>
                  </a:lnTo>
                  <a:lnTo>
                    <a:pt x="76062" y="142232"/>
                  </a:lnTo>
                  <a:lnTo>
                    <a:pt x="106918" y="107108"/>
                  </a:lnTo>
                  <a:lnTo>
                    <a:pt x="141972" y="76194"/>
                  </a:lnTo>
                  <a:lnTo>
                    <a:pt x="180791" y="49925"/>
                  </a:lnTo>
                  <a:lnTo>
                    <a:pt x="222938" y="28735"/>
                  </a:lnTo>
                  <a:lnTo>
                    <a:pt x="267978" y="13061"/>
                  </a:lnTo>
                  <a:lnTo>
                    <a:pt x="315477" y="3337"/>
                  </a:lnTo>
                  <a:lnTo>
                    <a:pt x="364997" y="0"/>
                  </a:lnTo>
                  <a:lnTo>
                    <a:pt x="414518" y="3337"/>
                  </a:lnTo>
                  <a:lnTo>
                    <a:pt x="462017" y="13061"/>
                  </a:lnTo>
                  <a:lnTo>
                    <a:pt x="507057" y="28735"/>
                  </a:lnTo>
                  <a:lnTo>
                    <a:pt x="549204" y="49925"/>
                  </a:lnTo>
                  <a:lnTo>
                    <a:pt x="588023" y="76194"/>
                  </a:lnTo>
                  <a:lnTo>
                    <a:pt x="623077" y="107108"/>
                  </a:lnTo>
                  <a:lnTo>
                    <a:pt x="653933" y="142232"/>
                  </a:lnTo>
                  <a:lnTo>
                    <a:pt x="680155" y="181130"/>
                  </a:lnTo>
                  <a:lnTo>
                    <a:pt x="701307" y="223367"/>
                  </a:lnTo>
                  <a:lnTo>
                    <a:pt x="716955" y="268507"/>
                  </a:lnTo>
                  <a:lnTo>
                    <a:pt x="726663" y="316117"/>
                  </a:lnTo>
                  <a:lnTo>
                    <a:pt x="729996" y="365760"/>
                  </a:lnTo>
                  <a:lnTo>
                    <a:pt x="726663" y="415402"/>
                  </a:lnTo>
                  <a:lnTo>
                    <a:pt x="716955" y="463012"/>
                  </a:lnTo>
                  <a:lnTo>
                    <a:pt x="701307" y="508152"/>
                  </a:lnTo>
                  <a:lnTo>
                    <a:pt x="680155" y="550389"/>
                  </a:lnTo>
                  <a:lnTo>
                    <a:pt x="653933" y="589287"/>
                  </a:lnTo>
                  <a:lnTo>
                    <a:pt x="623077" y="624411"/>
                  </a:lnTo>
                  <a:lnTo>
                    <a:pt x="588023" y="655325"/>
                  </a:lnTo>
                  <a:lnTo>
                    <a:pt x="549204" y="681594"/>
                  </a:lnTo>
                  <a:lnTo>
                    <a:pt x="507057" y="702784"/>
                  </a:lnTo>
                  <a:lnTo>
                    <a:pt x="462017" y="718458"/>
                  </a:lnTo>
                  <a:lnTo>
                    <a:pt x="414518" y="728182"/>
                  </a:lnTo>
                  <a:lnTo>
                    <a:pt x="364997" y="731519"/>
                  </a:lnTo>
                  <a:lnTo>
                    <a:pt x="315477" y="728182"/>
                  </a:lnTo>
                  <a:lnTo>
                    <a:pt x="267978" y="718458"/>
                  </a:lnTo>
                  <a:lnTo>
                    <a:pt x="222938" y="702784"/>
                  </a:lnTo>
                  <a:lnTo>
                    <a:pt x="180791" y="681594"/>
                  </a:lnTo>
                  <a:lnTo>
                    <a:pt x="141972" y="655325"/>
                  </a:lnTo>
                  <a:lnTo>
                    <a:pt x="106918" y="624411"/>
                  </a:lnTo>
                  <a:lnTo>
                    <a:pt x="76062" y="589287"/>
                  </a:lnTo>
                  <a:lnTo>
                    <a:pt x="49840" y="550389"/>
                  </a:lnTo>
                  <a:lnTo>
                    <a:pt x="28688" y="508152"/>
                  </a:lnTo>
                  <a:lnTo>
                    <a:pt x="13040" y="463012"/>
                  </a:lnTo>
                  <a:lnTo>
                    <a:pt x="3332" y="415402"/>
                  </a:lnTo>
                  <a:lnTo>
                    <a:pt x="0" y="36576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7"/>
            <p:cNvSpPr/>
            <p:nvPr/>
          </p:nvSpPr>
          <p:spPr>
            <a:xfrm>
              <a:off x="1578863" y="5045964"/>
              <a:ext cx="5026660" cy="584200"/>
            </a:xfrm>
            <a:custGeom>
              <a:avLst/>
              <a:gdLst/>
              <a:ahLst/>
              <a:cxnLst/>
              <a:rect l="l" t="t" r="r" b="b"/>
              <a:pathLst>
                <a:path w="5026659" h="584200">
                  <a:moveTo>
                    <a:pt x="5026151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5026151" y="583692"/>
                  </a:lnTo>
                  <a:lnTo>
                    <a:pt x="50261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8"/>
            <p:cNvSpPr/>
            <p:nvPr/>
          </p:nvSpPr>
          <p:spPr>
            <a:xfrm>
              <a:off x="1578863" y="5045964"/>
              <a:ext cx="5026660" cy="584200"/>
            </a:xfrm>
            <a:custGeom>
              <a:avLst/>
              <a:gdLst/>
              <a:ahLst/>
              <a:cxnLst/>
              <a:rect l="l" t="t" r="r" b="b"/>
              <a:pathLst>
                <a:path w="5026659" h="584200">
                  <a:moveTo>
                    <a:pt x="0" y="583692"/>
                  </a:moveTo>
                  <a:lnTo>
                    <a:pt x="5026151" y="583692"/>
                  </a:lnTo>
                  <a:lnTo>
                    <a:pt x="5026151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9"/>
          <p:cNvSpPr txBox="1"/>
          <p:nvPr/>
        </p:nvSpPr>
        <p:spPr>
          <a:xfrm>
            <a:off x="1119346" y="1914439"/>
            <a:ext cx="7800535" cy="41009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Akran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zorbalığı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temel başlık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altında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incelenebilir:</a:t>
            </a:r>
            <a:endParaRPr sz="2800" dirty="0">
              <a:latin typeface="Calibri"/>
              <a:cs typeface="Calibri"/>
            </a:endParaRPr>
          </a:p>
          <a:p>
            <a:pPr marL="1460500" marR="3929379" indent="-335280">
              <a:lnSpc>
                <a:spcPct val="191900"/>
              </a:lnSpc>
              <a:spcBef>
                <a:spcPts val="285"/>
              </a:spcBef>
            </a:pPr>
            <a:r>
              <a:rPr sz="28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Fiziksel</a:t>
            </a:r>
            <a:r>
              <a:rPr sz="2800" spc="-1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zorbalık </a:t>
            </a:r>
            <a:r>
              <a:rPr sz="2800" spc="-6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Sözel</a:t>
            </a:r>
            <a:r>
              <a:rPr sz="28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zorbalık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125220" marR="2543810" indent="334645">
              <a:lnSpc>
                <a:spcPts val="6909"/>
              </a:lnSpc>
              <a:spcBef>
                <a:spcPts val="580"/>
              </a:spcBef>
            </a:pP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İlişkisel/sosyal zorbalık </a:t>
            </a:r>
            <a:r>
              <a:rPr sz="2800" spc="-6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Sanal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zorbalık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7" name="object 15"/>
          <p:cNvSpPr/>
          <p:nvPr/>
        </p:nvSpPr>
        <p:spPr>
          <a:xfrm>
            <a:off x="1376372" y="5156278"/>
            <a:ext cx="730250" cy="731520"/>
          </a:xfrm>
          <a:custGeom>
            <a:avLst/>
            <a:gdLst/>
            <a:ahLst/>
            <a:cxnLst/>
            <a:rect l="l" t="t" r="r" b="b"/>
            <a:pathLst>
              <a:path w="730250" h="731520">
                <a:moveTo>
                  <a:pt x="364997" y="0"/>
                </a:moveTo>
                <a:lnTo>
                  <a:pt x="315477" y="3337"/>
                </a:lnTo>
                <a:lnTo>
                  <a:pt x="267978" y="13061"/>
                </a:lnTo>
                <a:lnTo>
                  <a:pt x="222938" y="28735"/>
                </a:lnTo>
                <a:lnTo>
                  <a:pt x="180791" y="49925"/>
                </a:lnTo>
                <a:lnTo>
                  <a:pt x="141972" y="76194"/>
                </a:lnTo>
                <a:lnTo>
                  <a:pt x="106918" y="107108"/>
                </a:lnTo>
                <a:lnTo>
                  <a:pt x="76062" y="142232"/>
                </a:lnTo>
                <a:lnTo>
                  <a:pt x="49840" y="181130"/>
                </a:lnTo>
                <a:lnTo>
                  <a:pt x="28688" y="223367"/>
                </a:lnTo>
                <a:lnTo>
                  <a:pt x="13040" y="268507"/>
                </a:lnTo>
                <a:lnTo>
                  <a:pt x="3332" y="316117"/>
                </a:lnTo>
                <a:lnTo>
                  <a:pt x="0" y="365760"/>
                </a:lnTo>
                <a:lnTo>
                  <a:pt x="3332" y="415402"/>
                </a:lnTo>
                <a:lnTo>
                  <a:pt x="13040" y="463012"/>
                </a:lnTo>
                <a:lnTo>
                  <a:pt x="28688" y="508152"/>
                </a:lnTo>
                <a:lnTo>
                  <a:pt x="49840" y="550389"/>
                </a:lnTo>
                <a:lnTo>
                  <a:pt x="76062" y="589287"/>
                </a:lnTo>
                <a:lnTo>
                  <a:pt x="106918" y="624411"/>
                </a:lnTo>
                <a:lnTo>
                  <a:pt x="141972" y="655325"/>
                </a:lnTo>
                <a:lnTo>
                  <a:pt x="180791" y="681594"/>
                </a:lnTo>
                <a:lnTo>
                  <a:pt x="222938" y="702784"/>
                </a:lnTo>
                <a:lnTo>
                  <a:pt x="267978" y="718458"/>
                </a:lnTo>
                <a:lnTo>
                  <a:pt x="315477" y="728182"/>
                </a:lnTo>
                <a:lnTo>
                  <a:pt x="364997" y="731519"/>
                </a:lnTo>
                <a:lnTo>
                  <a:pt x="414518" y="728182"/>
                </a:lnTo>
                <a:lnTo>
                  <a:pt x="462017" y="718458"/>
                </a:lnTo>
                <a:lnTo>
                  <a:pt x="507057" y="702784"/>
                </a:lnTo>
                <a:lnTo>
                  <a:pt x="549204" y="681594"/>
                </a:lnTo>
                <a:lnTo>
                  <a:pt x="588023" y="655325"/>
                </a:lnTo>
                <a:lnTo>
                  <a:pt x="623077" y="624411"/>
                </a:lnTo>
                <a:lnTo>
                  <a:pt x="653933" y="589287"/>
                </a:lnTo>
                <a:lnTo>
                  <a:pt x="680155" y="550389"/>
                </a:lnTo>
                <a:lnTo>
                  <a:pt x="701307" y="508152"/>
                </a:lnTo>
                <a:lnTo>
                  <a:pt x="716955" y="463012"/>
                </a:lnTo>
                <a:lnTo>
                  <a:pt x="726663" y="415402"/>
                </a:lnTo>
                <a:lnTo>
                  <a:pt x="729996" y="365760"/>
                </a:lnTo>
                <a:lnTo>
                  <a:pt x="726663" y="316117"/>
                </a:lnTo>
                <a:lnTo>
                  <a:pt x="716955" y="268507"/>
                </a:lnTo>
                <a:lnTo>
                  <a:pt x="701307" y="223367"/>
                </a:lnTo>
                <a:lnTo>
                  <a:pt x="680155" y="181130"/>
                </a:lnTo>
                <a:lnTo>
                  <a:pt x="653933" y="142232"/>
                </a:lnTo>
                <a:lnTo>
                  <a:pt x="623077" y="107108"/>
                </a:lnTo>
                <a:lnTo>
                  <a:pt x="588023" y="76194"/>
                </a:lnTo>
                <a:lnTo>
                  <a:pt x="549204" y="49925"/>
                </a:lnTo>
                <a:lnTo>
                  <a:pt x="507057" y="28735"/>
                </a:lnTo>
                <a:lnTo>
                  <a:pt x="462017" y="13061"/>
                </a:lnTo>
                <a:lnTo>
                  <a:pt x="414518" y="3337"/>
                </a:lnTo>
                <a:lnTo>
                  <a:pt x="36499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53" y="2546583"/>
            <a:ext cx="3917701" cy="3267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436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219" y="493181"/>
            <a:ext cx="8673557" cy="779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594108" y="628441"/>
            <a:ext cx="507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AKRAN ZORBALIĞI TÜRLERİ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00557" y="1780338"/>
            <a:ext cx="10344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Çocuğa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yönelik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doğrudan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fiziksel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güç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uygulanmasıdır.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600557" y="2479941"/>
            <a:ext cx="20713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latin typeface="Calibri"/>
                <a:cs typeface="Calibri"/>
              </a:rPr>
              <a:t>Vurmak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İtmek</a:t>
            </a: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5" dirty="0">
                <a:latin typeface="Calibri"/>
                <a:cs typeface="Calibri"/>
              </a:rPr>
              <a:t>Tükürmek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45" dirty="0">
                <a:latin typeface="Calibri"/>
                <a:cs typeface="Calibri"/>
              </a:rPr>
              <a:t>Tekme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atmak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Çelme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takmak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Saçını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çekmek</a:t>
            </a:r>
          </a:p>
        </p:txBody>
      </p:sp>
      <p:sp>
        <p:nvSpPr>
          <p:cNvPr id="11" name="object 5"/>
          <p:cNvSpPr txBox="1"/>
          <p:nvPr/>
        </p:nvSpPr>
        <p:spPr>
          <a:xfrm>
            <a:off x="3038998" y="2783055"/>
            <a:ext cx="457708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Eşyalarına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zarar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vermek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Sırasını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çizmek</a:t>
            </a: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0" dirty="0" err="1" smtClean="0">
                <a:latin typeface="Calibri"/>
                <a:cs typeface="Calibri"/>
              </a:rPr>
              <a:t>Sınıfa</a:t>
            </a:r>
            <a:r>
              <a:rPr sz="2400" spc="-10" dirty="0" smtClean="0">
                <a:latin typeface="Calibri"/>
                <a:cs typeface="Calibri"/>
              </a:rPr>
              <a:t>/</a:t>
            </a:r>
            <a:r>
              <a:rPr sz="2400" spc="-10" dirty="0" err="1" smtClean="0">
                <a:latin typeface="Calibri"/>
                <a:cs typeface="Calibri"/>
              </a:rPr>
              <a:t>tuvalete</a:t>
            </a:r>
            <a:r>
              <a:rPr sz="2400" spc="-5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kilitlemek</a:t>
            </a: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5" dirty="0">
                <a:latin typeface="Calibri"/>
                <a:cs typeface="Calibri"/>
              </a:rPr>
              <a:t>Tuvaletin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kapısını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açmak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55" y="2479941"/>
            <a:ext cx="3181350" cy="2981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5"/>
          <p:cNvSpPr txBox="1"/>
          <p:nvPr/>
        </p:nvSpPr>
        <p:spPr>
          <a:xfrm>
            <a:off x="600557" y="4937859"/>
            <a:ext cx="10287000" cy="122301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Fiziksel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zorbalık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okullarda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2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sık</a:t>
            </a:r>
            <a:r>
              <a:rPr sz="22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görülen</a:t>
            </a:r>
            <a:r>
              <a:rPr sz="2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zorbalık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türüdür.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Diğer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zorbalık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türlerine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kıyasla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öğretmenler/öğrenciler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tarafından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kolaylıkla</a:t>
            </a:r>
            <a:r>
              <a:rPr sz="22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tespit</a:t>
            </a:r>
            <a:r>
              <a:rPr sz="22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edilir.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Araştırmalar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öğretmenlerin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fiziksel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zorbalığı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diğer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zorbalık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türlerine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kıyasla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daha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çok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903205" y="6160869"/>
            <a:ext cx="5535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önemsediğini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ciddiye</a:t>
            </a:r>
            <a:r>
              <a:rPr sz="2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aldığını</a:t>
            </a:r>
            <a:r>
              <a:rPr sz="2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göstermektedir</a:t>
            </a:r>
            <a:r>
              <a:rPr sz="1000" spc="-10" dirty="0">
                <a:latin typeface="Calibri"/>
                <a:cs typeface="Calibri"/>
              </a:rPr>
              <a:t>.</a:t>
            </a:r>
            <a:endParaRPr sz="1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2307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1823</TotalTime>
  <Words>2699</Words>
  <Application>Microsoft Office PowerPoint</Application>
  <PresentationFormat>Geniş ekran</PresentationFormat>
  <Paragraphs>400</Paragraphs>
  <Slides>36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6" baseType="lpstr">
      <vt:lpstr>Arial</vt:lpstr>
      <vt:lpstr>Arial MT</vt:lpstr>
      <vt:lpstr>Calibri</vt:lpstr>
      <vt:lpstr>Candara</vt:lpstr>
      <vt:lpstr>Franklin Gothic Book</vt:lpstr>
      <vt:lpstr>Perpetua</vt:lpstr>
      <vt:lpstr>Times New Roman</vt:lpstr>
      <vt:lpstr>Wingdings</vt:lpstr>
      <vt:lpstr>Wingdings 2</vt:lpstr>
      <vt:lpstr>Hisse Senedi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IbrahimTUNAYDIN</dc:creator>
  <cp:lastModifiedBy>USER</cp:lastModifiedBy>
  <cp:revision>224</cp:revision>
  <dcterms:created xsi:type="dcterms:W3CDTF">2019-09-12T05:59:22Z</dcterms:created>
  <dcterms:modified xsi:type="dcterms:W3CDTF">2024-09-25T05:54:18Z</dcterms:modified>
</cp:coreProperties>
</file>