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Lovelo" panose="020B0604020202020204" charset="0"/>
      <p:regular r:id="rId23"/>
    </p:embeddedFont>
    <p:embeddedFont>
      <p:font typeface="Arimo Bold" panose="020B0604020202020204" charset="0"/>
      <p:regular r:id="rId24"/>
    </p:embeddedFont>
    <p:embeddedFont>
      <p:font typeface="Abril Fatface" panose="020B0604020202020204" charset="-94"/>
      <p:regular r:id="rId25"/>
    </p:embeddedFont>
    <p:embeddedFont>
      <p:font typeface="Calibri" panose="020F0502020204030204" pitchFamily="34" charset="0"/>
      <p:regular r:id="rId26"/>
      <p:bold r:id="rId27"/>
      <p:italic r:id="rId28"/>
      <p:boldItalic r:id="rId29"/>
    </p:embeddedFont>
    <p:embeddedFont>
      <p:font typeface="Dingos Stamp" panose="020B0604020202020204" charset="-9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6.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21.sv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sp>
        <p:nvSpPr>
          <p:cNvPr id="2" name="Freeform 2"/>
          <p:cNvSpPr/>
          <p:nvPr/>
        </p:nvSpPr>
        <p:spPr>
          <a:xfrm>
            <a:off x="-809662" y="-1028700"/>
            <a:ext cx="2978086" cy="41148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450396" y="1622693"/>
            <a:ext cx="9387208" cy="1224915"/>
          </a:xfrm>
          <a:prstGeom prst="rect">
            <a:avLst/>
          </a:prstGeom>
        </p:spPr>
        <p:txBody>
          <a:bodyPr lIns="0" tIns="0" rIns="0" bIns="0" rtlCol="0" anchor="t">
            <a:spAutoFit/>
          </a:bodyPr>
          <a:lstStyle/>
          <a:p>
            <a:pPr algn="ctr">
              <a:lnSpc>
                <a:spcPts val="4934"/>
              </a:lnSpc>
            </a:pPr>
            <a:r>
              <a:rPr lang="en-US" sz="3524">
                <a:solidFill>
                  <a:srgbClr val="DE632A"/>
                </a:solidFill>
                <a:latin typeface="Lovelo"/>
                <a:ea typeface="Lovelo"/>
                <a:cs typeface="Lovelo"/>
                <a:sym typeface="Lovelo"/>
              </a:rPr>
              <a:t>MESLEKTE İLGİ, DEĞER, YETENEK VE KİŞİSEL ÖZELLİK İLİŞKİSİ VELİ SUNUMU</a:t>
            </a:r>
          </a:p>
        </p:txBody>
      </p:sp>
      <p:sp>
        <p:nvSpPr>
          <p:cNvPr id="4" name="Freeform 4"/>
          <p:cNvSpPr/>
          <p:nvPr/>
        </p:nvSpPr>
        <p:spPr>
          <a:xfrm>
            <a:off x="13398432" y="631939"/>
            <a:ext cx="2978087" cy="4114800"/>
          </a:xfrm>
          <a:custGeom>
            <a:avLst/>
            <a:gdLst/>
            <a:ahLst/>
            <a:cxnLst/>
            <a:rect l="l" t="t" r="r" b="b"/>
            <a:pathLst>
              <a:path w="2978087" h="4114800">
                <a:moveTo>
                  <a:pt x="0" y="0"/>
                </a:moveTo>
                <a:lnTo>
                  <a:pt x="2978087" y="0"/>
                </a:lnTo>
                <a:lnTo>
                  <a:pt x="297808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580216">
            <a:off x="14109642" y="6145031"/>
            <a:ext cx="1324844" cy="1830527"/>
          </a:xfrm>
          <a:custGeom>
            <a:avLst/>
            <a:gdLst/>
            <a:ahLst/>
            <a:cxnLst/>
            <a:rect l="l" t="t" r="r" b="b"/>
            <a:pathLst>
              <a:path w="1324844" h="1830527">
                <a:moveTo>
                  <a:pt x="0" y="0"/>
                </a:moveTo>
                <a:lnTo>
                  <a:pt x="1324844" y="0"/>
                </a:lnTo>
                <a:lnTo>
                  <a:pt x="1324844" y="1830527"/>
                </a:lnTo>
                <a:lnTo>
                  <a:pt x="0" y="18305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018849" y="5143500"/>
            <a:ext cx="4187273" cy="3192795"/>
          </a:xfrm>
          <a:custGeom>
            <a:avLst/>
            <a:gdLst/>
            <a:ahLst/>
            <a:cxnLst/>
            <a:rect l="l" t="t" r="r" b="b"/>
            <a:pathLst>
              <a:path w="4187273" h="3192795">
                <a:moveTo>
                  <a:pt x="0" y="0"/>
                </a:moveTo>
                <a:lnTo>
                  <a:pt x="4187273" y="0"/>
                </a:lnTo>
                <a:lnTo>
                  <a:pt x="4187273" y="3192795"/>
                </a:lnTo>
                <a:lnTo>
                  <a:pt x="0" y="31927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7529478" y="-2164095"/>
            <a:ext cx="4187273" cy="3192795"/>
          </a:xfrm>
          <a:custGeom>
            <a:avLst/>
            <a:gdLst/>
            <a:ahLst/>
            <a:cxnLst/>
            <a:rect l="l" t="t" r="r" b="b"/>
            <a:pathLst>
              <a:path w="4187273" h="3192795">
                <a:moveTo>
                  <a:pt x="0" y="0"/>
                </a:moveTo>
                <a:lnTo>
                  <a:pt x="4187272" y="0"/>
                </a:lnTo>
                <a:lnTo>
                  <a:pt x="4187272" y="3192795"/>
                </a:lnTo>
                <a:lnTo>
                  <a:pt x="0" y="31927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936709" y="649605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273905">
            <a:off x="11006327" y="8119804"/>
            <a:ext cx="4187273" cy="3192795"/>
          </a:xfrm>
          <a:custGeom>
            <a:avLst/>
            <a:gdLst/>
            <a:ahLst/>
            <a:cxnLst/>
            <a:rect l="l" t="t" r="r" b="b"/>
            <a:pathLst>
              <a:path w="4187273" h="3192795">
                <a:moveTo>
                  <a:pt x="0" y="0"/>
                </a:moveTo>
                <a:lnTo>
                  <a:pt x="4187273" y="0"/>
                </a:lnTo>
                <a:lnTo>
                  <a:pt x="4187273" y="3192795"/>
                </a:lnTo>
                <a:lnTo>
                  <a:pt x="0" y="31927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5825490" y="3517801"/>
            <a:ext cx="6534717" cy="6444194"/>
          </a:xfrm>
          <a:custGeom>
            <a:avLst/>
            <a:gdLst/>
            <a:ahLst/>
            <a:cxnLst/>
            <a:rect l="l" t="t" r="r" b="b"/>
            <a:pathLst>
              <a:path w="6534717" h="6444194">
                <a:moveTo>
                  <a:pt x="0" y="0"/>
                </a:moveTo>
                <a:lnTo>
                  <a:pt x="6534717" y="0"/>
                </a:lnTo>
                <a:lnTo>
                  <a:pt x="6534717" y="6444193"/>
                </a:lnTo>
                <a:lnTo>
                  <a:pt x="0" y="6444193"/>
                </a:lnTo>
                <a:lnTo>
                  <a:pt x="0" y="0"/>
                </a:lnTo>
                <a:close/>
              </a:path>
            </a:pathLst>
          </a:custGeom>
          <a:blipFill>
            <a:blip r:embed="rId8"/>
            <a:stretch>
              <a:fillRect l="-78503" r="-80269" b="-6907"/>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692319" y="1597782"/>
            <a:ext cx="12828815" cy="8102096"/>
            <a:chOff x="0" y="0"/>
            <a:chExt cx="3378782" cy="2133885"/>
          </a:xfrm>
        </p:grpSpPr>
        <p:sp>
          <p:nvSpPr>
            <p:cNvPr id="3" name="Freeform 3"/>
            <p:cNvSpPr/>
            <p:nvPr/>
          </p:nvSpPr>
          <p:spPr>
            <a:xfrm>
              <a:off x="0" y="0"/>
              <a:ext cx="3378783" cy="2133885"/>
            </a:xfrm>
            <a:custGeom>
              <a:avLst/>
              <a:gdLst/>
              <a:ahLst/>
              <a:cxnLst/>
              <a:rect l="l" t="t" r="r" b="b"/>
              <a:pathLst>
                <a:path w="3378783" h="2133885">
                  <a:moveTo>
                    <a:pt x="30777" y="0"/>
                  </a:moveTo>
                  <a:lnTo>
                    <a:pt x="3348005" y="0"/>
                  </a:lnTo>
                  <a:cubicBezTo>
                    <a:pt x="3365003" y="0"/>
                    <a:pt x="3378783" y="13780"/>
                    <a:pt x="3378783" y="30777"/>
                  </a:cubicBezTo>
                  <a:lnTo>
                    <a:pt x="3378783" y="2103108"/>
                  </a:lnTo>
                  <a:cubicBezTo>
                    <a:pt x="3378783" y="2111271"/>
                    <a:pt x="3375540" y="2119099"/>
                    <a:pt x="3369768" y="2124871"/>
                  </a:cubicBezTo>
                  <a:cubicBezTo>
                    <a:pt x="3363996" y="2130643"/>
                    <a:pt x="3356168" y="2133885"/>
                    <a:pt x="3348005" y="2133885"/>
                  </a:cubicBezTo>
                  <a:lnTo>
                    <a:pt x="30777" y="2133885"/>
                  </a:lnTo>
                  <a:cubicBezTo>
                    <a:pt x="13780" y="2133885"/>
                    <a:pt x="0" y="2120106"/>
                    <a:pt x="0" y="2103108"/>
                  </a:cubicBezTo>
                  <a:lnTo>
                    <a:pt x="0" y="30777"/>
                  </a:lnTo>
                  <a:cubicBezTo>
                    <a:pt x="0" y="13780"/>
                    <a:pt x="13780" y="0"/>
                    <a:pt x="30777" y="0"/>
                  </a:cubicBezTo>
                  <a:close/>
                </a:path>
              </a:pathLst>
            </a:custGeom>
            <a:solidFill>
              <a:srgbClr val="F9D1B6"/>
            </a:solidFill>
          </p:spPr>
        </p:sp>
        <p:sp>
          <p:nvSpPr>
            <p:cNvPr id="4" name="TextBox 4"/>
            <p:cNvSpPr txBox="1"/>
            <p:nvPr/>
          </p:nvSpPr>
          <p:spPr>
            <a:xfrm>
              <a:off x="0" y="-28575"/>
              <a:ext cx="3378782" cy="21624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YETENEKLER</a:t>
            </a:r>
          </a:p>
        </p:txBody>
      </p:sp>
      <p:sp>
        <p:nvSpPr>
          <p:cNvPr id="11" name="TextBox 11"/>
          <p:cNvSpPr txBox="1"/>
          <p:nvPr/>
        </p:nvSpPr>
        <p:spPr>
          <a:xfrm>
            <a:off x="5258739" y="8159843"/>
            <a:ext cx="8794159" cy="109845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NELERİ YAPABİLİYORUM?, NELERİ YAPMAKTA İYİYM? soruları çocuklarımızın yetenek alanlarını keşfetmelerine yardımcı olacak sorulardır.</a:t>
            </a:r>
          </a:p>
        </p:txBody>
      </p:sp>
      <p:sp>
        <p:nvSpPr>
          <p:cNvPr id="12" name="TextBox 12"/>
          <p:cNvSpPr txBox="1"/>
          <p:nvPr/>
        </p:nvSpPr>
        <p:spPr>
          <a:xfrm>
            <a:off x="5258739" y="6874960"/>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Yeteneklerimizi keşfedip geliştirirsek o alanda herkesten daha başarılı olabiliriz.</a:t>
            </a:r>
          </a:p>
        </p:txBody>
      </p:sp>
      <p:sp>
        <p:nvSpPr>
          <p:cNvPr id="13" name="TextBox 13"/>
          <p:cNvSpPr txBox="1"/>
          <p:nvPr/>
        </p:nvSpPr>
        <p:spPr>
          <a:xfrm>
            <a:off x="5258739" y="5288731"/>
            <a:ext cx="8794159" cy="109845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Örneğin “çok gerçekçi resimler çizebiliyorum, gitarı herkesten daha iyi çalabiliyorum, satrançta çok iyiyim”  gibi cümleler yetenek alanlarımızı göstermektedir.</a:t>
            </a:r>
          </a:p>
        </p:txBody>
      </p:sp>
      <p:sp>
        <p:nvSpPr>
          <p:cNvPr id="14" name="TextBox 14"/>
          <p:cNvSpPr txBox="1"/>
          <p:nvPr/>
        </p:nvSpPr>
        <p:spPr>
          <a:xfrm>
            <a:off x="5258739" y="2164087"/>
            <a:ext cx="8794159" cy="35550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Bir kimsenin bir şeyi anlama ve yapabilme gücüdür.</a:t>
            </a:r>
          </a:p>
        </p:txBody>
      </p:sp>
      <p:sp>
        <p:nvSpPr>
          <p:cNvPr id="15" name="TextBox 15"/>
          <p:cNvSpPr txBox="1"/>
          <p:nvPr/>
        </p:nvSpPr>
        <p:spPr>
          <a:xfrm>
            <a:off x="5258739" y="4123599"/>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Bir bireyin potansiyel olarak herhangi bir konuda neleri iyi yapabileceği konusundaki becerilerini ortaya koyar.</a:t>
            </a:r>
          </a:p>
        </p:txBody>
      </p:sp>
      <p:sp>
        <p:nvSpPr>
          <p:cNvPr id="16" name="TextBox 16"/>
          <p:cNvSpPr txBox="1"/>
          <p:nvPr/>
        </p:nvSpPr>
        <p:spPr>
          <a:xfrm>
            <a:off x="5258739" y="2958467"/>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Yetenek en genel anlamda bir kimsenin herhangi bir konuda diğerlerinden daha iyi olması demektir.</a:t>
            </a:r>
          </a:p>
        </p:txBody>
      </p:sp>
      <p:sp>
        <p:nvSpPr>
          <p:cNvPr id="17" name="Freeform 17"/>
          <p:cNvSpPr/>
          <p:nvPr/>
        </p:nvSpPr>
        <p:spPr>
          <a:xfrm>
            <a:off x="4711544" y="1948698"/>
            <a:ext cx="674189" cy="674189"/>
          </a:xfrm>
          <a:custGeom>
            <a:avLst/>
            <a:gdLst/>
            <a:ahLst/>
            <a:cxnLst/>
            <a:rect l="l" t="t" r="r" b="b"/>
            <a:pathLst>
              <a:path w="674189" h="674189">
                <a:moveTo>
                  <a:pt x="0" y="0"/>
                </a:moveTo>
                <a:lnTo>
                  <a:pt x="674189" y="0"/>
                </a:lnTo>
                <a:lnTo>
                  <a:pt x="674189" y="674190"/>
                </a:lnTo>
                <a:lnTo>
                  <a:pt x="0" y="674190"/>
                </a:lnTo>
                <a:lnTo>
                  <a:pt x="0" y="0"/>
                </a:lnTo>
                <a:close/>
              </a:path>
            </a:pathLst>
          </a:custGeom>
          <a:blipFill>
            <a:blip r:embed="rId8"/>
            <a:stretch>
              <a:fillRect/>
            </a:stretch>
          </a:blipFill>
        </p:spPr>
      </p:sp>
      <p:sp>
        <p:nvSpPr>
          <p:cNvPr id="18" name="Freeform 18"/>
          <p:cNvSpPr/>
          <p:nvPr/>
        </p:nvSpPr>
        <p:spPr>
          <a:xfrm>
            <a:off x="4711544" y="5143500"/>
            <a:ext cx="674189" cy="674189"/>
          </a:xfrm>
          <a:custGeom>
            <a:avLst/>
            <a:gdLst/>
            <a:ahLst/>
            <a:cxnLst/>
            <a:rect l="l" t="t" r="r" b="b"/>
            <a:pathLst>
              <a:path w="674189" h="674189">
                <a:moveTo>
                  <a:pt x="0" y="0"/>
                </a:moveTo>
                <a:lnTo>
                  <a:pt x="674189" y="0"/>
                </a:lnTo>
                <a:lnTo>
                  <a:pt x="674189" y="674189"/>
                </a:lnTo>
                <a:lnTo>
                  <a:pt x="0" y="674189"/>
                </a:lnTo>
                <a:lnTo>
                  <a:pt x="0" y="0"/>
                </a:lnTo>
                <a:close/>
              </a:path>
            </a:pathLst>
          </a:custGeom>
          <a:blipFill>
            <a:blip r:embed="rId8"/>
            <a:stretch>
              <a:fillRect/>
            </a:stretch>
          </a:blipFill>
        </p:spPr>
      </p:sp>
      <p:sp>
        <p:nvSpPr>
          <p:cNvPr id="19" name="Freeform 19"/>
          <p:cNvSpPr/>
          <p:nvPr/>
        </p:nvSpPr>
        <p:spPr>
          <a:xfrm>
            <a:off x="4711544" y="6698249"/>
            <a:ext cx="674189" cy="674189"/>
          </a:xfrm>
          <a:custGeom>
            <a:avLst/>
            <a:gdLst/>
            <a:ahLst/>
            <a:cxnLst/>
            <a:rect l="l" t="t" r="r" b="b"/>
            <a:pathLst>
              <a:path w="674189" h="674189">
                <a:moveTo>
                  <a:pt x="0" y="0"/>
                </a:moveTo>
                <a:lnTo>
                  <a:pt x="674189" y="0"/>
                </a:lnTo>
                <a:lnTo>
                  <a:pt x="674189" y="674190"/>
                </a:lnTo>
                <a:lnTo>
                  <a:pt x="0" y="674190"/>
                </a:lnTo>
                <a:lnTo>
                  <a:pt x="0" y="0"/>
                </a:lnTo>
                <a:close/>
              </a:path>
            </a:pathLst>
          </a:custGeom>
          <a:blipFill>
            <a:blip r:embed="rId8"/>
            <a:stretch>
              <a:fillRect/>
            </a:stretch>
          </a:blipFill>
        </p:spPr>
      </p:sp>
      <p:sp>
        <p:nvSpPr>
          <p:cNvPr id="20" name="Freeform 20"/>
          <p:cNvSpPr/>
          <p:nvPr/>
        </p:nvSpPr>
        <p:spPr>
          <a:xfrm>
            <a:off x="4711544" y="7973417"/>
            <a:ext cx="674189" cy="674189"/>
          </a:xfrm>
          <a:custGeom>
            <a:avLst/>
            <a:gdLst/>
            <a:ahLst/>
            <a:cxnLst/>
            <a:rect l="l" t="t" r="r" b="b"/>
            <a:pathLst>
              <a:path w="674189" h="674189">
                <a:moveTo>
                  <a:pt x="0" y="0"/>
                </a:moveTo>
                <a:lnTo>
                  <a:pt x="674189" y="0"/>
                </a:lnTo>
                <a:lnTo>
                  <a:pt x="674189" y="674189"/>
                </a:lnTo>
                <a:lnTo>
                  <a:pt x="0" y="674189"/>
                </a:lnTo>
                <a:lnTo>
                  <a:pt x="0" y="0"/>
                </a:lnTo>
                <a:close/>
              </a:path>
            </a:pathLst>
          </a:custGeom>
          <a:blipFill>
            <a:blip r:embed="rId8"/>
            <a:stretch>
              <a:fillRect/>
            </a:stretch>
          </a:blipFill>
        </p:spPr>
      </p:sp>
      <p:sp>
        <p:nvSpPr>
          <p:cNvPr id="21" name="Freeform 21"/>
          <p:cNvSpPr/>
          <p:nvPr/>
        </p:nvSpPr>
        <p:spPr>
          <a:xfrm>
            <a:off x="4711544" y="2773595"/>
            <a:ext cx="674189" cy="674189"/>
          </a:xfrm>
          <a:custGeom>
            <a:avLst/>
            <a:gdLst/>
            <a:ahLst/>
            <a:cxnLst/>
            <a:rect l="l" t="t" r="r" b="b"/>
            <a:pathLst>
              <a:path w="674189" h="674189">
                <a:moveTo>
                  <a:pt x="0" y="0"/>
                </a:moveTo>
                <a:lnTo>
                  <a:pt x="674189" y="0"/>
                </a:lnTo>
                <a:lnTo>
                  <a:pt x="674189" y="674189"/>
                </a:lnTo>
                <a:lnTo>
                  <a:pt x="0" y="674189"/>
                </a:lnTo>
                <a:lnTo>
                  <a:pt x="0" y="0"/>
                </a:lnTo>
                <a:close/>
              </a:path>
            </a:pathLst>
          </a:custGeom>
          <a:blipFill>
            <a:blip r:embed="rId8"/>
            <a:stretch>
              <a:fillRect/>
            </a:stretch>
          </a:blipFill>
        </p:spPr>
      </p:sp>
      <p:sp>
        <p:nvSpPr>
          <p:cNvPr id="22" name="Freeform 22"/>
          <p:cNvSpPr/>
          <p:nvPr/>
        </p:nvSpPr>
        <p:spPr>
          <a:xfrm>
            <a:off x="4711544" y="3958547"/>
            <a:ext cx="674189" cy="674189"/>
          </a:xfrm>
          <a:custGeom>
            <a:avLst/>
            <a:gdLst/>
            <a:ahLst/>
            <a:cxnLst/>
            <a:rect l="l" t="t" r="r" b="b"/>
            <a:pathLst>
              <a:path w="674189" h="674189">
                <a:moveTo>
                  <a:pt x="0" y="0"/>
                </a:moveTo>
                <a:lnTo>
                  <a:pt x="674189" y="0"/>
                </a:lnTo>
                <a:lnTo>
                  <a:pt x="674189" y="674190"/>
                </a:lnTo>
                <a:lnTo>
                  <a:pt x="0" y="674190"/>
                </a:lnTo>
                <a:lnTo>
                  <a:pt x="0" y="0"/>
                </a:lnTo>
                <a:close/>
              </a:path>
            </a:pathLst>
          </a:custGeom>
          <a:blipFill>
            <a:blip r:embed="rId8"/>
            <a:stretch>
              <a:fillRect/>
            </a:stretch>
          </a:blipFill>
        </p:spPr>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418596" y="1975899"/>
            <a:ext cx="4106167" cy="2519396"/>
            <a:chOff x="0" y="0"/>
            <a:chExt cx="1081460" cy="663545"/>
          </a:xfrm>
        </p:grpSpPr>
        <p:sp>
          <p:nvSpPr>
            <p:cNvPr id="3" name="Freeform 3"/>
            <p:cNvSpPr/>
            <p:nvPr/>
          </p:nvSpPr>
          <p:spPr>
            <a:xfrm>
              <a:off x="0" y="0"/>
              <a:ext cx="1081460" cy="663545"/>
            </a:xfrm>
            <a:custGeom>
              <a:avLst/>
              <a:gdLst/>
              <a:ahLst/>
              <a:cxnLst/>
              <a:rect l="l" t="t" r="r" b="b"/>
              <a:pathLst>
                <a:path w="1081460" h="663545">
                  <a:moveTo>
                    <a:pt x="96157" y="0"/>
                  </a:moveTo>
                  <a:lnTo>
                    <a:pt x="985302" y="0"/>
                  </a:lnTo>
                  <a:cubicBezTo>
                    <a:pt x="1010805" y="0"/>
                    <a:pt x="1035263" y="10131"/>
                    <a:pt x="1053296" y="28164"/>
                  </a:cubicBezTo>
                  <a:cubicBezTo>
                    <a:pt x="1071329" y="46197"/>
                    <a:pt x="1081460" y="70655"/>
                    <a:pt x="1081460" y="96157"/>
                  </a:cubicBezTo>
                  <a:lnTo>
                    <a:pt x="1081460" y="567387"/>
                  </a:lnTo>
                  <a:cubicBezTo>
                    <a:pt x="1081460" y="620494"/>
                    <a:pt x="1038409" y="663545"/>
                    <a:pt x="985302" y="663545"/>
                  </a:cubicBezTo>
                  <a:lnTo>
                    <a:pt x="96157" y="663545"/>
                  </a:lnTo>
                  <a:cubicBezTo>
                    <a:pt x="43051" y="663545"/>
                    <a:pt x="0" y="620494"/>
                    <a:pt x="0" y="567387"/>
                  </a:cubicBezTo>
                  <a:lnTo>
                    <a:pt x="0" y="96157"/>
                  </a:lnTo>
                  <a:cubicBezTo>
                    <a:pt x="0" y="43051"/>
                    <a:pt x="43051" y="0"/>
                    <a:pt x="96157" y="0"/>
                  </a:cubicBezTo>
                  <a:close/>
                </a:path>
              </a:pathLst>
            </a:custGeom>
            <a:solidFill>
              <a:srgbClr val="F9D1B6"/>
            </a:solidFill>
          </p:spPr>
        </p:sp>
        <p:sp>
          <p:nvSpPr>
            <p:cNvPr id="4" name="TextBox 4"/>
            <p:cNvSpPr txBox="1"/>
            <p:nvPr/>
          </p:nvSpPr>
          <p:spPr>
            <a:xfrm>
              <a:off x="0" y="-28575"/>
              <a:ext cx="1081460" cy="692120"/>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SÖZEL-DİLSEL ZEKA</a:t>
              </a:r>
            </a:p>
            <a:p>
              <a:pPr algn="ctr">
                <a:lnSpc>
                  <a:spcPts val="2659"/>
                </a:lnSpc>
              </a:pPr>
              <a:r>
                <a:rPr lang="en-US" sz="1899">
                  <a:solidFill>
                    <a:srgbClr val="000000"/>
                  </a:solidFill>
                  <a:latin typeface="Abril Fatface"/>
                  <a:ea typeface="Abril Fatface"/>
                  <a:cs typeface="Abril Fatface"/>
                  <a:sym typeface="Abril Fatface"/>
                </a:rPr>
                <a:t>Okuma, anlama, dinleme, düşünme konularındaki yeteneği ifade eder. Şair, gazeteci, psikolog, öğretmen,avukat gibi mesleklerde başarılı olur.  </a:t>
              </a:r>
            </a:p>
          </p:txBody>
        </p:sp>
      </p:grpSp>
      <p:sp>
        <p:nvSpPr>
          <p:cNvPr id="5" name="TextBox 5"/>
          <p:cNvSpPr txBox="1"/>
          <p:nvPr/>
        </p:nvSpPr>
        <p:spPr>
          <a:xfrm>
            <a:off x="6061850" y="360121"/>
            <a:ext cx="6164300" cy="561975"/>
          </a:xfrm>
          <a:prstGeom prst="rect">
            <a:avLst/>
          </a:prstGeom>
        </p:spPr>
        <p:txBody>
          <a:bodyPr lIns="0" tIns="0" rIns="0" bIns="0" rtlCol="0" anchor="t">
            <a:spAutoFit/>
          </a:bodyPr>
          <a:lstStyle/>
          <a:p>
            <a:pPr algn="ctr">
              <a:lnSpc>
                <a:spcPts val="4313"/>
              </a:lnSpc>
            </a:pPr>
            <a:r>
              <a:rPr lang="en-US" sz="3594">
                <a:solidFill>
                  <a:srgbClr val="F46E16"/>
                </a:solidFill>
                <a:latin typeface="Lovelo"/>
                <a:ea typeface="Lovelo"/>
                <a:cs typeface="Lovelo"/>
                <a:sym typeface="Lovelo"/>
              </a:rPr>
              <a:t>YETENEK ALANLARI</a:t>
            </a:r>
          </a:p>
        </p:txBody>
      </p:sp>
      <p:grpSp>
        <p:nvGrpSpPr>
          <p:cNvPr id="6" name="Group 6"/>
          <p:cNvGrpSpPr/>
          <p:nvPr/>
        </p:nvGrpSpPr>
        <p:grpSpPr>
          <a:xfrm>
            <a:off x="4883779" y="1975899"/>
            <a:ext cx="4106167" cy="2779154"/>
            <a:chOff x="0" y="0"/>
            <a:chExt cx="1081460" cy="731958"/>
          </a:xfrm>
        </p:grpSpPr>
        <p:sp>
          <p:nvSpPr>
            <p:cNvPr id="7" name="Freeform 7"/>
            <p:cNvSpPr/>
            <p:nvPr/>
          </p:nvSpPr>
          <p:spPr>
            <a:xfrm>
              <a:off x="0" y="0"/>
              <a:ext cx="1081460" cy="731958"/>
            </a:xfrm>
            <a:custGeom>
              <a:avLst/>
              <a:gdLst/>
              <a:ahLst/>
              <a:cxnLst/>
              <a:rect l="l" t="t" r="r" b="b"/>
              <a:pathLst>
                <a:path w="1081460" h="731958">
                  <a:moveTo>
                    <a:pt x="96157" y="0"/>
                  </a:moveTo>
                  <a:lnTo>
                    <a:pt x="985302" y="0"/>
                  </a:lnTo>
                  <a:cubicBezTo>
                    <a:pt x="1010805" y="0"/>
                    <a:pt x="1035263" y="10131"/>
                    <a:pt x="1053296" y="28164"/>
                  </a:cubicBezTo>
                  <a:cubicBezTo>
                    <a:pt x="1071329" y="46197"/>
                    <a:pt x="1081460" y="70655"/>
                    <a:pt x="1081460" y="96157"/>
                  </a:cubicBezTo>
                  <a:lnTo>
                    <a:pt x="1081460" y="635801"/>
                  </a:lnTo>
                  <a:cubicBezTo>
                    <a:pt x="1081460" y="688907"/>
                    <a:pt x="1038409" y="731958"/>
                    <a:pt x="985302" y="731958"/>
                  </a:cubicBezTo>
                  <a:lnTo>
                    <a:pt x="96157" y="731958"/>
                  </a:lnTo>
                  <a:cubicBezTo>
                    <a:pt x="43051" y="731958"/>
                    <a:pt x="0" y="688907"/>
                    <a:pt x="0" y="635801"/>
                  </a:cubicBezTo>
                  <a:lnTo>
                    <a:pt x="0" y="96157"/>
                  </a:lnTo>
                  <a:cubicBezTo>
                    <a:pt x="0" y="43051"/>
                    <a:pt x="43051" y="0"/>
                    <a:pt x="96157" y="0"/>
                  </a:cubicBezTo>
                  <a:close/>
                </a:path>
              </a:pathLst>
            </a:custGeom>
            <a:solidFill>
              <a:srgbClr val="F9D1B6"/>
            </a:solidFill>
          </p:spPr>
        </p:sp>
        <p:sp>
          <p:nvSpPr>
            <p:cNvPr id="8" name="TextBox 8"/>
            <p:cNvSpPr txBox="1"/>
            <p:nvPr/>
          </p:nvSpPr>
          <p:spPr>
            <a:xfrm>
              <a:off x="0" y="-28575"/>
              <a:ext cx="1081460" cy="760533"/>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MANTIKSAL-MATEMATİKSEL ZEKA</a:t>
              </a:r>
            </a:p>
            <a:p>
              <a:pPr algn="ctr">
                <a:lnSpc>
                  <a:spcPts val="2659"/>
                </a:lnSpc>
              </a:pPr>
              <a:r>
                <a:rPr lang="en-US" sz="1899">
                  <a:solidFill>
                    <a:srgbClr val="000000"/>
                  </a:solidFill>
                  <a:latin typeface="Abril Fatface"/>
                  <a:ea typeface="Abril Fatface"/>
                  <a:cs typeface="Abril Fatface"/>
                  <a:sym typeface="Abril Fatface"/>
                </a:rPr>
                <a:t>Matematik ve mantık konularındaki yeteneği ifade eder.</a:t>
              </a:r>
            </a:p>
            <a:p>
              <a:pPr algn="ctr">
                <a:lnSpc>
                  <a:spcPts val="2659"/>
                </a:lnSpc>
              </a:pPr>
              <a:r>
                <a:rPr lang="en-US" sz="1899">
                  <a:solidFill>
                    <a:srgbClr val="000000"/>
                  </a:solidFill>
                  <a:latin typeface="Abril Fatface"/>
                  <a:ea typeface="Abril Fatface"/>
                  <a:cs typeface="Abril Fatface"/>
                  <a:sym typeface="Abril Fatface"/>
                </a:rPr>
                <a:t>Mühendislik, akademisyenlik, bilgisayar programcısı gibi mesleklerde başarılı olur.</a:t>
              </a:r>
            </a:p>
            <a:p>
              <a:pPr algn="ctr">
                <a:lnSpc>
                  <a:spcPts val="2659"/>
                </a:lnSpc>
              </a:pPr>
              <a:endParaRPr lang="en-US" sz="1899">
                <a:solidFill>
                  <a:srgbClr val="000000"/>
                </a:solidFill>
                <a:latin typeface="Abril Fatface"/>
                <a:ea typeface="Abril Fatface"/>
                <a:cs typeface="Abril Fatface"/>
                <a:sym typeface="Abril Fatface"/>
              </a:endParaRPr>
            </a:p>
          </p:txBody>
        </p:sp>
      </p:grpSp>
      <p:grpSp>
        <p:nvGrpSpPr>
          <p:cNvPr id="9" name="Group 9"/>
          <p:cNvGrpSpPr/>
          <p:nvPr/>
        </p:nvGrpSpPr>
        <p:grpSpPr>
          <a:xfrm>
            <a:off x="9353362" y="1975899"/>
            <a:ext cx="4106167" cy="2519396"/>
            <a:chOff x="0" y="0"/>
            <a:chExt cx="1081460" cy="663545"/>
          </a:xfrm>
        </p:grpSpPr>
        <p:sp>
          <p:nvSpPr>
            <p:cNvPr id="10" name="Freeform 10"/>
            <p:cNvSpPr/>
            <p:nvPr/>
          </p:nvSpPr>
          <p:spPr>
            <a:xfrm>
              <a:off x="0" y="0"/>
              <a:ext cx="1081460" cy="663545"/>
            </a:xfrm>
            <a:custGeom>
              <a:avLst/>
              <a:gdLst/>
              <a:ahLst/>
              <a:cxnLst/>
              <a:rect l="l" t="t" r="r" b="b"/>
              <a:pathLst>
                <a:path w="1081460" h="663545">
                  <a:moveTo>
                    <a:pt x="96157" y="0"/>
                  </a:moveTo>
                  <a:lnTo>
                    <a:pt x="985302" y="0"/>
                  </a:lnTo>
                  <a:cubicBezTo>
                    <a:pt x="1010805" y="0"/>
                    <a:pt x="1035263" y="10131"/>
                    <a:pt x="1053296" y="28164"/>
                  </a:cubicBezTo>
                  <a:cubicBezTo>
                    <a:pt x="1071329" y="46197"/>
                    <a:pt x="1081460" y="70655"/>
                    <a:pt x="1081460" y="96157"/>
                  </a:cubicBezTo>
                  <a:lnTo>
                    <a:pt x="1081460" y="567387"/>
                  </a:lnTo>
                  <a:cubicBezTo>
                    <a:pt x="1081460" y="620494"/>
                    <a:pt x="1038409" y="663545"/>
                    <a:pt x="985302" y="663545"/>
                  </a:cubicBezTo>
                  <a:lnTo>
                    <a:pt x="96157" y="663545"/>
                  </a:lnTo>
                  <a:cubicBezTo>
                    <a:pt x="43051" y="663545"/>
                    <a:pt x="0" y="620494"/>
                    <a:pt x="0" y="567387"/>
                  </a:cubicBezTo>
                  <a:lnTo>
                    <a:pt x="0" y="96157"/>
                  </a:lnTo>
                  <a:cubicBezTo>
                    <a:pt x="0" y="43051"/>
                    <a:pt x="43051" y="0"/>
                    <a:pt x="96157" y="0"/>
                  </a:cubicBezTo>
                  <a:close/>
                </a:path>
              </a:pathLst>
            </a:custGeom>
            <a:solidFill>
              <a:srgbClr val="F9D1B6"/>
            </a:solidFill>
          </p:spPr>
        </p:sp>
        <p:sp>
          <p:nvSpPr>
            <p:cNvPr id="11" name="TextBox 11"/>
            <p:cNvSpPr txBox="1"/>
            <p:nvPr/>
          </p:nvSpPr>
          <p:spPr>
            <a:xfrm>
              <a:off x="0" y="-28575"/>
              <a:ext cx="1081460" cy="692120"/>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 MÜZİKSEL-RİTMİK ZEKA</a:t>
              </a:r>
            </a:p>
            <a:p>
              <a:pPr algn="ctr">
                <a:lnSpc>
                  <a:spcPts val="2659"/>
                </a:lnSpc>
              </a:pPr>
              <a:r>
                <a:rPr lang="en-US" sz="1899">
                  <a:solidFill>
                    <a:srgbClr val="000000"/>
                  </a:solidFill>
                  <a:latin typeface="Abril Fatface"/>
                  <a:ea typeface="Abril Fatface"/>
                  <a:cs typeface="Abril Fatface"/>
                  <a:sym typeface="Abril Fatface"/>
                </a:rPr>
                <a:t>Ritim, sesleri ayırt etme, enstrüman çalma alanında yeteneği ifade eder.</a:t>
              </a:r>
            </a:p>
            <a:p>
              <a:pPr algn="ctr">
                <a:lnSpc>
                  <a:spcPts val="2659"/>
                </a:lnSpc>
              </a:pPr>
              <a:r>
                <a:rPr lang="en-US" sz="1899">
                  <a:solidFill>
                    <a:srgbClr val="000000"/>
                  </a:solidFill>
                  <a:latin typeface="Abril Fatface"/>
                  <a:ea typeface="Abril Fatface"/>
                  <a:cs typeface="Abril Fatface"/>
                  <a:sym typeface="Abril Fatface"/>
                </a:rPr>
                <a:t>Bestekar, piyanist, vokalist gibi mesleklerde başarılı olur.</a:t>
              </a:r>
            </a:p>
          </p:txBody>
        </p:sp>
      </p:grpSp>
      <p:grpSp>
        <p:nvGrpSpPr>
          <p:cNvPr id="12" name="Group 12"/>
          <p:cNvGrpSpPr/>
          <p:nvPr/>
        </p:nvGrpSpPr>
        <p:grpSpPr>
          <a:xfrm>
            <a:off x="13821479" y="1975899"/>
            <a:ext cx="4106167" cy="2519396"/>
            <a:chOff x="0" y="0"/>
            <a:chExt cx="1081460" cy="663545"/>
          </a:xfrm>
        </p:grpSpPr>
        <p:sp>
          <p:nvSpPr>
            <p:cNvPr id="13" name="Freeform 13"/>
            <p:cNvSpPr/>
            <p:nvPr/>
          </p:nvSpPr>
          <p:spPr>
            <a:xfrm>
              <a:off x="0" y="0"/>
              <a:ext cx="1081460" cy="663545"/>
            </a:xfrm>
            <a:custGeom>
              <a:avLst/>
              <a:gdLst/>
              <a:ahLst/>
              <a:cxnLst/>
              <a:rect l="l" t="t" r="r" b="b"/>
              <a:pathLst>
                <a:path w="1081460" h="663545">
                  <a:moveTo>
                    <a:pt x="96157" y="0"/>
                  </a:moveTo>
                  <a:lnTo>
                    <a:pt x="985302" y="0"/>
                  </a:lnTo>
                  <a:cubicBezTo>
                    <a:pt x="1010805" y="0"/>
                    <a:pt x="1035263" y="10131"/>
                    <a:pt x="1053296" y="28164"/>
                  </a:cubicBezTo>
                  <a:cubicBezTo>
                    <a:pt x="1071329" y="46197"/>
                    <a:pt x="1081460" y="70655"/>
                    <a:pt x="1081460" y="96157"/>
                  </a:cubicBezTo>
                  <a:lnTo>
                    <a:pt x="1081460" y="567387"/>
                  </a:lnTo>
                  <a:cubicBezTo>
                    <a:pt x="1081460" y="620494"/>
                    <a:pt x="1038409" y="663545"/>
                    <a:pt x="985302" y="663545"/>
                  </a:cubicBezTo>
                  <a:lnTo>
                    <a:pt x="96157" y="663545"/>
                  </a:lnTo>
                  <a:cubicBezTo>
                    <a:pt x="43051" y="663545"/>
                    <a:pt x="0" y="620494"/>
                    <a:pt x="0" y="567387"/>
                  </a:cubicBezTo>
                  <a:lnTo>
                    <a:pt x="0" y="96157"/>
                  </a:lnTo>
                  <a:cubicBezTo>
                    <a:pt x="0" y="43051"/>
                    <a:pt x="43051" y="0"/>
                    <a:pt x="96157" y="0"/>
                  </a:cubicBezTo>
                  <a:close/>
                </a:path>
              </a:pathLst>
            </a:custGeom>
            <a:solidFill>
              <a:srgbClr val="F9D1B6"/>
            </a:solidFill>
          </p:spPr>
        </p:sp>
        <p:sp>
          <p:nvSpPr>
            <p:cNvPr id="14" name="TextBox 14"/>
            <p:cNvSpPr txBox="1"/>
            <p:nvPr/>
          </p:nvSpPr>
          <p:spPr>
            <a:xfrm>
              <a:off x="0" y="-28575"/>
              <a:ext cx="1081460" cy="692120"/>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 KİNESTETİK-BEDENSEL ZEKA</a:t>
              </a:r>
            </a:p>
            <a:p>
              <a:pPr algn="ctr">
                <a:lnSpc>
                  <a:spcPts val="2659"/>
                </a:lnSpc>
              </a:pPr>
              <a:r>
                <a:rPr lang="en-US" sz="1899">
                  <a:solidFill>
                    <a:srgbClr val="000000"/>
                  </a:solidFill>
                  <a:latin typeface="Abril Fatface"/>
                  <a:ea typeface="Abril Fatface"/>
                  <a:cs typeface="Abril Fatface"/>
                  <a:sym typeface="Abril Fatface"/>
                </a:rPr>
                <a:t>Bedensel aktivitelerde yeteneği ifade eder. Sahne sanatları, sporcu, antrenörlük gibi mesleklerde başarılı olur.  </a:t>
              </a:r>
            </a:p>
          </p:txBody>
        </p:sp>
      </p:grpSp>
      <p:grpSp>
        <p:nvGrpSpPr>
          <p:cNvPr id="15" name="Group 15"/>
          <p:cNvGrpSpPr/>
          <p:nvPr/>
        </p:nvGrpSpPr>
        <p:grpSpPr>
          <a:xfrm>
            <a:off x="418596" y="5560362"/>
            <a:ext cx="4106167" cy="2519396"/>
            <a:chOff x="0" y="0"/>
            <a:chExt cx="1081460" cy="663545"/>
          </a:xfrm>
        </p:grpSpPr>
        <p:sp>
          <p:nvSpPr>
            <p:cNvPr id="16" name="Freeform 16"/>
            <p:cNvSpPr/>
            <p:nvPr/>
          </p:nvSpPr>
          <p:spPr>
            <a:xfrm>
              <a:off x="0" y="0"/>
              <a:ext cx="1081460" cy="663545"/>
            </a:xfrm>
            <a:custGeom>
              <a:avLst/>
              <a:gdLst/>
              <a:ahLst/>
              <a:cxnLst/>
              <a:rect l="l" t="t" r="r" b="b"/>
              <a:pathLst>
                <a:path w="1081460" h="663545">
                  <a:moveTo>
                    <a:pt x="96157" y="0"/>
                  </a:moveTo>
                  <a:lnTo>
                    <a:pt x="985302" y="0"/>
                  </a:lnTo>
                  <a:cubicBezTo>
                    <a:pt x="1010805" y="0"/>
                    <a:pt x="1035263" y="10131"/>
                    <a:pt x="1053296" y="28164"/>
                  </a:cubicBezTo>
                  <a:cubicBezTo>
                    <a:pt x="1071329" y="46197"/>
                    <a:pt x="1081460" y="70655"/>
                    <a:pt x="1081460" y="96157"/>
                  </a:cubicBezTo>
                  <a:lnTo>
                    <a:pt x="1081460" y="567387"/>
                  </a:lnTo>
                  <a:cubicBezTo>
                    <a:pt x="1081460" y="620494"/>
                    <a:pt x="1038409" y="663545"/>
                    <a:pt x="985302" y="663545"/>
                  </a:cubicBezTo>
                  <a:lnTo>
                    <a:pt x="96157" y="663545"/>
                  </a:lnTo>
                  <a:cubicBezTo>
                    <a:pt x="43051" y="663545"/>
                    <a:pt x="0" y="620494"/>
                    <a:pt x="0" y="567387"/>
                  </a:cubicBezTo>
                  <a:lnTo>
                    <a:pt x="0" y="96157"/>
                  </a:lnTo>
                  <a:cubicBezTo>
                    <a:pt x="0" y="43051"/>
                    <a:pt x="43051" y="0"/>
                    <a:pt x="96157" y="0"/>
                  </a:cubicBezTo>
                  <a:close/>
                </a:path>
              </a:pathLst>
            </a:custGeom>
            <a:solidFill>
              <a:srgbClr val="F9D1B6"/>
            </a:solidFill>
          </p:spPr>
        </p:sp>
        <p:sp>
          <p:nvSpPr>
            <p:cNvPr id="17" name="TextBox 17"/>
            <p:cNvSpPr txBox="1"/>
            <p:nvPr/>
          </p:nvSpPr>
          <p:spPr>
            <a:xfrm>
              <a:off x="0" y="-28575"/>
              <a:ext cx="1081460" cy="692120"/>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GÖRSEL- UZAMSAL ZEKA</a:t>
              </a:r>
            </a:p>
            <a:p>
              <a:pPr algn="ctr">
                <a:lnSpc>
                  <a:spcPts val="2659"/>
                </a:lnSpc>
              </a:pPr>
              <a:r>
                <a:rPr lang="en-US" sz="1899">
                  <a:solidFill>
                    <a:srgbClr val="000000"/>
                  </a:solidFill>
                  <a:latin typeface="Abril Fatface"/>
                  <a:ea typeface="Abril Fatface"/>
                  <a:cs typeface="Abril Fatface"/>
                  <a:sym typeface="Abril Fatface"/>
                </a:rPr>
                <a:t>Şekilleri doğru algılama ve yorumlama, geometri alanındaki yeteneği ifade eder.  İç mimarlık, grafik tasarımı, harita mühendisliği gibi mesleklerde başarılı olur.</a:t>
              </a:r>
            </a:p>
          </p:txBody>
        </p:sp>
      </p:grpSp>
      <p:grpSp>
        <p:nvGrpSpPr>
          <p:cNvPr id="18" name="Group 18"/>
          <p:cNvGrpSpPr/>
          <p:nvPr/>
        </p:nvGrpSpPr>
        <p:grpSpPr>
          <a:xfrm>
            <a:off x="4883779" y="5415181"/>
            <a:ext cx="4106167" cy="2519396"/>
            <a:chOff x="0" y="0"/>
            <a:chExt cx="1081460" cy="663545"/>
          </a:xfrm>
        </p:grpSpPr>
        <p:sp>
          <p:nvSpPr>
            <p:cNvPr id="19" name="Freeform 19"/>
            <p:cNvSpPr/>
            <p:nvPr/>
          </p:nvSpPr>
          <p:spPr>
            <a:xfrm>
              <a:off x="0" y="0"/>
              <a:ext cx="1081460" cy="663545"/>
            </a:xfrm>
            <a:custGeom>
              <a:avLst/>
              <a:gdLst/>
              <a:ahLst/>
              <a:cxnLst/>
              <a:rect l="l" t="t" r="r" b="b"/>
              <a:pathLst>
                <a:path w="1081460" h="663545">
                  <a:moveTo>
                    <a:pt x="96157" y="0"/>
                  </a:moveTo>
                  <a:lnTo>
                    <a:pt x="985302" y="0"/>
                  </a:lnTo>
                  <a:cubicBezTo>
                    <a:pt x="1010805" y="0"/>
                    <a:pt x="1035263" y="10131"/>
                    <a:pt x="1053296" y="28164"/>
                  </a:cubicBezTo>
                  <a:cubicBezTo>
                    <a:pt x="1071329" y="46197"/>
                    <a:pt x="1081460" y="70655"/>
                    <a:pt x="1081460" y="96157"/>
                  </a:cubicBezTo>
                  <a:lnTo>
                    <a:pt x="1081460" y="567387"/>
                  </a:lnTo>
                  <a:cubicBezTo>
                    <a:pt x="1081460" y="620494"/>
                    <a:pt x="1038409" y="663545"/>
                    <a:pt x="985302" y="663545"/>
                  </a:cubicBezTo>
                  <a:lnTo>
                    <a:pt x="96157" y="663545"/>
                  </a:lnTo>
                  <a:cubicBezTo>
                    <a:pt x="43051" y="663545"/>
                    <a:pt x="0" y="620494"/>
                    <a:pt x="0" y="567387"/>
                  </a:cubicBezTo>
                  <a:lnTo>
                    <a:pt x="0" y="96157"/>
                  </a:lnTo>
                  <a:cubicBezTo>
                    <a:pt x="0" y="43051"/>
                    <a:pt x="43051" y="0"/>
                    <a:pt x="96157" y="0"/>
                  </a:cubicBezTo>
                  <a:close/>
                </a:path>
              </a:pathLst>
            </a:custGeom>
            <a:solidFill>
              <a:srgbClr val="F9D1B6"/>
            </a:solidFill>
          </p:spPr>
        </p:sp>
        <p:sp>
          <p:nvSpPr>
            <p:cNvPr id="20" name="TextBox 20"/>
            <p:cNvSpPr txBox="1"/>
            <p:nvPr/>
          </p:nvSpPr>
          <p:spPr>
            <a:xfrm>
              <a:off x="0" y="-28575"/>
              <a:ext cx="1081460" cy="692120"/>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DOĞA ZEKASI</a:t>
              </a:r>
            </a:p>
            <a:p>
              <a:pPr algn="ctr">
                <a:lnSpc>
                  <a:spcPts val="2659"/>
                </a:lnSpc>
              </a:pPr>
              <a:r>
                <a:rPr lang="en-US" sz="1899">
                  <a:solidFill>
                    <a:srgbClr val="000000"/>
                  </a:solidFill>
                  <a:latin typeface="Abril Fatface"/>
                  <a:ea typeface="Abril Fatface"/>
                  <a:cs typeface="Abril Fatface"/>
                  <a:sym typeface="Abril Fatface"/>
                </a:rPr>
                <a:t>Bitkiler, hayvanlar ve jeolojik canlıları anlama konularındaki yeteneği ifade eder. Çiftçilik, veteriner, ziraat mühendisliği, doğa bilimci gibi mesleklerde başarılı olur.</a:t>
              </a:r>
            </a:p>
          </p:txBody>
        </p:sp>
      </p:grpSp>
      <p:grpSp>
        <p:nvGrpSpPr>
          <p:cNvPr id="21" name="Group 21"/>
          <p:cNvGrpSpPr/>
          <p:nvPr/>
        </p:nvGrpSpPr>
        <p:grpSpPr>
          <a:xfrm>
            <a:off x="9351896" y="5415181"/>
            <a:ext cx="4106167" cy="2519396"/>
            <a:chOff x="0" y="0"/>
            <a:chExt cx="1081460" cy="663545"/>
          </a:xfrm>
        </p:grpSpPr>
        <p:sp>
          <p:nvSpPr>
            <p:cNvPr id="22" name="Freeform 22"/>
            <p:cNvSpPr/>
            <p:nvPr/>
          </p:nvSpPr>
          <p:spPr>
            <a:xfrm>
              <a:off x="0" y="0"/>
              <a:ext cx="1081460" cy="663545"/>
            </a:xfrm>
            <a:custGeom>
              <a:avLst/>
              <a:gdLst/>
              <a:ahLst/>
              <a:cxnLst/>
              <a:rect l="l" t="t" r="r" b="b"/>
              <a:pathLst>
                <a:path w="1081460" h="663545">
                  <a:moveTo>
                    <a:pt x="96157" y="0"/>
                  </a:moveTo>
                  <a:lnTo>
                    <a:pt x="985302" y="0"/>
                  </a:lnTo>
                  <a:cubicBezTo>
                    <a:pt x="1010805" y="0"/>
                    <a:pt x="1035263" y="10131"/>
                    <a:pt x="1053296" y="28164"/>
                  </a:cubicBezTo>
                  <a:cubicBezTo>
                    <a:pt x="1071329" y="46197"/>
                    <a:pt x="1081460" y="70655"/>
                    <a:pt x="1081460" y="96157"/>
                  </a:cubicBezTo>
                  <a:lnTo>
                    <a:pt x="1081460" y="567387"/>
                  </a:lnTo>
                  <a:cubicBezTo>
                    <a:pt x="1081460" y="620494"/>
                    <a:pt x="1038409" y="663545"/>
                    <a:pt x="985302" y="663545"/>
                  </a:cubicBezTo>
                  <a:lnTo>
                    <a:pt x="96157" y="663545"/>
                  </a:lnTo>
                  <a:cubicBezTo>
                    <a:pt x="43051" y="663545"/>
                    <a:pt x="0" y="620494"/>
                    <a:pt x="0" y="567387"/>
                  </a:cubicBezTo>
                  <a:lnTo>
                    <a:pt x="0" y="96157"/>
                  </a:lnTo>
                  <a:cubicBezTo>
                    <a:pt x="0" y="43051"/>
                    <a:pt x="43051" y="0"/>
                    <a:pt x="96157" y="0"/>
                  </a:cubicBezTo>
                  <a:close/>
                </a:path>
              </a:pathLst>
            </a:custGeom>
            <a:solidFill>
              <a:srgbClr val="F9D1B6"/>
            </a:solidFill>
          </p:spPr>
        </p:sp>
        <p:sp>
          <p:nvSpPr>
            <p:cNvPr id="23" name="TextBox 23"/>
            <p:cNvSpPr txBox="1"/>
            <p:nvPr/>
          </p:nvSpPr>
          <p:spPr>
            <a:xfrm>
              <a:off x="0" y="-28575"/>
              <a:ext cx="1081460" cy="692120"/>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İÇSEL ZEKA</a:t>
              </a:r>
            </a:p>
            <a:p>
              <a:pPr algn="ctr">
                <a:lnSpc>
                  <a:spcPts val="2659"/>
                </a:lnSpc>
              </a:pPr>
              <a:r>
                <a:rPr lang="en-US" sz="1899">
                  <a:solidFill>
                    <a:srgbClr val="000000"/>
                  </a:solidFill>
                  <a:latin typeface="Abril Fatface"/>
                  <a:ea typeface="Abril Fatface"/>
                  <a:cs typeface="Abril Fatface"/>
                  <a:sym typeface="Abril Fatface"/>
                </a:rPr>
                <a:t>Bireylerin kendisini anlaması, kendi iç dünyasının farkında olması gibi yetenekleri ifade eder.  Yazar, şair, oyuncu, din görevlisi, psikolog gibi mesleklerde başarılı olur.</a:t>
              </a:r>
            </a:p>
          </p:txBody>
        </p:sp>
      </p:grpSp>
      <p:grpSp>
        <p:nvGrpSpPr>
          <p:cNvPr id="24" name="Group 24"/>
          <p:cNvGrpSpPr/>
          <p:nvPr/>
        </p:nvGrpSpPr>
        <p:grpSpPr>
          <a:xfrm>
            <a:off x="13952243" y="5415181"/>
            <a:ext cx="4106167" cy="2519396"/>
            <a:chOff x="0" y="0"/>
            <a:chExt cx="1081460" cy="663545"/>
          </a:xfrm>
        </p:grpSpPr>
        <p:sp>
          <p:nvSpPr>
            <p:cNvPr id="25" name="Freeform 25"/>
            <p:cNvSpPr/>
            <p:nvPr/>
          </p:nvSpPr>
          <p:spPr>
            <a:xfrm>
              <a:off x="0" y="0"/>
              <a:ext cx="1081460" cy="663545"/>
            </a:xfrm>
            <a:custGeom>
              <a:avLst/>
              <a:gdLst/>
              <a:ahLst/>
              <a:cxnLst/>
              <a:rect l="l" t="t" r="r" b="b"/>
              <a:pathLst>
                <a:path w="1081460" h="663545">
                  <a:moveTo>
                    <a:pt x="96157" y="0"/>
                  </a:moveTo>
                  <a:lnTo>
                    <a:pt x="985302" y="0"/>
                  </a:lnTo>
                  <a:cubicBezTo>
                    <a:pt x="1010805" y="0"/>
                    <a:pt x="1035263" y="10131"/>
                    <a:pt x="1053296" y="28164"/>
                  </a:cubicBezTo>
                  <a:cubicBezTo>
                    <a:pt x="1071329" y="46197"/>
                    <a:pt x="1081460" y="70655"/>
                    <a:pt x="1081460" y="96157"/>
                  </a:cubicBezTo>
                  <a:lnTo>
                    <a:pt x="1081460" y="567387"/>
                  </a:lnTo>
                  <a:cubicBezTo>
                    <a:pt x="1081460" y="620494"/>
                    <a:pt x="1038409" y="663545"/>
                    <a:pt x="985302" y="663545"/>
                  </a:cubicBezTo>
                  <a:lnTo>
                    <a:pt x="96157" y="663545"/>
                  </a:lnTo>
                  <a:cubicBezTo>
                    <a:pt x="43051" y="663545"/>
                    <a:pt x="0" y="620494"/>
                    <a:pt x="0" y="567387"/>
                  </a:cubicBezTo>
                  <a:lnTo>
                    <a:pt x="0" y="96157"/>
                  </a:lnTo>
                  <a:cubicBezTo>
                    <a:pt x="0" y="43051"/>
                    <a:pt x="43051" y="0"/>
                    <a:pt x="96157" y="0"/>
                  </a:cubicBezTo>
                  <a:close/>
                </a:path>
              </a:pathLst>
            </a:custGeom>
            <a:solidFill>
              <a:srgbClr val="F9D1B6"/>
            </a:solidFill>
          </p:spPr>
        </p:sp>
        <p:sp>
          <p:nvSpPr>
            <p:cNvPr id="26" name="TextBox 26"/>
            <p:cNvSpPr txBox="1"/>
            <p:nvPr/>
          </p:nvSpPr>
          <p:spPr>
            <a:xfrm>
              <a:off x="0" y="-28575"/>
              <a:ext cx="1081460" cy="692120"/>
            </a:xfrm>
            <a:prstGeom prst="rect">
              <a:avLst/>
            </a:prstGeom>
          </p:spPr>
          <p:txBody>
            <a:bodyPr lIns="50800" tIns="50800" rIns="50800" bIns="50800" rtlCol="0" anchor="ctr"/>
            <a:lstStyle/>
            <a:p>
              <a:pPr algn="ctr">
                <a:lnSpc>
                  <a:spcPts val="2659"/>
                </a:lnSpc>
              </a:pPr>
              <a:r>
                <a:rPr lang="en-US" sz="1899">
                  <a:solidFill>
                    <a:srgbClr val="EF2E52"/>
                  </a:solidFill>
                  <a:latin typeface="Abril Fatface"/>
                  <a:ea typeface="Abril Fatface"/>
                  <a:cs typeface="Abril Fatface"/>
                  <a:sym typeface="Abril Fatface"/>
                </a:rPr>
                <a:t>KİŞİLERARASI-SOSYAL ZEKA</a:t>
              </a:r>
            </a:p>
            <a:p>
              <a:pPr algn="ctr">
                <a:lnSpc>
                  <a:spcPts val="2659"/>
                </a:lnSpc>
              </a:pPr>
              <a:r>
                <a:rPr lang="en-US" sz="1899">
                  <a:solidFill>
                    <a:srgbClr val="000000"/>
                  </a:solidFill>
                  <a:latin typeface="Abril Fatface"/>
                  <a:ea typeface="Abril Fatface"/>
                  <a:cs typeface="Abril Fatface"/>
                  <a:sym typeface="Abril Fatface"/>
                </a:rPr>
                <a:t>Bireyin kendisini anlaması ve diğer insanlarla iyi ilişkiler kurma yeteneğini ifade eder. Öğretmen, yönetici, politikacı, psikolog, sosyal çalışmacı, doktor gibi mesleklerde başarılı olur.</a:t>
              </a: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692319" y="1597782"/>
            <a:ext cx="12828815" cy="8102096"/>
            <a:chOff x="0" y="0"/>
            <a:chExt cx="3378782" cy="2133885"/>
          </a:xfrm>
        </p:grpSpPr>
        <p:sp>
          <p:nvSpPr>
            <p:cNvPr id="3" name="Freeform 3"/>
            <p:cNvSpPr/>
            <p:nvPr/>
          </p:nvSpPr>
          <p:spPr>
            <a:xfrm>
              <a:off x="0" y="0"/>
              <a:ext cx="3378783" cy="2133885"/>
            </a:xfrm>
            <a:custGeom>
              <a:avLst/>
              <a:gdLst/>
              <a:ahLst/>
              <a:cxnLst/>
              <a:rect l="l" t="t" r="r" b="b"/>
              <a:pathLst>
                <a:path w="3378783" h="2133885">
                  <a:moveTo>
                    <a:pt x="30777" y="0"/>
                  </a:moveTo>
                  <a:lnTo>
                    <a:pt x="3348005" y="0"/>
                  </a:lnTo>
                  <a:cubicBezTo>
                    <a:pt x="3365003" y="0"/>
                    <a:pt x="3378783" y="13780"/>
                    <a:pt x="3378783" y="30777"/>
                  </a:cubicBezTo>
                  <a:lnTo>
                    <a:pt x="3378783" y="2103108"/>
                  </a:lnTo>
                  <a:cubicBezTo>
                    <a:pt x="3378783" y="2111271"/>
                    <a:pt x="3375540" y="2119099"/>
                    <a:pt x="3369768" y="2124871"/>
                  </a:cubicBezTo>
                  <a:cubicBezTo>
                    <a:pt x="3363996" y="2130643"/>
                    <a:pt x="3356168" y="2133885"/>
                    <a:pt x="3348005" y="2133885"/>
                  </a:cubicBezTo>
                  <a:lnTo>
                    <a:pt x="30777" y="2133885"/>
                  </a:lnTo>
                  <a:cubicBezTo>
                    <a:pt x="13780" y="2133885"/>
                    <a:pt x="0" y="2120106"/>
                    <a:pt x="0" y="2103108"/>
                  </a:cubicBezTo>
                  <a:lnTo>
                    <a:pt x="0" y="30777"/>
                  </a:lnTo>
                  <a:cubicBezTo>
                    <a:pt x="0" y="13780"/>
                    <a:pt x="13780" y="0"/>
                    <a:pt x="30777" y="0"/>
                  </a:cubicBezTo>
                  <a:close/>
                </a:path>
              </a:pathLst>
            </a:custGeom>
            <a:solidFill>
              <a:srgbClr val="F9D1B6"/>
            </a:solidFill>
          </p:spPr>
        </p:sp>
        <p:sp>
          <p:nvSpPr>
            <p:cNvPr id="4" name="TextBox 4"/>
            <p:cNvSpPr txBox="1"/>
            <p:nvPr/>
          </p:nvSpPr>
          <p:spPr>
            <a:xfrm>
              <a:off x="0" y="-28575"/>
              <a:ext cx="3378782" cy="21624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3678272" y="2307690"/>
            <a:ext cx="759196" cy="284209"/>
            <a:chOff x="0" y="0"/>
            <a:chExt cx="1762307" cy="659729"/>
          </a:xfrm>
        </p:grpSpPr>
        <p:sp>
          <p:nvSpPr>
            <p:cNvPr id="11" name="Freeform 11"/>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12" name="TextBox 12"/>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678272" y="3714750"/>
            <a:ext cx="759196" cy="284209"/>
            <a:chOff x="0" y="0"/>
            <a:chExt cx="1762307" cy="659729"/>
          </a:xfrm>
        </p:grpSpPr>
        <p:sp>
          <p:nvSpPr>
            <p:cNvPr id="14" name="Freeform 14"/>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15" name="TextBox 15"/>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3678272" y="6472914"/>
            <a:ext cx="759196" cy="284209"/>
            <a:chOff x="0" y="0"/>
            <a:chExt cx="1762307" cy="659729"/>
          </a:xfrm>
        </p:grpSpPr>
        <p:sp>
          <p:nvSpPr>
            <p:cNvPr id="17" name="Freeform 17"/>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18" name="TextBox 18"/>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3678272" y="8016598"/>
            <a:ext cx="759196" cy="284209"/>
            <a:chOff x="0" y="0"/>
            <a:chExt cx="1762307" cy="659729"/>
          </a:xfrm>
        </p:grpSpPr>
        <p:sp>
          <p:nvSpPr>
            <p:cNvPr id="20" name="Freeform 20"/>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21" name="TextBox 21"/>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3678272" y="5203732"/>
            <a:ext cx="759196" cy="284209"/>
            <a:chOff x="0" y="0"/>
            <a:chExt cx="1762307" cy="659729"/>
          </a:xfrm>
        </p:grpSpPr>
        <p:sp>
          <p:nvSpPr>
            <p:cNvPr id="23" name="Freeform 23"/>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24" name="TextBox 24"/>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7849506" y="180394"/>
            <a:ext cx="2278925" cy="1877006"/>
          </a:xfrm>
          <a:custGeom>
            <a:avLst/>
            <a:gdLst/>
            <a:ahLst/>
            <a:cxnLst/>
            <a:rect l="l" t="t" r="r" b="b"/>
            <a:pathLst>
              <a:path w="2278925" h="1877006">
                <a:moveTo>
                  <a:pt x="0" y="0"/>
                </a:moveTo>
                <a:lnTo>
                  <a:pt x="2278925" y="0"/>
                </a:lnTo>
                <a:lnTo>
                  <a:pt x="2278925" y="1877006"/>
                </a:lnTo>
                <a:lnTo>
                  <a:pt x="0" y="18770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6" name="TextBox 26"/>
          <p:cNvSpPr txBox="1"/>
          <p:nvPr/>
        </p:nvSpPr>
        <p:spPr>
          <a:xfrm>
            <a:off x="4709647" y="3616418"/>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Bir birey ilgi duyduğu bir alanda meslek seçerse, mesleğini yaparken mutlu olur fakat başarılı olamayabilir.</a:t>
            </a:r>
          </a:p>
        </p:txBody>
      </p:sp>
      <p:sp>
        <p:nvSpPr>
          <p:cNvPr id="27" name="TextBox 27"/>
          <p:cNvSpPr txBox="1"/>
          <p:nvPr/>
        </p:nvSpPr>
        <p:spPr>
          <a:xfrm>
            <a:off x="4746920" y="5105400"/>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Bir birey yetenekli olduğu bir alanda meslek seçerse, mesleğini yaparken başarılı olur fakat mutlu olamayabilir.</a:t>
            </a:r>
          </a:p>
        </p:txBody>
      </p:sp>
      <p:sp>
        <p:nvSpPr>
          <p:cNvPr id="28" name="TextBox 28"/>
          <p:cNvSpPr txBox="1"/>
          <p:nvPr/>
        </p:nvSpPr>
        <p:spPr>
          <a:xfrm>
            <a:off x="4746920" y="6434814"/>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Bir birey hem yetenekli olduğu hem de ilgi duyduğu  bir alanda meslek seçerse, mesleğini yaparken hem başarılı olur hem de mutlu olur.</a:t>
            </a:r>
          </a:p>
        </p:txBody>
      </p:sp>
      <p:sp>
        <p:nvSpPr>
          <p:cNvPr id="29" name="TextBox 29"/>
          <p:cNvSpPr txBox="1"/>
          <p:nvPr/>
        </p:nvSpPr>
        <p:spPr>
          <a:xfrm>
            <a:off x="4746920" y="7921377"/>
            <a:ext cx="8794159" cy="109845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Bireyin bu doğru kararı verebilmesi için elbette kendini tanıması keşfetmesi gerekmektedir. Bunun için hem siz velilere hem de okula büyük görev düşmektedir.</a:t>
            </a:r>
          </a:p>
        </p:txBody>
      </p:sp>
      <p:sp>
        <p:nvSpPr>
          <p:cNvPr id="30" name="TextBox 30"/>
          <p:cNvSpPr txBox="1"/>
          <p:nvPr/>
        </p:nvSpPr>
        <p:spPr>
          <a:xfrm>
            <a:off x="4709647" y="2269590"/>
            <a:ext cx="8794159" cy="35550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Her mesleğin kendine özgü bazı yetenek ve beceri alanları vardır.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692319" y="1597782"/>
            <a:ext cx="12828815" cy="8102096"/>
            <a:chOff x="0" y="0"/>
            <a:chExt cx="3378782" cy="2133885"/>
          </a:xfrm>
        </p:grpSpPr>
        <p:sp>
          <p:nvSpPr>
            <p:cNvPr id="3" name="Freeform 3"/>
            <p:cNvSpPr/>
            <p:nvPr/>
          </p:nvSpPr>
          <p:spPr>
            <a:xfrm>
              <a:off x="0" y="0"/>
              <a:ext cx="3378783" cy="2133885"/>
            </a:xfrm>
            <a:custGeom>
              <a:avLst/>
              <a:gdLst/>
              <a:ahLst/>
              <a:cxnLst/>
              <a:rect l="l" t="t" r="r" b="b"/>
              <a:pathLst>
                <a:path w="3378783" h="2133885">
                  <a:moveTo>
                    <a:pt x="30777" y="0"/>
                  </a:moveTo>
                  <a:lnTo>
                    <a:pt x="3348005" y="0"/>
                  </a:lnTo>
                  <a:cubicBezTo>
                    <a:pt x="3365003" y="0"/>
                    <a:pt x="3378783" y="13780"/>
                    <a:pt x="3378783" y="30777"/>
                  </a:cubicBezTo>
                  <a:lnTo>
                    <a:pt x="3378783" y="2103108"/>
                  </a:lnTo>
                  <a:cubicBezTo>
                    <a:pt x="3378783" y="2111271"/>
                    <a:pt x="3375540" y="2119099"/>
                    <a:pt x="3369768" y="2124871"/>
                  </a:cubicBezTo>
                  <a:cubicBezTo>
                    <a:pt x="3363996" y="2130643"/>
                    <a:pt x="3356168" y="2133885"/>
                    <a:pt x="3348005" y="2133885"/>
                  </a:cubicBezTo>
                  <a:lnTo>
                    <a:pt x="30777" y="2133885"/>
                  </a:lnTo>
                  <a:cubicBezTo>
                    <a:pt x="13780" y="2133885"/>
                    <a:pt x="0" y="2120106"/>
                    <a:pt x="0" y="2103108"/>
                  </a:cubicBezTo>
                  <a:lnTo>
                    <a:pt x="0" y="30777"/>
                  </a:lnTo>
                  <a:cubicBezTo>
                    <a:pt x="0" y="13780"/>
                    <a:pt x="13780" y="0"/>
                    <a:pt x="30777" y="0"/>
                  </a:cubicBezTo>
                  <a:close/>
                </a:path>
              </a:pathLst>
            </a:custGeom>
            <a:solidFill>
              <a:srgbClr val="F9D1B6"/>
            </a:solidFill>
          </p:spPr>
        </p:sp>
        <p:sp>
          <p:nvSpPr>
            <p:cNvPr id="4" name="TextBox 4"/>
            <p:cNvSpPr txBox="1"/>
            <p:nvPr/>
          </p:nvSpPr>
          <p:spPr>
            <a:xfrm>
              <a:off x="0" y="-28575"/>
              <a:ext cx="3378782" cy="21624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MESLEKİ DEĞERLER</a:t>
            </a:r>
          </a:p>
        </p:txBody>
      </p:sp>
      <p:sp>
        <p:nvSpPr>
          <p:cNvPr id="12" name="TextBox 12"/>
          <p:cNvSpPr txBox="1"/>
          <p:nvPr/>
        </p:nvSpPr>
        <p:spPr>
          <a:xfrm>
            <a:off x="4485523" y="2242557"/>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Mesleki değerler, en geniş anlamı ile ulaşılmak istenen hedeflerin tümüne verilen isimdir.</a:t>
            </a:r>
          </a:p>
        </p:txBody>
      </p:sp>
      <p:sp>
        <p:nvSpPr>
          <p:cNvPr id="13" name="TextBox 13"/>
          <p:cNvSpPr txBox="1"/>
          <p:nvPr/>
        </p:nvSpPr>
        <p:spPr>
          <a:xfrm>
            <a:off x="4485523" y="3649297"/>
            <a:ext cx="8794159" cy="35550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Bir mesleği bizim için değerli kılan özelliklerdir.</a:t>
            </a:r>
          </a:p>
        </p:txBody>
      </p:sp>
      <p:sp>
        <p:nvSpPr>
          <p:cNvPr id="14" name="TextBox 14"/>
          <p:cNvSpPr txBox="1"/>
          <p:nvPr/>
        </p:nvSpPr>
        <p:spPr>
          <a:xfrm>
            <a:off x="4485523" y="4681080"/>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Değerler de tıpkı yetenekler ve ilgiler gibi kişiden kişiye değişen durumlardır.</a:t>
            </a:r>
          </a:p>
        </p:txBody>
      </p:sp>
      <p:sp>
        <p:nvSpPr>
          <p:cNvPr id="15" name="TextBox 15"/>
          <p:cNvSpPr txBox="1"/>
          <p:nvPr/>
        </p:nvSpPr>
        <p:spPr>
          <a:xfrm>
            <a:off x="4485523" y="6643278"/>
            <a:ext cx="9425396" cy="1408267"/>
          </a:xfrm>
          <a:prstGeom prst="rect">
            <a:avLst/>
          </a:prstGeom>
        </p:spPr>
        <p:txBody>
          <a:bodyPr lIns="0" tIns="0" rIns="0" bIns="0" rtlCol="0" anchor="t">
            <a:spAutoFit/>
          </a:bodyPr>
          <a:lstStyle/>
          <a:p>
            <a:pPr algn="ctr">
              <a:lnSpc>
                <a:spcPts val="3754"/>
              </a:lnSpc>
              <a:spcBef>
                <a:spcPct val="0"/>
              </a:spcBef>
            </a:pPr>
            <a:r>
              <a:rPr lang="en-US" sz="2681">
                <a:solidFill>
                  <a:srgbClr val="86924F"/>
                </a:solidFill>
                <a:latin typeface="Abril Fatface"/>
                <a:ea typeface="Abril Fatface"/>
                <a:cs typeface="Abril Fatface"/>
                <a:sym typeface="Abril Fatface"/>
              </a:rPr>
              <a:t>MESLEKTEN BEKLENTİLERİM NELER?, MESLEĞİN GETİRİLERİ NELER? sorularını sorarak mesleki değerlerimizi keşfetmiş oluruz.</a:t>
            </a:r>
          </a:p>
        </p:txBody>
      </p:sp>
      <p:grpSp>
        <p:nvGrpSpPr>
          <p:cNvPr id="16" name="Group 16"/>
          <p:cNvGrpSpPr/>
          <p:nvPr/>
        </p:nvGrpSpPr>
        <p:grpSpPr>
          <a:xfrm>
            <a:off x="3566210" y="2280657"/>
            <a:ext cx="759196" cy="284209"/>
            <a:chOff x="0" y="0"/>
            <a:chExt cx="1762307" cy="659729"/>
          </a:xfrm>
        </p:grpSpPr>
        <p:sp>
          <p:nvSpPr>
            <p:cNvPr id="17" name="Freeform 17"/>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18" name="TextBox 18"/>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3566210" y="4719180"/>
            <a:ext cx="759196" cy="284209"/>
            <a:chOff x="0" y="0"/>
            <a:chExt cx="1762307" cy="659729"/>
          </a:xfrm>
        </p:grpSpPr>
        <p:sp>
          <p:nvSpPr>
            <p:cNvPr id="20" name="Freeform 20"/>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21" name="TextBox 21"/>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3566210" y="3687397"/>
            <a:ext cx="759196" cy="284209"/>
            <a:chOff x="0" y="0"/>
            <a:chExt cx="1762307" cy="659729"/>
          </a:xfrm>
        </p:grpSpPr>
        <p:sp>
          <p:nvSpPr>
            <p:cNvPr id="23" name="Freeform 23"/>
            <p:cNvSpPr/>
            <p:nvPr/>
          </p:nvSpPr>
          <p:spPr>
            <a:xfrm>
              <a:off x="0" y="0"/>
              <a:ext cx="1762307" cy="659729"/>
            </a:xfrm>
            <a:custGeom>
              <a:avLst/>
              <a:gdLst/>
              <a:ahLst/>
              <a:cxnLst/>
              <a:rect l="l" t="t" r="r" b="b"/>
              <a:pathLst>
                <a:path w="1762307" h="659729">
                  <a:moveTo>
                    <a:pt x="1762307" y="329864"/>
                  </a:moveTo>
                  <a:lnTo>
                    <a:pt x="1355907" y="0"/>
                  </a:lnTo>
                  <a:lnTo>
                    <a:pt x="1355907" y="203200"/>
                  </a:lnTo>
                  <a:lnTo>
                    <a:pt x="0" y="203200"/>
                  </a:lnTo>
                  <a:lnTo>
                    <a:pt x="0" y="456529"/>
                  </a:lnTo>
                  <a:lnTo>
                    <a:pt x="1355907" y="456529"/>
                  </a:lnTo>
                  <a:lnTo>
                    <a:pt x="1355907" y="659729"/>
                  </a:lnTo>
                  <a:lnTo>
                    <a:pt x="1762307" y="329864"/>
                  </a:lnTo>
                  <a:close/>
                </a:path>
              </a:pathLst>
            </a:custGeom>
            <a:solidFill>
              <a:srgbClr val="6F1518"/>
            </a:solidFill>
          </p:spPr>
        </p:sp>
        <p:sp>
          <p:nvSpPr>
            <p:cNvPr id="24" name="TextBox 24"/>
            <p:cNvSpPr txBox="1"/>
            <p:nvPr/>
          </p:nvSpPr>
          <p:spPr>
            <a:xfrm>
              <a:off x="0" y="174625"/>
              <a:ext cx="1660707" cy="281904"/>
            </a:xfrm>
            <a:prstGeom prst="rect">
              <a:avLst/>
            </a:prstGeom>
          </p:spPr>
          <p:txBody>
            <a:bodyPr lIns="50800" tIns="50800" rIns="50800" bIns="50800" rtlCol="0" anchor="ctr"/>
            <a:lstStyle/>
            <a:p>
              <a:pPr algn="ctr">
                <a:lnSpc>
                  <a:spcPts val="2659"/>
                </a:lnSpc>
              </a:pPr>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692319" y="1597782"/>
            <a:ext cx="4422710" cy="1263872"/>
            <a:chOff x="0" y="0"/>
            <a:chExt cx="1164829" cy="332872"/>
          </a:xfrm>
        </p:grpSpPr>
        <p:sp>
          <p:nvSpPr>
            <p:cNvPr id="3" name="Freeform 3"/>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4" name="TextBox 4"/>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MESLEKİ DEĞERLER</a:t>
            </a:r>
          </a:p>
        </p:txBody>
      </p:sp>
      <p:sp>
        <p:nvSpPr>
          <p:cNvPr id="12" name="TextBox 12"/>
          <p:cNvSpPr txBox="1"/>
          <p:nvPr/>
        </p:nvSpPr>
        <p:spPr>
          <a:xfrm>
            <a:off x="3185151" y="1945643"/>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Ekonomik Kazanç </a:t>
            </a:r>
          </a:p>
        </p:txBody>
      </p:sp>
      <p:grpSp>
        <p:nvGrpSpPr>
          <p:cNvPr id="13" name="Group 13"/>
          <p:cNvGrpSpPr/>
          <p:nvPr/>
        </p:nvGrpSpPr>
        <p:grpSpPr>
          <a:xfrm>
            <a:off x="9701834" y="1597782"/>
            <a:ext cx="4422710" cy="1263872"/>
            <a:chOff x="0" y="0"/>
            <a:chExt cx="1164829" cy="332872"/>
          </a:xfrm>
        </p:grpSpPr>
        <p:sp>
          <p:nvSpPr>
            <p:cNvPr id="14" name="Freeform 14"/>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15" name="TextBox 15"/>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6227330" y="3423629"/>
            <a:ext cx="4422710" cy="1263872"/>
            <a:chOff x="0" y="0"/>
            <a:chExt cx="1164829" cy="332872"/>
          </a:xfrm>
        </p:grpSpPr>
        <p:sp>
          <p:nvSpPr>
            <p:cNvPr id="17" name="Freeform 17"/>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18" name="TextBox 18"/>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633364" y="3879628"/>
            <a:ext cx="4422710" cy="1263872"/>
            <a:chOff x="0" y="0"/>
            <a:chExt cx="1164829" cy="332872"/>
          </a:xfrm>
        </p:grpSpPr>
        <p:sp>
          <p:nvSpPr>
            <p:cNvPr id="20" name="Freeform 20"/>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21" name="TextBox 21"/>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0913573" y="4281459"/>
            <a:ext cx="4422710" cy="1263872"/>
            <a:chOff x="0" y="0"/>
            <a:chExt cx="1164829" cy="332872"/>
          </a:xfrm>
        </p:grpSpPr>
        <p:sp>
          <p:nvSpPr>
            <p:cNvPr id="23" name="Freeform 23"/>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24" name="TextBox 24"/>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8271728" y="6107306"/>
            <a:ext cx="4422710" cy="1263872"/>
            <a:chOff x="0" y="0"/>
            <a:chExt cx="1164829" cy="332872"/>
          </a:xfrm>
        </p:grpSpPr>
        <p:sp>
          <p:nvSpPr>
            <p:cNvPr id="26" name="Freeform 26"/>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27" name="TextBox 27"/>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185151" y="5475370"/>
            <a:ext cx="4422710" cy="1263872"/>
            <a:chOff x="0" y="0"/>
            <a:chExt cx="1164829" cy="332872"/>
          </a:xfrm>
        </p:grpSpPr>
        <p:sp>
          <p:nvSpPr>
            <p:cNvPr id="29" name="Freeform 29"/>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30" name="TextBox 30"/>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1913189" y="7597664"/>
            <a:ext cx="4422710" cy="1263872"/>
            <a:chOff x="0" y="0"/>
            <a:chExt cx="1164829" cy="332872"/>
          </a:xfrm>
        </p:grpSpPr>
        <p:sp>
          <p:nvSpPr>
            <p:cNvPr id="32" name="Freeform 32"/>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33" name="TextBox 33"/>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10913573" y="4629320"/>
            <a:ext cx="4422710"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Yetenekleri Kullanma </a:t>
            </a:r>
          </a:p>
        </p:txBody>
      </p:sp>
      <p:sp>
        <p:nvSpPr>
          <p:cNvPr id="35" name="TextBox 35"/>
          <p:cNvSpPr txBox="1"/>
          <p:nvPr/>
        </p:nvSpPr>
        <p:spPr>
          <a:xfrm>
            <a:off x="6553205" y="3819658"/>
            <a:ext cx="3929878" cy="522236"/>
          </a:xfrm>
          <a:prstGeom prst="rect">
            <a:avLst/>
          </a:prstGeom>
        </p:spPr>
        <p:txBody>
          <a:bodyPr lIns="0" tIns="0" rIns="0" bIns="0" rtlCol="0" anchor="t">
            <a:spAutoFit/>
          </a:bodyPr>
          <a:lstStyle/>
          <a:p>
            <a:pPr algn="ctr">
              <a:lnSpc>
                <a:spcPts val="4223"/>
              </a:lnSpc>
              <a:spcBef>
                <a:spcPct val="0"/>
              </a:spcBef>
            </a:pPr>
            <a:r>
              <a:rPr lang="en-US" sz="3017">
                <a:solidFill>
                  <a:srgbClr val="86924F"/>
                </a:solidFill>
                <a:latin typeface="Abril Fatface"/>
                <a:ea typeface="Abril Fatface"/>
                <a:cs typeface="Abril Fatface"/>
                <a:sym typeface="Abril Fatface"/>
              </a:rPr>
              <a:t>Toplumsal Saygınlık </a:t>
            </a:r>
          </a:p>
        </p:txBody>
      </p:sp>
      <p:sp>
        <p:nvSpPr>
          <p:cNvPr id="36" name="TextBox 36"/>
          <p:cNvSpPr txBox="1"/>
          <p:nvPr/>
        </p:nvSpPr>
        <p:spPr>
          <a:xfrm>
            <a:off x="10328132" y="1945643"/>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Sosyal Güvence </a:t>
            </a:r>
          </a:p>
        </p:txBody>
      </p:sp>
      <p:sp>
        <p:nvSpPr>
          <p:cNvPr id="37" name="TextBox 37"/>
          <p:cNvSpPr txBox="1"/>
          <p:nvPr/>
        </p:nvSpPr>
        <p:spPr>
          <a:xfrm>
            <a:off x="1126196" y="4204654"/>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Güvenlik</a:t>
            </a:r>
          </a:p>
        </p:txBody>
      </p:sp>
      <p:sp>
        <p:nvSpPr>
          <p:cNvPr id="38" name="TextBox 38"/>
          <p:cNvSpPr txBox="1"/>
          <p:nvPr/>
        </p:nvSpPr>
        <p:spPr>
          <a:xfrm>
            <a:off x="3677984" y="5743575"/>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Meslekte İlerleme </a:t>
            </a:r>
          </a:p>
        </p:txBody>
      </p:sp>
      <p:sp>
        <p:nvSpPr>
          <p:cNvPr id="39" name="TextBox 39"/>
          <p:cNvSpPr txBox="1"/>
          <p:nvPr/>
        </p:nvSpPr>
        <p:spPr>
          <a:xfrm>
            <a:off x="8609610" y="6459731"/>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Yalnız Çalışma</a:t>
            </a:r>
          </a:p>
        </p:txBody>
      </p:sp>
      <p:sp>
        <p:nvSpPr>
          <p:cNvPr id="40" name="TextBox 40"/>
          <p:cNvSpPr txBox="1"/>
          <p:nvPr/>
        </p:nvSpPr>
        <p:spPr>
          <a:xfrm>
            <a:off x="12406021" y="7979812"/>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Bağımsızlık</a:t>
            </a:r>
          </a:p>
        </p:txBody>
      </p:sp>
      <p:grpSp>
        <p:nvGrpSpPr>
          <p:cNvPr id="41" name="Group 41"/>
          <p:cNvGrpSpPr/>
          <p:nvPr/>
        </p:nvGrpSpPr>
        <p:grpSpPr>
          <a:xfrm>
            <a:off x="3406093" y="7872716"/>
            <a:ext cx="4422710" cy="1263872"/>
            <a:chOff x="0" y="0"/>
            <a:chExt cx="1164829" cy="332872"/>
          </a:xfrm>
        </p:grpSpPr>
        <p:sp>
          <p:nvSpPr>
            <p:cNvPr id="42" name="Freeform 42"/>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43" name="TextBox 43"/>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sp>
        <p:nvSpPr>
          <p:cNvPr id="44" name="TextBox 44"/>
          <p:cNvSpPr txBox="1"/>
          <p:nvPr/>
        </p:nvSpPr>
        <p:spPr>
          <a:xfrm>
            <a:off x="4045918" y="8220577"/>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Yaratıcılık</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692319" y="1597782"/>
            <a:ext cx="4422710" cy="1263872"/>
            <a:chOff x="0" y="0"/>
            <a:chExt cx="1164829" cy="332872"/>
          </a:xfrm>
        </p:grpSpPr>
        <p:sp>
          <p:nvSpPr>
            <p:cNvPr id="3" name="Freeform 3"/>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4" name="TextBox 4"/>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MESLEKİ DEĞERLER</a:t>
            </a:r>
          </a:p>
        </p:txBody>
      </p:sp>
      <p:sp>
        <p:nvSpPr>
          <p:cNvPr id="12" name="TextBox 12"/>
          <p:cNvSpPr txBox="1"/>
          <p:nvPr/>
        </p:nvSpPr>
        <p:spPr>
          <a:xfrm>
            <a:off x="3185151" y="1945643"/>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Özel Yaşam </a:t>
            </a:r>
          </a:p>
        </p:txBody>
      </p:sp>
      <p:grpSp>
        <p:nvGrpSpPr>
          <p:cNvPr id="13" name="Group 13"/>
          <p:cNvGrpSpPr/>
          <p:nvPr/>
        </p:nvGrpSpPr>
        <p:grpSpPr>
          <a:xfrm>
            <a:off x="10913573" y="2466168"/>
            <a:ext cx="4422710" cy="1263872"/>
            <a:chOff x="0" y="0"/>
            <a:chExt cx="1164829" cy="332872"/>
          </a:xfrm>
        </p:grpSpPr>
        <p:sp>
          <p:nvSpPr>
            <p:cNvPr id="14" name="Freeform 14"/>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15" name="TextBox 15"/>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7908551" y="4894345"/>
            <a:ext cx="4422710" cy="1263872"/>
            <a:chOff x="0" y="0"/>
            <a:chExt cx="1164829" cy="332872"/>
          </a:xfrm>
        </p:grpSpPr>
        <p:sp>
          <p:nvSpPr>
            <p:cNvPr id="17" name="Freeform 17"/>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18" name="TextBox 18"/>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2456" y="4757699"/>
            <a:ext cx="4422710" cy="1263872"/>
            <a:chOff x="0" y="0"/>
            <a:chExt cx="1164829" cy="332872"/>
          </a:xfrm>
        </p:grpSpPr>
        <p:sp>
          <p:nvSpPr>
            <p:cNvPr id="20" name="Freeform 20"/>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21" name="TextBox 21"/>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844719" y="7089026"/>
            <a:ext cx="4422710" cy="1263872"/>
            <a:chOff x="0" y="0"/>
            <a:chExt cx="1164829" cy="332872"/>
          </a:xfrm>
        </p:grpSpPr>
        <p:sp>
          <p:nvSpPr>
            <p:cNvPr id="23" name="Freeform 23"/>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24" name="TextBox 24"/>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1171622" y="7484512"/>
            <a:ext cx="4422710" cy="1263872"/>
            <a:chOff x="0" y="0"/>
            <a:chExt cx="1164829" cy="332872"/>
          </a:xfrm>
        </p:grpSpPr>
        <p:sp>
          <p:nvSpPr>
            <p:cNvPr id="26" name="Freeform 26"/>
            <p:cNvSpPr/>
            <p:nvPr/>
          </p:nvSpPr>
          <p:spPr>
            <a:xfrm>
              <a:off x="0" y="0"/>
              <a:ext cx="1164829" cy="332872"/>
            </a:xfrm>
            <a:custGeom>
              <a:avLst/>
              <a:gdLst/>
              <a:ahLst/>
              <a:cxnLst/>
              <a:rect l="l" t="t" r="r" b="b"/>
              <a:pathLst>
                <a:path w="1164829" h="332872">
                  <a:moveTo>
                    <a:pt x="89275" y="0"/>
                  </a:moveTo>
                  <a:lnTo>
                    <a:pt x="1075554" y="0"/>
                  </a:lnTo>
                  <a:cubicBezTo>
                    <a:pt x="1124859" y="0"/>
                    <a:pt x="1164829" y="39970"/>
                    <a:pt x="1164829" y="89275"/>
                  </a:cubicBezTo>
                  <a:lnTo>
                    <a:pt x="1164829" y="243596"/>
                  </a:lnTo>
                  <a:cubicBezTo>
                    <a:pt x="1164829" y="267274"/>
                    <a:pt x="1155423" y="289981"/>
                    <a:pt x="1138681" y="306723"/>
                  </a:cubicBezTo>
                  <a:cubicBezTo>
                    <a:pt x="1121939" y="323466"/>
                    <a:pt x="1099231" y="332872"/>
                    <a:pt x="1075554" y="332872"/>
                  </a:cubicBezTo>
                  <a:lnTo>
                    <a:pt x="89275" y="332872"/>
                  </a:lnTo>
                  <a:cubicBezTo>
                    <a:pt x="65598" y="332872"/>
                    <a:pt x="42890" y="323466"/>
                    <a:pt x="26148" y="306723"/>
                  </a:cubicBezTo>
                  <a:cubicBezTo>
                    <a:pt x="9406" y="289981"/>
                    <a:pt x="0" y="267274"/>
                    <a:pt x="0" y="243596"/>
                  </a:cubicBezTo>
                  <a:lnTo>
                    <a:pt x="0" y="89275"/>
                  </a:lnTo>
                  <a:cubicBezTo>
                    <a:pt x="0" y="65598"/>
                    <a:pt x="9406" y="42890"/>
                    <a:pt x="26148" y="26148"/>
                  </a:cubicBezTo>
                  <a:cubicBezTo>
                    <a:pt x="42890" y="9406"/>
                    <a:pt x="65598" y="0"/>
                    <a:pt x="89275" y="0"/>
                  </a:cubicBezTo>
                  <a:close/>
                </a:path>
              </a:pathLst>
            </a:custGeom>
            <a:solidFill>
              <a:srgbClr val="F9D1B6"/>
            </a:solidFill>
          </p:spPr>
        </p:sp>
        <p:sp>
          <p:nvSpPr>
            <p:cNvPr id="27" name="TextBox 27"/>
            <p:cNvSpPr txBox="1"/>
            <p:nvPr/>
          </p:nvSpPr>
          <p:spPr>
            <a:xfrm>
              <a:off x="0" y="-28575"/>
              <a:ext cx="1164829" cy="361447"/>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8154967" y="5187365"/>
            <a:ext cx="3929878" cy="522236"/>
          </a:xfrm>
          <a:prstGeom prst="rect">
            <a:avLst/>
          </a:prstGeom>
        </p:spPr>
        <p:txBody>
          <a:bodyPr lIns="0" tIns="0" rIns="0" bIns="0" rtlCol="0" anchor="t">
            <a:spAutoFit/>
          </a:bodyPr>
          <a:lstStyle/>
          <a:p>
            <a:pPr algn="ctr">
              <a:lnSpc>
                <a:spcPts val="4223"/>
              </a:lnSpc>
              <a:spcBef>
                <a:spcPct val="0"/>
              </a:spcBef>
            </a:pPr>
            <a:r>
              <a:rPr lang="en-US" sz="3017">
                <a:solidFill>
                  <a:srgbClr val="86924F"/>
                </a:solidFill>
                <a:latin typeface="Abril Fatface"/>
                <a:ea typeface="Abril Fatface"/>
                <a:cs typeface="Abril Fatface"/>
                <a:sym typeface="Abril Fatface"/>
              </a:rPr>
              <a:t>Değerlerle Uyuşum </a:t>
            </a:r>
          </a:p>
        </p:txBody>
      </p:sp>
      <p:sp>
        <p:nvSpPr>
          <p:cNvPr id="29" name="TextBox 29"/>
          <p:cNvSpPr txBox="1"/>
          <p:nvPr/>
        </p:nvSpPr>
        <p:spPr>
          <a:xfrm>
            <a:off x="11664455" y="2814029"/>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İş Sükûneti </a:t>
            </a:r>
          </a:p>
        </p:txBody>
      </p:sp>
      <p:sp>
        <p:nvSpPr>
          <p:cNvPr id="30" name="TextBox 30"/>
          <p:cNvSpPr txBox="1"/>
          <p:nvPr/>
        </p:nvSpPr>
        <p:spPr>
          <a:xfrm>
            <a:off x="1805289" y="5105560"/>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Macera</a:t>
            </a:r>
          </a:p>
        </p:txBody>
      </p:sp>
      <p:sp>
        <p:nvSpPr>
          <p:cNvPr id="31" name="TextBox 31"/>
          <p:cNvSpPr txBox="1"/>
          <p:nvPr/>
        </p:nvSpPr>
        <p:spPr>
          <a:xfrm>
            <a:off x="3337551" y="7412061"/>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Meslekte İlerleme </a:t>
            </a:r>
          </a:p>
        </p:txBody>
      </p:sp>
      <p:sp>
        <p:nvSpPr>
          <p:cNvPr id="32" name="TextBox 32"/>
          <p:cNvSpPr txBox="1"/>
          <p:nvPr/>
        </p:nvSpPr>
        <p:spPr>
          <a:xfrm>
            <a:off x="11664455" y="7832373"/>
            <a:ext cx="3437045" cy="520525"/>
          </a:xfrm>
          <a:prstGeom prst="rect">
            <a:avLst/>
          </a:prstGeom>
        </p:spPr>
        <p:txBody>
          <a:bodyPr lIns="0" tIns="0" rIns="0" bIns="0" rtlCol="0" anchor="t">
            <a:spAutoFit/>
          </a:bodyPr>
          <a:lstStyle/>
          <a:p>
            <a:pPr algn="ctr">
              <a:lnSpc>
                <a:spcPts val="4384"/>
              </a:lnSpc>
              <a:spcBef>
                <a:spcPct val="0"/>
              </a:spcBef>
            </a:pPr>
            <a:r>
              <a:rPr lang="en-US" sz="3131">
                <a:solidFill>
                  <a:srgbClr val="86924F"/>
                </a:solidFill>
                <a:latin typeface="Abril Fatface"/>
                <a:ea typeface="Abril Fatface"/>
                <a:cs typeface="Abril Fatface"/>
                <a:sym typeface="Abril Fatface"/>
              </a:rPr>
              <a:t>Üniforma Giyme </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6094193" y="1597782"/>
            <a:ext cx="6028370" cy="868386"/>
            <a:chOff x="0" y="0"/>
            <a:chExt cx="1587719" cy="228711"/>
          </a:xfrm>
        </p:grpSpPr>
        <p:sp>
          <p:nvSpPr>
            <p:cNvPr id="3" name="Freeform 3"/>
            <p:cNvSpPr/>
            <p:nvPr/>
          </p:nvSpPr>
          <p:spPr>
            <a:xfrm>
              <a:off x="0" y="0"/>
              <a:ext cx="1587719" cy="228711"/>
            </a:xfrm>
            <a:custGeom>
              <a:avLst/>
              <a:gdLst/>
              <a:ahLst/>
              <a:cxnLst/>
              <a:rect l="l" t="t" r="r" b="b"/>
              <a:pathLst>
                <a:path w="1587719" h="228711">
                  <a:moveTo>
                    <a:pt x="65497" y="0"/>
                  </a:moveTo>
                  <a:lnTo>
                    <a:pt x="1522222" y="0"/>
                  </a:lnTo>
                  <a:cubicBezTo>
                    <a:pt x="1558395" y="0"/>
                    <a:pt x="1587719" y="29324"/>
                    <a:pt x="1587719" y="65497"/>
                  </a:cubicBezTo>
                  <a:lnTo>
                    <a:pt x="1587719" y="163214"/>
                  </a:lnTo>
                  <a:cubicBezTo>
                    <a:pt x="1587719" y="180585"/>
                    <a:pt x="1580818" y="197244"/>
                    <a:pt x="1568535" y="209527"/>
                  </a:cubicBezTo>
                  <a:cubicBezTo>
                    <a:pt x="1556252" y="221810"/>
                    <a:pt x="1539593" y="228711"/>
                    <a:pt x="1522222" y="228711"/>
                  </a:cubicBezTo>
                  <a:lnTo>
                    <a:pt x="65497" y="228711"/>
                  </a:lnTo>
                  <a:cubicBezTo>
                    <a:pt x="29324" y="228711"/>
                    <a:pt x="0" y="199387"/>
                    <a:pt x="0" y="163214"/>
                  </a:cubicBezTo>
                  <a:lnTo>
                    <a:pt x="0" y="65497"/>
                  </a:lnTo>
                  <a:cubicBezTo>
                    <a:pt x="0" y="29324"/>
                    <a:pt x="29324" y="0"/>
                    <a:pt x="65497" y="0"/>
                  </a:cubicBezTo>
                  <a:close/>
                </a:path>
              </a:pathLst>
            </a:custGeom>
            <a:solidFill>
              <a:srgbClr val="F9D1B6"/>
            </a:solidFill>
          </p:spPr>
        </p:sp>
        <p:sp>
          <p:nvSpPr>
            <p:cNvPr id="4" name="TextBox 4"/>
            <p:cNvSpPr txBox="1"/>
            <p:nvPr/>
          </p:nvSpPr>
          <p:spPr>
            <a:xfrm>
              <a:off x="0" y="-28575"/>
              <a:ext cx="1587719" cy="25728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0" y="6172200"/>
            <a:ext cx="1479240" cy="1962507"/>
          </a:xfrm>
          <a:custGeom>
            <a:avLst/>
            <a:gdLst/>
            <a:ahLst/>
            <a:cxnLst/>
            <a:rect l="l" t="t" r="r" b="b"/>
            <a:pathLst>
              <a:path w="1479240" h="1962507">
                <a:moveTo>
                  <a:pt x="0" y="0"/>
                </a:moveTo>
                <a:lnTo>
                  <a:pt x="1479240" y="0"/>
                </a:lnTo>
                <a:lnTo>
                  <a:pt x="1479240" y="1962507"/>
                </a:lnTo>
                <a:lnTo>
                  <a:pt x="0" y="19625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KİŞİLİK ÖZELLİKLERİ</a:t>
            </a:r>
          </a:p>
        </p:txBody>
      </p:sp>
      <p:sp>
        <p:nvSpPr>
          <p:cNvPr id="12" name="TextBox 12"/>
          <p:cNvSpPr txBox="1"/>
          <p:nvPr/>
        </p:nvSpPr>
        <p:spPr>
          <a:xfrm>
            <a:off x="6747848" y="1747900"/>
            <a:ext cx="4969816" cy="520525"/>
          </a:xfrm>
          <a:prstGeom prst="rect">
            <a:avLst/>
          </a:prstGeom>
        </p:spPr>
        <p:txBody>
          <a:bodyPr lIns="0" tIns="0" rIns="0" bIns="0" rtlCol="0" anchor="t">
            <a:spAutoFit/>
          </a:bodyPr>
          <a:lstStyle/>
          <a:p>
            <a:pPr algn="ctr">
              <a:lnSpc>
                <a:spcPts val="4384"/>
              </a:lnSpc>
              <a:spcBef>
                <a:spcPct val="0"/>
              </a:spcBef>
            </a:pPr>
            <a:r>
              <a:rPr lang="en-US" sz="3131">
                <a:solidFill>
                  <a:srgbClr val="F46E16"/>
                </a:solidFill>
                <a:latin typeface="Abril Fatface"/>
                <a:ea typeface="Abril Fatface"/>
                <a:cs typeface="Abril Fatface"/>
                <a:sym typeface="Abril Fatface"/>
              </a:rPr>
              <a:t>KİŞİLİKTİPLERİ</a:t>
            </a:r>
          </a:p>
        </p:txBody>
      </p:sp>
      <p:grpSp>
        <p:nvGrpSpPr>
          <p:cNvPr id="13" name="Group 13"/>
          <p:cNvGrpSpPr/>
          <p:nvPr/>
        </p:nvGrpSpPr>
        <p:grpSpPr>
          <a:xfrm>
            <a:off x="2012436" y="6634072"/>
            <a:ext cx="4081757" cy="2497455"/>
            <a:chOff x="0" y="0"/>
            <a:chExt cx="1075031" cy="657766"/>
          </a:xfrm>
        </p:grpSpPr>
        <p:sp>
          <p:nvSpPr>
            <p:cNvPr id="14" name="Freeform 14"/>
            <p:cNvSpPr/>
            <p:nvPr/>
          </p:nvSpPr>
          <p:spPr>
            <a:xfrm>
              <a:off x="0" y="0"/>
              <a:ext cx="1075031" cy="657766"/>
            </a:xfrm>
            <a:custGeom>
              <a:avLst/>
              <a:gdLst/>
              <a:ahLst/>
              <a:cxnLst/>
              <a:rect l="l" t="t" r="r" b="b"/>
              <a:pathLst>
                <a:path w="1075031" h="657766">
                  <a:moveTo>
                    <a:pt x="0" y="0"/>
                  </a:moveTo>
                  <a:lnTo>
                    <a:pt x="1075031" y="0"/>
                  </a:lnTo>
                  <a:lnTo>
                    <a:pt x="1075031" y="657766"/>
                  </a:lnTo>
                  <a:lnTo>
                    <a:pt x="0" y="657766"/>
                  </a:lnTo>
                  <a:close/>
                </a:path>
              </a:pathLst>
            </a:custGeom>
            <a:solidFill>
              <a:srgbClr val="F9D1B6"/>
            </a:solidFill>
          </p:spPr>
        </p:sp>
        <p:sp>
          <p:nvSpPr>
            <p:cNvPr id="15" name="TextBox 15"/>
            <p:cNvSpPr txBox="1"/>
            <p:nvPr/>
          </p:nvSpPr>
          <p:spPr>
            <a:xfrm>
              <a:off x="0" y="-28575"/>
              <a:ext cx="1075031" cy="686341"/>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895826" y="7538916"/>
            <a:ext cx="4314976" cy="579694"/>
          </a:xfrm>
          <a:prstGeom prst="rect">
            <a:avLst/>
          </a:prstGeom>
        </p:spPr>
        <p:txBody>
          <a:bodyPr lIns="0" tIns="0" rIns="0" bIns="0" rtlCol="0" anchor="t">
            <a:spAutoFit/>
          </a:bodyPr>
          <a:lstStyle/>
          <a:p>
            <a:pPr algn="ctr">
              <a:lnSpc>
                <a:spcPts val="4798"/>
              </a:lnSpc>
              <a:spcBef>
                <a:spcPct val="0"/>
              </a:spcBef>
            </a:pPr>
            <a:r>
              <a:rPr lang="en-US" sz="3427">
                <a:solidFill>
                  <a:srgbClr val="86924F"/>
                </a:solidFill>
                <a:latin typeface="Abril Fatface"/>
                <a:ea typeface="Abril Fatface"/>
                <a:cs typeface="Abril Fatface"/>
                <a:sym typeface="Abril Fatface"/>
              </a:rPr>
              <a:t>Artistik Tip</a:t>
            </a:r>
          </a:p>
        </p:txBody>
      </p:sp>
      <p:grpSp>
        <p:nvGrpSpPr>
          <p:cNvPr id="17" name="Group 17"/>
          <p:cNvGrpSpPr/>
          <p:nvPr/>
        </p:nvGrpSpPr>
        <p:grpSpPr>
          <a:xfrm>
            <a:off x="2012436" y="2802362"/>
            <a:ext cx="4081757" cy="2497455"/>
            <a:chOff x="0" y="0"/>
            <a:chExt cx="1075031" cy="657766"/>
          </a:xfrm>
        </p:grpSpPr>
        <p:sp>
          <p:nvSpPr>
            <p:cNvPr id="18" name="Freeform 18"/>
            <p:cNvSpPr/>
            <p:nvPr/>
          </p:nvSpPr>
          <p:spPr>
            <a:xfrm>
              <a:off x="0" y="0"/>
              <a:ext cx="1075031" cy="657766"/>
            </a:xfrm>
            <a:custGeom>
              <a:avLst/>
              <a:gdLst/>
              <a:ahLst/>
              <a:cxnLst/>
              <a:rect l="l" t="t" r="r" b="b"/>
              <a:pathLst>
                <a:path w="1075031" h="657766">
                  <a:moveTo>
                    <a:pt x="0" y="0"/>
                  </a:moveTo>
                  <a:lnTo>
                    <a:pt x="1075031" y="0"/>
                  </a:lnTo>
                  <a:lnTo>
                    <a:pt x="1075031" y="657766"/>
                  </a:lnTo>
                  <a:lnTo>
                    <a:pt x="0" y="657766"/>
                  </a:lnTo>
                  <a:close/>
                </a:path>
              </a:pathLst>
            </a:custGeom>
            <a:solidFill>
              <a:srgbClr val="F9D1B6"/>
            </a:solidFill>
          </p:spPr>
        </p:sp>
        <p:sp>
          <p:nvSpPr>
            <p:cNvPr id="19" name="TextBox 19"/>
            <p:cNvSpPr txBox="1"/>
            <p:nvPr/>
          </p:nvSpPr>
          <p:spPr>
            <a:xfrm>
              <a:off x="0" y="-28575"/>
              <a:ext cx="1075031" cy="686341"/>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213050" y="3639356"/>
            <a:ext cx="3640375" cy="598630"/>
          </a:xfrm>
          <a:prstGeom prst="rect">
            <a:avLst/>
          </a:prstGeom>
        </p:spPr>
        <p:txBody>
          <a:bodyPr lIns="0" tIns="0" rIns="0" bIns="0" rtlCol="0" anchor="t">
            <a:spAutoFit/>
          </a:bodyPr>
          <a:lstStyle/>
          <a:p>
            <a:pPr algn="ctr">
              <a:lnSpc>
                <a:spcPts val="4804"/>
              </a:lnSpc>
              <a:spcBef>
                <a:spcPct val="0"/>
              </a:spcBef>
            </a:pPr>
            <a:r>
              <a:rPr lang="en-US" sz="3431">
                <a:solidFill>
                  <a:srgbClr val="86924F"/>
                </a:solidFill>
                <a:latin typeface="Abril Fatface"/>
                <a:ea typeface="Abril Fatface"/>
                <a:cs typeface="Abril Fatface"/>
                <a:sym typeface="Abril Fatface"/>
              </a:rPr>
              <a:t>Gerçekçi Tip </a:t>
            </a:r>
          </a:p>
        </p:txBody>
      </p:sp>
      <p:grpSp>
        <p:nvGrpSpPr>
          <p:cNvPr id="21" name="Group 21"/>
          <p:cNvGrpSpPr/>
          <p:nvPr/>
        </p:nvGrpSpPr>
        <p:grpSpPr>
          <a:xfrm>
            <a:off x="7103121" y="2802362"/>
            <a:ext cx="4081757" cy="2497455"/>
            <a:chOff x="0" y="0"/>
            <a:chExt cx="1075031" cy="657766"/>
          </a:xfrm>
        </p:grpSpPr>
        <p:sp>
          <p:nvSpPr>
            <p:cNvPr id="22" name="Freeform 22"/>
            <p:cNvSpPr/>
            <p:nvPr/>
          </p:nvSpPr>
          <p:spPr>
            <a:xfrm>
              <a:off x="0" y="0"/>
              <a:ext cx="1075031" cy="657766"/>
            </a:xfrm>
            <a:custGeom>
              <a:avLst/>
              <a:gdLst/>
              <a:ahLst/>
              <a:cxnLst/>
              <a:rect l="l" t="t" r="r" b="b"/>
              <a:pathLst>
                <a:path w="1075031" h="657766">
                  <a:moveTo>
                    <a:pt x="0" y="0"/>
                  </a:moveTo>
                  <a:lnTo>
                    <a:pt x="1075031" y="0"/>
                  </a:lnTo>
                  <a:lnTo>
                    <a:pt x="1075031" y="657766"/>
                  </a:lnTo>
                  <a:lnTo>
                    <a:pt x="0" y="657766"/>
                  </a:lnTo>
                  <a:close/>
                </a:path>
              </a:pathLst>
            </a:custGeom>
            <a:solidFill>
              <a:srgbClr val="F9D1B6"/>
            </a:solidFill>
          </p:spPr>
        </p:sp>
        <p:sp>
          <p:nvSpPr>
            <p:cNvPr id="23" name="TextBox 23"/>
            <p:cNvSpPr txBox="1"/>
            <p:nvPr/>
          </p:nvSpPr>
          <p:spPr>
            <a:xfrm>
              <a:off x="0" y="-28575"/>
              <a:ext cx="1075031" cy="686341"/>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7554789" y="3713675"/>
            <a:ext cx="3178422" cy="598630"/>
          </a:xfrm>
          <a:prstGeom prst="rect">
            <a:avLst/>
          </a:prstGeom>
        </p:spPr>
        <p:txBody>
          <a:bodyPr lIns="0" tIns="0" rIns="0" bIns="0" rtlCol="0" anchor="t">
            <a:spAutoFit/>
          </a:bodyPr>
          <a:lstStyle/>
          <a:p>
            <a:pPr algn="ctr">
              <a:lnSpc>
                <a:spcPts val="4804"/>
              </a:lnSpc>
              <a:spcBef>
                <a:spcPct val="0"/>
              </a:spcBef>
            </a:pPr>
            <a:r>
              <a:rPr lang="en-US" sz="3431">
                <a:solidFill>
                  <a:srgbClr val="86924F"/>
                </a:solidFill>
                <a:latin typeface="Abril Fatface"/>
                <a:ea typeface="Abril Fatface"/>
                <a:cs typeface="Abril Fatface"/>
                <a:sym typeface="Abril Fatface"/>
              </a:rPr>
              <a:t>Sosyal Tip </a:t>
            </a:r>
          </a:p>
        </p:txBody>
      </p:sp>
      <p:grpSp>
        <p:nvGrpSpPr>
          <p:cNvPr id="25" name="Group 25"/>
          <p:cNvGrpSpPr/>
          <p:nvPr/>
        </p:nvGrpSpPr>
        <p:grpSpPr>
          <a:xfrm>
            <a:off x="7191877" y="6634072"/>
            <a:ext cx="4081757" cy="2497455"/>
            <a:chOff x="0" y="0"/>
            <a:chExt cx="1075031" cy="657766"/>
          </a:xfrm>
        </p:grpSpPr>
        <p:sp>
          <p:nvSpPr>
            <p:cNvPr id="26" name="Freeform 26"/>
            <p:cNvSpPr/>
            <p:nvPr/>
          </p:nvSpPr>
          <p:spPr>
            <a:xfrm>
              <a:off x="0" y="0"/>
              <a:ext cx="1075031" cy="657766"/>
            </a:xfrm>
            <a:custGeom>
              <a:avLst/>
              <a:gdLst/>
              <a:ahLst/>
              <a:cxnLst/>
              <a:rect l="l" t="t" r="r" b="b"/>
              <a:pathLst>
                <a:path w="1075031" h="657766">
                  <a:moveTo>
                    <a:pt x="0" y="0"/>
                  </a:moveTo>
                  <a:lnTo>
                    <a:pt x="1075031" y="0"/>
                  </a:lnTo>
                  <a:lnTo>
                    <a:pt x="1075031" y="657766"/>
                  </a:lnTo>
                  <a:lnTo>
                    <a:pt x="0" y="657766"/>
                  </a:lnTo>
                  <a:close/>
                </a:path>
              </a:pathLst>
            </a:custGeom>
            <a:solidFill>
              <a:srgbClr val="F9D1B6"/>
            </a:solidFill>
          </p:spPr>
        </p:sp>
        <p:sp>
          <p:nvSpPr>
            <p:cNvPr id="27" name="TextBox 27"/>
            <p:cNvSpPr txBox="1"/>
            <p:nvPr/>
          </p:nvSpPr>
          <p:spPr>
            <a:xfrm>
              <a:off x="0" y="-28575"/>
              <a:ext cx="1075031" cy="686341"/>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7554789" y="7240584"/>
            <a:ext cx="3178422" cy="1208230"/>
          </a:xfrm>
          <a:prstGeom prst="rect">
            <a:avLst/>
          </a:prstGeom>
        </p:spPr>
        <p:txBody>
          <a:bodyPr lIns="0" tIns="0" rIns="0" bIns="0" rtlCol="0" anchor="t">
            <a:spAutoFit/>
          </a:bodyPr>
          <a:lstStyle/>
          <a:p>
            <a:pPr algn="ctr">
              <a:lnSpc>
                <a:spcPts val="4804"/>
              </a:lnSpc>
              <a:spcBef>
                <a:spcPct val="0"/>
              </a:spcBef>
            </a:pPr>
            <a:r>
              <a:rPr lang="en-US" sz="3431">
                <a:solidFill>
                  <a:srgbClr val="86924F"/>
                </a:solidFill>
                <a:latin typeface="Abril Fatface"/>
                <a:ea typeface="Abril Fatface"/>
                <a:cs typeface="Abril Fatface"/>
                <a:sym typeface="Abril Fatface"/>
              </a:rPr>
              <a:t>Araştırmacı Tip</a:t>
            </a:r>
          </a:p>
        </p:txBody>
      </p:sp>
      <p:grpSp>
        <p:nvGrpSpPr>
          <p:cNvPr id="29" name="Group 29"/>
          <p:cNvGrpSpPr/>
          <p:nvPr/>
        </p:nvGrpSpPr>
        <p:grpSpPr>
          <a:xfrm>
            <a:off x="12194529" y="2802362"/>
            <a:ext cx="4081757" cy="2497455"/>
            <a:chOff x="0" y="0"/>
            <a:chExt cx="1075031" cy="657766"/>
          </a:xfrm>
        </p:grpSpPr>
        <p:sp>
          <p:nvSpPr>
            <p:cNvPr id="30" name="Freeform 30"/>
            <p:cNvSpPr/>
            <p:nvPr/>
          </p:nvSpPr>
          <p:spPr>
            <a:xfrm>
              <a:off x="0" y="0"/>
              <a:ext cx="1075031" cy="657766"/>
            </a:xfrm>
            <a:custGeom>
              <a:avLst/>
              <a:gdLst/>
              <a:ahLst/>
              <a:cxnLst/>
              <a:rect l="l" t="t" r="r" b="b"/>
              <a:pathLst>
                <a:path w="1075031" h="657766">
                  <a:moveTo>
                    <a:pt x="0" y="0"/>
                  </a:moveTo>
                  <a:lnTo>
                    <a:pt x="1075031" y="0"/>
                  </a:lnTo>
                  <a:lnTo>
                    <a:pt x="1075031" y="657766"/>
                  </a:lnTo>
                  <a:lnTo>
                    <a:pt x="0" y="657766"/>
                  </a:lnTo>
                  <a:close/>
                </a:path>
              </a:pathLst>
            </a:custGeom>
            <a:solidFill>
              <a:srgbClr val="F9D1B6"/>
            </a:solidFill>
          </p:spPr>
        </p:sp>
        <p:sp>
          <p:nvSpPr>
            <p:cNvPr id="31" name="TextBox 31"/>
            <p:cNvSpPr txBox="1"/>
            <p:nvPr/>
          </p:nvSpPr>
          <p:spPr>
            <a:xfrm>
              <a:off x="0" y="-28575"/>
              <a:ext cx="1075031" cy="686341"/>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12646196" y="3713675"/>
            <a:ext cx="3178422" cy="598630"/>
          </a:xfrm>
          <a:prstGeom prst="rect">
            <a:avLst/>
          </a:prstGeom>
        </p:spPr>
        <p:txBody>
          <a:bodyPr lIns="0" tIns="0" rIns="0" bIns="0" rtlCol="0" anchor="t">
            <a:spAutoFit/>
          </a:bodyPr>
          <a:lstStyle/>
          <a:p>
            <a:pPr algn="ctr">
              <a:lnSpc>
                <a:spcPts val="4804"/>
              </a:lnSpc>
              <a:spcBef>
                <a:spcPct val="0"/>
              </a:spcBef>
            </a:pPr>
            <a:r>
              <a:rPr lang="en-US" sz="3431">
                <a:solidFill>
                  <a:srgbClr val="86924F"/>
                </a:solidFill>
                <a:latin typeface="Abril Fatface"/>
                <a:ea typeface="Abril Fatface"/>
                <a:cs typeface="Abril Fatface"/>
                <a:sym typeface="Abril Fatface"/>
              </a:rPr>
              <a:t>Geleneksel Tip</a:t>
            </a:r>
          </a:p>
        </p:txBody>
      </p:sp>
      <p:grpSp>
        <p:nvGrpSpPr>
          <p:cNvPr id="33" name="Group 33"/>
          <p:cNvGrpSpPr/>
          <p:nvPr/>
        </p:nvGrpSpPr>
        <p:grpSpPr>
          <a:xfrm>
            <a:off x="12194529" y="6613372"/>
            <a:ext cx="4081757" cy="2497455"/>
            <a:chOff x="0" y="0"/>
            <a:chExt cx="1075031" cy="657766"/>
          </a:xfrm>
        </p:grpSpPr>
        <p:sp>
          <p:nvSpPr>
            <p:cNvPr id="34" name="Freeform 34"/>
            <p:cNvSpPr/>
            <p:nvPr/>
          </p:nvSpPr>
          <p:spPr>
            <a:xfrm>
              <a:off x="0" y="0"/>
              <a:ext cx="1075031" cy="657766"/>
            </a:xfrm>
            <a:custGeom>
              <a:avLst/>
              <a:gdLst/>
              <a:ahLst/>
              <a:cxnLst/>
              <a:rect l="l" t="t" r="r" b="b"/>
              <a:pathLst>
                <a:path w="1075031" h="657766">
                  <a:moveTo>
                    <a:pt x="0" y="0"/>
                  </a:moveTo>
                  <a:lnTo>
                    <a:pt x="1075031" y="0"/>
                  </a:lnTo>
                  <a:lnTo>
                    <a:pt x="1075031" y="657766"/>
                  </a:lnTo>
                  <a:lnTo>
                    <a:pt x="0" y="657766"/>
                  </a:lnTo>
                  <a:close/>
                </a:path>
              </a:pathLst>
            </a:custGeom>
            <a:solidFill>
              <a:srgbClr val="F9D1B6"/>
            </a:solidFill>
          </p:spPr>
        </p:sp>
        <p:sp>
          <p:nvSpPr>
            <p:cNvPr id="35" name="TextBox 35"/>
            <p:cNvSpPr txBox="1"/>
            <p:nvPr/>
          </p:nvSpPr>
          <p:spPr>
            <a:xfrm>
              <a:off x="0" y="-28575"/>
              <a:ext cx="1075031" cy="686341"/>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2646196" y="7545384"/>
            <a:ext cx="3178422" cy="598630"/>
          </a:xfrm>
          <a:prstGeom prst="rect">
            <a:avLst/>
          </a:prstGeom>
        </p:spPr>
        <p:txBody>
          <a:bodyPr lIns="0" tIns="0" rIns="0" bIns="0" rtlCol="0" anchor="t">
            <a:spAutoFit/>
          </a:bodyPr>
          <a:lstStyle/>
          <a:p>
            <a:pPr algn="ctr">
              <a:lnSpc>
                <a:spcPts val="4804"/>
              </a:lnSpc>
              <a:spcBef>
                <a:spcPct val="0"/>
              </a:spcBef>
            </a:pPr>
            <a:r>
              <a:rPr lang="en-US" sz="3431">
                <a:solidFill>
                  <a:srgbClr val="86924F"/>
                </a:solidFill>
                <a:latin typeface="Abril Fatface"/>
                <a:ea typeface="Abril Fatface"/>
                <a:cs typeface="Abril Fatface"/>
                <a:sym typeface="Abril Fatface"/>
              </a:rPr>
              <a:t>Yaratıcı Tip</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507469" y="1357014"/>
            <a:ext cx="12828815" cy="8102096"/>
            <a:chOff x="0" y="0"/>
            <a:chExt cx="3378782" cy="2133885"/>
          </a:xfrm>
        </p:grpSpPr>
        <p:sp>
          <p:nvSpPr>
            <p:cNvPr id="3" name="Freeform 3"/>
            <p:cNvSpPr/>
            <p:nvPr/>
          </p:nvSpPr>
          <p:spPr>
            <a:xfrm>
              <a:off x="0" y="0"/>
              <a:ext cx="3378783" cy="2133885"/>
            </a:xfrm>
            <a:custGeom>
              <a:avLst/>
              <a:gdLst/>
              <a:ahLst/>
              <a:cxnLst/>
              <a:rect l="l" t="t" r="r" b="b"/>
              <a:pathLst>
                <a:path w="3378783" h="2133885">
                  <a:moveTo>
                    <a:pt x="30777" y="0"/>
                  </a:moveTo>
                  <a:lnTo>
                    <a:pt x="3348005" y="0"/>
                  </a:lnTo>
                  <a:cubicBezTo>
                    <a:pt x="3365003" y="0"/>
                    <a:pt x="3378783" y="13780"/>
                    <a:pt x="3378783" y="30777"/>
                  </a:cubicBezTo>
                  <a:lnTo>
                    <a:pt x="3378783" y="2103108"/>
                  </a:lnTo>
                  <a:cubicBezTo>
                    <a:pt x="3378783" y="2111271"/>
                    <a:pt x="3375540" y="2119099"/>
                    <a:pt x="3369768" y="2124871"/>
                  </a:cubicBezTo>
                  <a:cubicBezTo>
                    <a:pt x="3363996" y="2130643"/>
                    <a:pt x="3356168" y="2133885"/>
                    <a:pt x="3348005" y="2133885"/>
                  </a:cubicBezTo>
                  <a:lnTo>
                    <a:pt x="30777" y="2133885"/>
                  </a:lnTo>
                  <a:cubicBezTo>
                    <a:pt x="13780" y="2133885"/>
                    <a:pt x="0" y="2120106"/>
                    <a:pt x="0" y="2103108"/>
                  </a:cubicBezTo>
                  <a:lnTo>
                    <a:pt x="0" y="30777"/>
                  </a:lnTo>
                  <a:cubicBezTo>
                    <a:pt x="0" y="13780"/>
                    <a:pt x="13780" y="0"/>
                    <a:pt x="30777" y="0"/>
                  </a:cubicBezTo>
                  <a:close/>
                </a:path>
              </a:pathLst>
            </a:custGeom>
            <a:solidFill>
              <a:srgbClr val="F9D1B6"/>
            </a:solidFill>
          </p:spPr>
        </p:sp>
        <p:sp>
          <p:nvSpPr>
            <p:cNvPr id="4" name="TextBox 4"/>
            <p:cNvSpPr txBox="1"/>
            <p:nvPr/>
          </p:nvSpPr>
          <p:spPr>
            <a:xfrm>
              <a:off x="0" y="-28575"/>
              <a:ext cx="3378782" cy="21624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8572464" y="4866584"/>
            <a:ext cx="6575309" cy="3363016"/>
          </a:xfrm>
          <a:custGeom>
            <a:avLst/>
            <a:gdLst/>
            <a:ahLst/>
            <a:cxnLst/>
            <a:rect l="l" t="t" r="r" b="b"/>
            <a:pathLst>
              <a:path w="6575309" h="3363016">
                <a:moveTo>
                  <a:pt x="0" y="0"/>
                </a:moveTo>
                <a:lnTo>
                  <a:pt x="6575309" y="0"/>
                </a:lnTo>
                <a:lnTo>
                  <a:pt x="6575309" y="3363016"/>
                </a:lnTo>
                <a:lnTo>
                  <a:pt x="0" y="3363016"/>
                </a:lnTo>
                <a:lnTo>
                  <a:pt x="0" y="0"/>
                </a:lnTo>
                <a:close/>
              </a:path>
            </a:pathLst>
          </a:custGeom>
          <a:blipFill>
            <a:blip r:embed="rId10"/>
            <a:stretch>
              <a:fillRect/>
            </a:stretch>
          </a:blipFill>
        </p:spPr>
      </p:sp>
      <p:grpSp>
        <p:nvGrpSpPr>
          <p:cNvPr id="12" name="Group 12"/>
          <p:cNvGrpSpPr/>
          <p:nvPr/>
        </p:nvGrpSpPr>
        <p:grpSpPr>
          <a:xfrm>
            <a:off x="3940366" y="4027912"/>
            <a:ext cx="1207590" cy="415389"/>
            <a:chOff x="0" y="0"/>
            <a:chExt cx="2026160" cy="696961"/>
          </a:xfrm>
        </p:grpSpPr>
        <p:sp>
          <p:nvSpPr>
            <p:cNvPr id="13" name="Freeform 13"/>
            <p:cNvSpPr/>
            <p:nvPr/>
          </p:nvSpPr>
          <p:spPr>
            <a:xfrm>
              <a:off x="0" y="0"/>
              <a:ext cx="2026160" cy="696961"/>
            </a:xfrm>
            <a:custGeom>
              <a:avLst/>
              <a:gdLst/>
              <a:ahLst/>
              <a:cxnLst/>
              <a:rect l="l" t="t" r="r" b="b"/>
              <a:pathLst>
                <a:path w="2026160" h="696961">
                  <a:moveTo>
                    <a:pt x="2026160" y="348481"/>
                  </a:moveTo>
                  <a:lnTo>
                    <a:pt x="1619760" y="0"/>
                  </a:lnTo>
                  <a:lnTo>
                    <a:pt x="1619760" y="203200"/>
                  </a:lnTo>
                  <a:lnTo>
                    <a:pt x="0" y="203200"/>
                  </a:lnTo>
                  <a:lnTo>
                    <a:pt x="0" y="493761"/>
                  </a:lnTo>
                  <a:lnTo>
                    <a:pt x="1619760" y="493761"/>
                  </a:lnTo>
                  <a:lnTo>
                    <a:pt x="1619760" y="696961"/>
                  </a:lnTo>
                  <a:lnTo>
                    <a:pt x="2026160" y="348481"/>
                  </a:lnTo>
                  <a:close/>
                </a:path>
              </a:pathLst>
            </a:custGeom>
            <a:solidFill>
              <a:srgbClr val="F6AC43"/>
            </a:solidFill>
          </p:spPr>
        </p:sp>
        <p:sp>
          <p:nvSpPr>
            <p:cNvPr id="14" name="TextBox 14"/>
            <p:cNvSpPr txBox="1"/>
            <p:nvPr/>
          </p:nvSpPr>
          <p:spPr>
            <a:xfrm>
              <a:off x="0" y="174625"/>
              <a:ext cx="1924560" cy="319136"/>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802785" y="403360"/>
            <a:ext cx="10976874" cy="625340"/>
          </a:xfrm>
          <a:prstGeom prst="rect">
            <a:avLst/>
          </a:prstGeom>
        </p:spPr>
        <p:txBody>
          <a:bodyPr lIns="0" tIns="0" rIns="0" bIns="0" rtlCol="0" anchor="t">
            <a:spAutoFit/>
          </a:bodyPr>
          <a:lstStyle/>
          <a:p>
            <a:pPr algn="ctr">
              <a:lnSpc>
                <a:spcPts val="4773"/>
              </a:lnSpc>
            </a:pPr>
            <a:r>
              <a:rPr lang="en-US" sz="3978">
                <a:solidFill>
                  <a:srgbClr val="F46E16"/>
                </a:solidFill>
                <a:latin typeface="Lovelo"/>
                <a:ea typeface="Lovelo"/>
                <a:cs typeface="Lovelo"/>
                <a:sym typeface="Lovelo"/>
              </a:rPr>
              <a:t>MESLEK SEÇIMINI ETKILEYEN FAKTÖRLER</a:t>
            </a:r>
          </a:p>
        </p:txBody>
      </p:sp>
      <p:sp>
        <p:nvSpPr>
          <p:cNvPr id="16" name="TextBox 16"/>
          <p:cNvSpPr txBox="1"/>
          <p:nvPr/>
        </p:nvSpPr>
        <p:spPr>
          <a:xfrm>
            <a:off x="3802785" y="1898115"/>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Meslek seçimi en başta da belirtildiği üzere tek bir dönemi kapsamamaktadır.</a:t>
            </a:r>
          </a:p>
        </p:txBody>
      </p:sp>
      <p:sp>
        <p:nvSpPr>
          <p:cNvPr id="17" name="TextBox 17"/>
          <p:cNvSpPr txBox="1"/>
          <p:nvPr/>
        </p:nvSpPr>
        <p:spPr>
          <a:xfrm>
            <a:off x="3802785" y="2779220"/>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Meslek seçim süreci uzun bir dönemi kapsadığından ötürü, süreci etkileyen birçok faktör bulunmaktadır.</a:t>
            </a:r>
          </a:p>
        </p:txBody>
      </p:sp>
      <p:sp>
        <p:nvSpPr>
          <p:cNvPr id="18" name="TextBox 18"/>
          <p:cNvSpPr txBox="1"/>
          <p:nvPr/>
        </p:nvSpPr>
        <p:spPr>
          <a:xfrm>
            <a:off x="5412418" y="4038802"/>
            <a:ext cx="8794159" cy="355507"/>
          </a:xfrm>
          <a:prstGeom prst="rect">
            <a:avLst/>
          </a:prstGeom>
        </p:spPr>
        <p:txBody>
          <a:bodyPr lIns="0" tIns="0" rIns="0" bIns="0" rtlCol="0" anchor="t">
            <a:spAutoFit/>
          </a:bodyPr>
          <a:lstStyle/>
          <a:p>
            <a:pPr algn="l">
              <a:lnSpc>
                <a:spcPts val="2980"/>
              </a:lnSpc>
              <a:spcBef>
                <a:spcPct val="0"/>
              </a:spcBef>
            </a:pPr>
            <a:r>
              <a:rPr lang="en-US" sz="2128">
                <a:solidFill>
                  <a:srgbClr val="EF2E52"/>
                </a:solidFill>
                <a:latin typeface="Abril Fatface"/>
                <a:ea typeface="Abril Fatface"/>
                <a:cs typeface="Abril Fatface"/>
                <a:sym typeface="Abril Fatface"/>
              </a:rPr>
              <a:t>Bireylerin meslek seçim sürecini etkileyen faktörler;</a:t>
            </a:r>
          </a:p>
        </p:txBody>
      </p:sp>
      <p:sp>
        <p:nvSpPr>
          <p:cNvPr id="19" name="TextBox 19"/>
          <p:cNvSpPr txBox="1"/>
          <p:nvPr/>
        </p:nvSpPr>
        <p:spPr>
          <a:xfrm>
            <a:off x="5147957" y="4865388"/>
            <a:ext cx="8794159" cy="3327307"/>
          </a:xfrm>
          <a:prstGeom prst="rect">
            <a:avLst/>
          </a:prstGeom>
        </p:spPr>
        <p:txBody>
          <a:bodyPr lIns="0" tIns="0" rIns="0" bIns="0" rtlCol="0" anchor="t">
            <a:spAutoFit/>
          </a:bodyPr>
          <a:lstStyle/>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Yetenek</a:t>
            </a:r>
          </a:p>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İlgiler</a:t>
            </a:r>
          </a:p>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Değerler</a:t>
            </a:r>
          </a:p>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Kişilik özellikleri</a:t>
            </a:r>
          </a:p>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Aile</a:t>
            </a:r>
          </a:p>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Sosyoekonomik düzey</a:t>
            </a:r>
          </a:p>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Cinsiyet</a:t>
            </a:r>
          </a:p>
          <a:p>
            <a:pPr marL="459576" lvl="1" indent="-229788" algn="l">
              <a:lnSpc>
                <a:spcPts val="2980"/>
              </a:lnSpc>
              <a:buFont typeface="Arial"/>
              <a:buChar char="•"/>
            </a:pPr>
            <a:r>
              <a:rPr lang="en-US" sz="2128">
                <a:solidFill>
                  <a:srgbClr val="86924F"/>
                </a:solidFill>
                <a:latin typeface="Abril Fatface"/>
                <a:ea typeface="Abril Fatface"/>
                <a:cs typeface="Abril Fatface"/>
                <a:sym typeface="Abril Fatface"/>
              </a:rPr>
              <a:t>Fiziksel özellikler</a:t>
            </a:r>
          </a:p>
          <a:p>
            <a:pPr algn="l">
              <a:lnSpc>
                <a:spcPts val="2980"/>
              </a:lnSpc>
              <a:spcBef>
                <a:spcPct val="0"/>
              </a:spcBef>
            </a:pPr>
            <a:endParaRPr lang="en-US" sz="2128">
              <a:solidFill>
                <a:srgbClr val="86924F"/>
              </a:solidFill>
              <a:latin typeface="Abril Fatface"/>
              <a:ea typeface="Abril Fatface"/>
              <a:cs typeface="Abril Fatface"/>
              <a:sym typeface="Abril Fatface"/>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692319" y="1597782"/>
            <a:ext cx="12828815" cy="8102096"/>
            <a:chOff x="0" y="0"/>
            <a:chExt cx="3378782" cy="2133885"/>
          </a:xfrm>
        </p:grpSpPr>
        <p:sp>
          <p:nvSpPr>
            <p:cNvPr id="3" name="Freeform 3"/>
            <p:cNvSpPr/>
            <p:nvPr/>
          </p:nvSpPr>
          <p:spPr>
            <a:xfrm>
              <a:off x="0" y="0"/>
              <a:ext cx="3378783" cy="2133885"/>
            </a:xfrm>
            <a:custGeom>
              <a:avLst/>
              <a:gdLst/>
              <a:ahLst/>
              <a:cxnLst/>
              <a:rect l="l" t="t" r="r" b="b"/>
              <a:pathLst>
                <a:path w="3378783" h="2133885">
                  <a:moveTo>
                    <a:pt x="30777" y="0"/>
                  </a:moveTo>
                  <a:lnTo>
                    <a:pt x="3348005" y="0"/>
                  </a:lnTo>
                  <a:cubicBezTo>
                    <a:pt x="3365003" y="0"/>
                    <a:pt x="3378783" y="13780"/>
                    <a:pt x="3378783" y="30777"/>
                  </a:cubicBezTo>
                  <a:lnTo>
                    <a:pt x="3378783" y="2103108"/>
                  </a:lnTo>
                  <a:cubicBezTo>
                    <a:pt x="3378783" y="2111271"/>
                    <a:pt x="3375540" y="2119099"/>
                    <a:pt x="3369768" y="2124871"/>
                  </a:cubicBezTo>
                  <a:cubicBezTo>
                    <a:pt x="3363996" y="2130643"/>
                    <a:pt x="3356168" y="2133885"/>
                    <a:pt x="3348005" y="2133885"/>
                  </a:cubicBezTo>
                  <a:lnTo>
                    <a:pt x="30777" y="2133885"/>
                  </a:lnTo>
                  <a:cubicBezTo>
                    <a:pt x="13780" y="2133885"/>
                    <a:pt x="0" y="2120106"/>
                    <a:pt x="0" y="2103108"/>
                  </a:cubicBezTo>
                  <a:lnTo>
                    <a:pt x="0" y="30777"/>
                  </a:lnTo>
                  <a:cubicBezTo>
                    <a:pt x="0" y="13780"/>
                    <a:pt x="13780" y="0"/>
                    <a:pt x="30777" y="0"/>
                  </a:cubicBezTo>
                  <a:close/>
                </a:path>
              </a:pathLst>
            </a:custGeom>
            <a:solidFill>
              <a:srgbClr val="F9D1B6"/>
            </a:solidFill>
          </p:spPr>
        </p:sp>
        <p:sp>
          <p:nvSpPr>
            <p:cNvPr id="4" name="TextBox 4"/>
            <p:cNvSpPr txBox="1"/>
            <p:nvPr/>
          </p:nvSpPr>
          <p:spPr>
            <a:xfrm>
              <a:off x="0" y="-28575"/>
              <a:ext cx="3378782" cy="21624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3720958" y="1833991"/>
            <a:ext cx="935646" cy="935646"/>
          </a:xfrm>
          <a:custGeom>
            <a:avLst/>
            <a:gdLst/>
            <a:ahLst/>
            <a:cxnLst/>
            <a:rect l="l" t="t" r="r" b="b"/>
            <a:pathLst>
              <a:path w="935646" h="935646">
                <a:moveTo>
                  <a:pt x="0" y="0"/>
                </a:moveTo>
                <a:lnTo>
                  <a:pt x="935647" y="0"/>
                </a:lnTo>
                <a:lnTo>
                  <a:pt x="935647" y="935646"/>
                </a:lnTo>
                <a:lnTo>
                  <a:pt x="0" y="935646"/>
                </a:lnTo>
                <a:lnTo>
                  <a:pt x="0" y="0"/>
                </a:lnTo>
                <a:close/>
              </a:path>
            </a:pathLst>
          </a:custGeom>
          <a:blipFill>
            <a:blip r:embed="rId10"/>
            <a:stretch>
              <a:fillRect/>
            </a:stretch>
          </a:blipFill>
        </p:spPr>
      </p:sp>
      <p:sp>
        <p:nvSpPr>
          <p:cNvPr id="12" name="TextBox 12"/>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ANNE BABALARA TAVSIYELER</a:t>
            </a:r>
          </a:p>
        </p:txBody>
      </p:sp>
      <p:sp>
        <p:nvSpPr>
          <p:cNvPr id="13" name="TextBox 13"/>
          <p:cNvSpPr txBox="1"/>
          <p:nvPr/>
        </p:nvSpPr>
        <p:spPr>
          <a:xfrm>
            <a:off x="4485523" y="2242557"/>
            <a:ext cx="8794159" cy="35550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ÇOCUKLARIMIZI İYİ GÖZLEMLEYİP ONLARI TANIMALIYIZ.</a:t>
            </a:r>
          </a:p>
        </p:txBody>
      </p:sp>
      <p:sp>
        <p:nvSpPr>
          <p:cNvPr id="14" name="TextBox 14"/>
          <p:cNvSpPr txBox="1"/>
          <p:nvPr/>
        </p:nvSpPr>
        <p:spPr>
          <a:xfrm>
            <a:off x="4485523" y="3649297"/>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ÇOCUKLARIMIZLA DAHA FAZLA VAKİT GEÇİRMEYE ÖZEN GÖSTERMELİYİZ.</a:t>
            </a:r>
          </a:p>
        </p:txBody>
      </p:sp>
      <p:sp>
        <p:nvSpPr>
          <p:cNvPr id="15" name="TextBox 15"/>
          <p:cNvSpPr txBox="1"/>
          <p:nvPr/>
        </p:nvSpPr>
        <p:spPr>
          <a:xfrm>
            <a:off x="4485523" y="4681080"/>
            <a:ext cx="8794159" cy="109845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ÇOCUĞUMUZUN KENDİSİNİ TANIMASINA YARDIMCI OLMALIYIZ.(YETENEK, İLGİ, KİŞİLİK ÖZELLİKLERİ, FİZİKSEL, PSİKOLOJİK GİBİ.)</a:t>
            </a:r>
          </a:p>
        </p:txBody>
      </p:sp>
      <p:sp>
        <p:nvSpPr>
          <p:cNvPr id="16" name="TextBox 16"/>
          <p:cNvSpPr txBox="1"/>
          <p:nvPr/>
        </p:nvSpPr>
        <p:spPr>
          <a:xfrm>
            <a:off x="4485523" y="6652803"/>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MESLEKLERİ DOĞRU BİR ŞEKİLDE TANIMALARINA OLANAK SAĞLAMALIYIZ.</a:t>
            </a:r>
          </a:p>
        </p:txBody>
      </p:sp>
      <p:sp>
        <p:nvSpPr>
          <p:cNvPr id="17" name="TextBox 17"/>
          <p:cNvSpPr txBox="1"/>
          <p:nvPr/>
        </p:nvSpPr>
        <p:spPr>
          <a:xfrm>
            <a:off x="4485523" y="7921377"/>
            <a:ext cx="8794159" cy="109845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ÇOCUKLARIN İLGİ DUYDUKLARI ETKİNLİKLERİ YAPMALARI İÇİN ONLARA FIRSATLAR VERİP YETENEKLERİNİ ORTAYA ÇIKARABİLECEK ORTAMLAR OLUŞTURMALIYIZ.</a:t>
            </a:r>
          </a:p>
        </p:txBody>
      </p:sp>
      <p:sp>
        <p:nvSpPr>
          <p:cNvPr id="18" name="Freeform 18"/>
          <p:cNvSpPr/>
          <p:nvPr/>
        </p:nvSpPr>
        <p:spPr>
          <a:xfrm>
            <a:off x="3720958" y="3350662"/>
            <a:ext cx="935646" cy="935646"/>
          </a:xfrm>
          <a:custGeom>
            <a:avLst/>
            <a:gdLst/>
            <a:ahLst/>
            <a:cxnLst/>
            <a:rect l="l" t="t" r="r" b="b"/>
            <a:pathLst>
              <a:path w="935646" h="935646">
                <a:moveTo>
                  <a:pt x="0" y="0"/>
                </a:moveTo>
                <a:lnTo>
                  <a:pt x="935647" y="0"/>
                </a:lnTo>
                <a:lnTo>
                  <a:pt x="935647" y="935646"/>
                </a:lnTo>
                <a:lnTo>
                  <a:pt x="0" y="935646"/>
                </a:lnTo>
                <a:lnTo>
                  <a:pt x="0" y="0"/>
                </a:lnTo>
                <a:close/>
              </a:path>
            </a:pathLst>
          </a:custGeom>
          <a:blipFill>
            <a:blip r:embed="rId10"/>
            <a:stretch>
              <a:fillRect/>
            </a:stretch>
          </a:blipFill>
        </p:spPr>
      </p:sp>
      <p:sp>
        <p:nvSpPr>
          <p:cNvPr id="19" name="Freeform 19"/>
          <p:cNvSpPr/>
          <p:nvPr/>
        </p:nvSpPr>
        <p:spPr>
          <a:xfrm>
            <a:off x="3720958" y="4472416"/>
            <a:ext cx="935646" cy="935646"/>
          </a:xfrm>
          <a:custGeom>
            <a:avLst/>
            <a:gdLst/>
            <a:ahLst/>
            <a:cxnLst/>
            <a:rect l="l" t="t" r="r" b="b"/>
            <a:pathLst>
              <a:path w="935646" h="935646">
                <a:moveTo>
                  <a:pt x="0" y="0"/>
                </a:moveTo>
                <a:lnTo>
                  <a:pt x="935647" y="0"/>
                </a:lnTo>
                <a:lnTo>
                  <a:pt x="935647" y="935646"/>
                </a:lnTo>
                <a:lnTo>
                  <a:pt x="0" y="935646"/>
                </a:lnTo>
                <a:lnTo>
                  <a:pt x="0" y="0"/>
                </a:lnTo>
                <a:close/>
              </a:path>
            </a:pathLst>
          </a:custGeom>
          <a:blipFill>
            <a:blip r:embed="rId10"/>
            <a:stretch>
              <a:fillRect/>
            </a:stretch>
          </a:blipFill>
        </p:spPr>
      </p:sp>
      <p:sp>
        <p:nvSpPr>
          <p:cNvPr id="20" name="Freeform 20"/>
          <p:cNvSpPr/>
          <p:nvPr/>
        </p:nvSpPr>
        <p:spPr>
          <a:xfrm>
            <a:off x="3720958" y="6274837"/>
            <a:ext cx="935646" cy="935646"/>
          </a:xfrm>
          <a:custGeom>
            <a:avLst/>
            <a:gdLst/>
            <a:ahLst/>
            <a:cxnLst/>
            <a:rect l="l" t="t" r="r" b="b"/>
            <a:pathLst>
              <a:path w="935646" h="935646">
                <a:moveTo>
                  <a:pt x="0" y="0"/>
                </a:moveTo>
                <a:lnTo>
                  <a:pt x="935647" y="0"/>
                </a:lnTo>
                <a:lnTo>
                  <a:pt x="935647" y="935646"/>
                </a:lnTo>
                <a:lnTo>
                  <a:pt x="0" y="935646"/>
                </a:lnTo>
                <a:lnTo>
                  <a:pt x="0" y="0"/>
                </a:lnTo>
                <a:close/>
              </a:path>
            </a:pathLst>
          </a:custGeom>
          <a:blipFill>
            <a:blip r:embed="rId10"/>
            <a:stretch>
              <a:fillRect/>
            </a:stretch>
          </a:blipFill>
        </p:spPr>
      </p:sp>
      <p:sp>
        <p:nvSpPr>
          <p:cNvPr id="21" name="Freeform 21"/>
          <p:cNvSpPr/>
          <p:nvPr/>
        </p:nvSpPr>
        <p:spPr>
          <a:xfrm>
            <a:off x="3720958" y="7722685"/>
            <a:ext cx="935646" cy="935646"/>
          </a:xfrm>
          <a:custGeom>
            <a:avLst/>
            <a:gdLst/>
            <a:ahLst/>
            <a:cxnLst/>
            <a:rect l="l" t="t" r="r" b="b"/>
            <a:pathLst>
              <a:path w="935646" h="935646">
                <a:moveTo>
                  <a:pt x="0" y="0"/>
                </a:moveTo>
                <a:lnTo>
                  <a:pt x="935647" y="0"/>
                </a:lnTo>
                <a:lnTo>
                  <a:pt x="935647" y="935647"/>
                </a:lnTo>
                <a:lnTo>
                  <a:pt x="0" y="935647"/>
                </a:lnTo>
                <a:lnTo>
                  <a:pt x="0" y="0"/>
                </a:lnTo>
                <a:close/>
              </a:path>
            </a:pathLst>
          </a:custGeom>
          <a:blipFill>
            <a:blip r:embed="rId10"/>
            <a:stretch>
              <a:fillRect/>
            </a:stretch>
          </a:blipFill>
        </p:spPr>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692319" y="1597782"/>
            <a:ext cx="12828815" cy="8102096"/>
            <a:chOff x="0" y="0"/>
            <a:chExt cx="3378782" cy="2133885"/>
          </a:xfrm>
        </p:grpSpPr>
        <p:sp>
          <p:nvSpPr>
            <p:cNvPr id="3" name="Freeform 3"/>
            <p:cNvSpPr/>
            <p:nvPr/>
          </p:nvSpPr>
          <p:spPr>
            <a:xfrm>
              <a:off x="0" y="0"/>
              <a:ext cx="3378783" cy="2133885"/>
            </a:xfrm>
            <a:custGeom>
              <a:avLst/>
              <a:gdLst/>
              <a:ahLst/>
              <a:cxnLst/>
              <a:rect l="l" t="t" r="r" b="b"/>
              <a:pathLst>
                <a:path w="3378783" h="2133885">
                  <a:moveTo>
                    <a:pt x="30777" y="0"/>
                  </a:moveTo>
                  <a:lnTo>
                    <a:pt x="3348005" y="0"/>
                  </a:lnTo>
                  <a:cubicBezTo>
                    <a:pt x="3365003" y="0"/>
                    <a:pt x="3378783" y="13780"/>
                    <a:pt x="3378783" y="30777"/>
                  </a:cubicBezTo>
                  <a:lnTo>
                    <a:pt x="3378783" y="2103108"/>
                  </a:lnTo>
                  <a:cubicBezTo>
                    <a:pt x="3378783" y="2111271"/>
                    <a:pt x="3375540" y="2119099"/>
                    <a:pt x="3369768" y="2124871"/>
                  </a:cubicBezTo>
                  <a:cubicBezTo>
                    <a:pt x="3363996" y="2130643"/>
                    <a:pt x="3356168" y="2133885"/>
                    <a:pt x="3348005" y="2133885"/>
                  </a:cubicBezTo>
                  <a:lnTo>
                    <a:pt x="30777" y="2133885"/>
                  </a:lnTo>
                  <a:cubicBezTo>
                    <a:pt x="13780" y="2133885"/>
                    <a:pt x="0" y="2120106"/>
                    <a:pt x="0" y="2103108"/>
                  </a:cubicBezTo>
                  <a:lnTo>
                    <a:pt x="0" y="30777"/>
                  </a:lnTo>
                  <a:cubicBezTo>
                    <a:pt x="0" y="13780"/>
                    <a:pt x="13780" y="0"/>
                    <a:pt x="30777" y="0"/>
                  </a:cubicBezTo>
                  <a:close/>
                </a:path>
              </a:pathLst>
            </a:custGeom>
            <a:solidFill>
              <a:srgbClr val="F9D1B6"/>
            </a:solidFill>
          </p:spPr>
        </p:sp>
        <p:sp>
          <p:nvSpPr>
            <p:cNvPr id="4" name="TextBox 4"/>
            <p:cNvSpPr txBox="1"/>
            <p:nvPr/>
          </p:nvSpPr>
          <p:spPr>
            <a:xfrm>
              <a:off x="0" y="-28575"/>
              <a:ext cx="3378782" cy="21624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ANNE BABALARA TAVSIYELER</a:t>
            </a:r>
          </a:p>
        </p:txBody>
      </p:sp>
      <p:sp>
        <p:nvSpPr>
          <p:cNvPr id="12" name="TextBox 12"/>
          <p:cNvSpPr txBox="1"/>
          <p:nvPr/>
        </p:nvSpPr>
        <p:spPr>
          <a:xfrm>
            <a:off x="4485523" y="2242557"/>
            <a:ext cx="8794159" cy="35550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OKUL İLE İŞBİRLİĞİ İÇİNDE OLMALIYIZ.</a:t>
            </a:r>
          </a:p>
        </p:txBody>
      </p:sp>
      <p:sp>
        <p:nvSpPr>
          <p:cNvPr id="13" name="TextBox 13"/>
          <p:cNvSpPr txBox="1"/>
          <p:nvPr/>
        </p:nvSpPr>
        <p:spPr>
          <a:xfrm>
            <a:off x="4485523" y="3312562"/>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GEREKTİĞİ YERLERDE OKUL REHBERLİK SERVİSİNDEN YARDIM ALMALIYIZ.</a:t>
            </a:r>
          </a:p>
        </p:txBody>
      </p:sp>
      <p:sp>
        <p:nvSpPr>
          <p:cNvPr id="14" name="TextBox 14"/>
          <p:cNvSpPr txBox="1"/>
          <p:nvPr/>
        </p:nvSpPr>
        <p:spPr>
          <a:xfrm>
            <a:off x="4485523" y="4760959"/>
            <a:ext cx="8794159" cy="146993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ÇOCUKLARIMIZ ADINA KARAR VERMEMELİYİZ. BU DURUM ONLARIN KARAR VERME BECERİLERİNİN GELİŞMEMESİNE NEDEN OLUR. BUNUN YERİNE SEÇENEKLER SUNUP KARAR VERME SÜREÇLERİNDE DESTEK VERMELİYİZ.</a:t>
            </a:r>
          </a:p>
        </p:txBody>
      </p:sp>
      <p:sp>
        <p:nvSpPr>
          <p:cNvPr id="15" name="TextBox 15"/>
          <p:cNvSpPr txBox="1"/>
          <p:nvPr/>
        </p:nvSpPr>
        <p:spPr>
          <a:xfrm>
            <a:off x="4485523" y="6711446"/>
            <a:ext cx="8794159" cy="109845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ÇOCUĞUNUZLA İLERİDE NASIL BİR YAŞAM SÜRMEK İSTEDİĞİ ÜZERİNE KONUŞMALAR YAPIN. BU ÇOCUĞUNUZU DAHA FAZLA TANIMANIZA YARDIMCI OLACAKTIR.</a:t>
            </a:r>
          </a:p>
        </p:txBody>
      </p:sp>
      <p:sp>
        <p:nvSpPr>
          <p:cNvPr id="16" name="Freeform 16"/>
          <p:cNvSpPr/>
          <p:nvPr/>
        </p:nvSpPr>
        <p:spPr>
          <a:xfrm>
            <a:off x="3720958" y="1833991"/>
            <a:ext cx="935646" cy="935646"/>
          </a:xfrm>
          <a:custGeom>
            <a:avLst/>
            <a:gdLst/>
            <a:ahLst/>
            <a:cxnLst/>
            <a:rect l="l" t="t" r="r" b="b"/>
            <a:pathLst>
              <a:path w="935646" h="935646">
                <a:moveTo>
                  <a:pt x="0" y="0"/>
                </a:moveTo>
                <a:lnTo>
                  <a:pt x="935647" y="0"/>
                </a:lnTo>
                <a:lnTo>
                  <a:pt x="935647" y="935646"/>
                </a:lnTo>
                <a:lnTo>
                  <a:pt x="0" y="935646"/>
                </a:lnTo>
                <a:lnTo>
                  <a:pt x="0" y="0"/>
                </a:lnTo>
                <a:close/>
              </a:path>
            </a:pathLst>
          </a:custGeom>
          <a:blipFill>
            <a:blip r:embed="rId10"/>
            <a:stretch>
              <a:fillRect/>
            </a:stretch>
          </a:blipFill>
        </p:spPr>
      </p:sp>
      <p:sp>
        <p:nvSpPr>
          <p:cNvPr id="17" name="Freeform 17"/>
          <p:cNvSpPr/>
          <p:nvPr/>
        </p:nvSpPr>
        <p:spPr>
          <a:xfrm>
            <a:off x="3720958" y="4534844"/>
            <a:ext cx="935646" cy="935646"/>
          </a:xfrm>
          <a:custGeom>
            <a:avLst/>
            <a:gdLst/>
            <a:ahLst/>
            <a:cxnLst/>
            <a:rect l="l" t="t" r="r" b="b"/>
            <a:pathLst>
              <a:path w="935646" h="935646">
                <a:moveTo>
                  <a:pt x="0" y="0"/>
                </a:moveTo>
                <a:lnTo>
                  <a:pt x="935647" y="0"/>
                </a:lnTo>
                <a:lnTo>
                  <a:pt x="935647" y="935647"/>
                </a:lnTo>
                <a:lnTo>
                  <a:pt x="0" y="935647"/>
                </a:lnTo>
                <a:lnTo>
                  <a:pt x="0" y="0"/>
                </a:lnTo>
                <a:close/>
              </a:path>
            </a:pathLst>
          </a:custGeom>
          <a:blipFill>
            <a:blip r:embed="rId10"/>
            <a:stretch>
              <a:fillRect/>
            </a:stretch>
          </a:blipFill>
        </p:spPr>
      </p:sp>
      <p:sp>
        <p:nvSpPr>
          <p:cNvPr id="18" name="Freeform 18"/>
          <p:cNvSpPr/>
          <p:nvPr/>
        </p:nvSpPr>
        <p:spPr>
          <a:xfrm>
            <a:off x="3720958" y="2922037"/>
            <a:ext cx="935646" cy="935646"/>
          </a:xfrm>
          <a:custGeom>
            <a:avLst/>
            <a:gdLst/>
            <a:ahLst/>
            <a:cxnLst/>
            <a:rect l="l" t="t" r="r" b="b"/>
            <a:pathLst>
              <a:path w="935646" h="935646">
                <a:moveTo>
                  <a:pt x="0" y="0"/>
                </a:moveTo>
                <a:lnTo>
                  <a:pt x="935647" y="0"/>
                </a:lnTo>
                <a:lnTo>
                  <a:pt x="935647" y="935646"/>
                </a:lnTo>
                <a:lnTo>
                  <a:pt x="0" y="935646"/>
                </a:lnTo>
                <a:lnTo>
                  <a:pt x="0" y="0"/>
                </a:lnTo>
                <a:close/>
              </a:path>
            </a:pathLst>
          </a:custGeom>
          <a:blipFill>
            <a:blip r:embed="rId10"/>
            <a:stretch>
              <a:fillRect/>
            </a:stretch>
          </a:blipFill>
        </p:spPr>
      </p:sp>
      <p:sp>
        <p:nvSpPr>
          <p:cNvPr id="19" name="Freeform 19"/>
          <p:cNvSpPr/>
          <p:nvPr/>
        </p:nvSpPr>
        <p:spPr>
          <a:xfrm>
            <a:off x="3720958" y="6344078"/>
            <a:ext cx="935646" cy="935646"/>
          </a:xfrm>
          <a:custGeom>
            <a:avLst/>
            <a:gdLst/>
            <a:ahLst/>
            <a:cxnLst/>
            <a:rect l="l" t="t" r="r" b="b"/>
            <a:pathLst>
              <a:path w="935646" h="935646">
                <a:moveTo>
                  <a:pt x="0" y="0"/>
                </a:moveTo>
                <a:lnTo>
                  <a:pt x="935647" y="0"/>
                </a:lnTo>
                <a:lnTo>
                  <a:pt x="935647" y="935646"/>
                </a:lnTo>
                <a:lnTo>
                  <a:pt x="0" y="935646"/>
                </a:lnTo>
                <a:lnTo>
                  <a:pt x="0" y="0"/>
                </a:lnTo>
                <a:close/>
              </a:path>
            </a:pathLst>
          </a:custGeom>
          <a:blipFill>
            <a:blip r:embed="rId10"/>
            <a:stretch>
              <a:fillRect/>
            </a:stretch>
          </a:blipFill>
        </p:spPr>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1B6"/>
        </a:solidFill>
        <a:effectLst/>
      </p:bgPr>
    </p:bg>
    <p:spTree>
      <p:nvGrpSpPr>
        <p:cNvPr id="1" name=""/>
        <p:cNvGrpSpPr/>
        <p:nvPr/>
      </p:nvGrpSpPr>
      <p:grpSpPr>
        <a:xfrm>
          <a:off x="0" y="0"/>
          <a:ext cx="0" cy="0"/>
          <a:chOff x="0" y="0"/>
          <a:chExt cx="0" cy="0"/>
        </a:xfrm>
      </p:grpSpPr>
      <p:grpSp>
        <p:nvGrpSpPr>
          <p:cNvPr id="2" name="Group 2"/>
          <p:cNvGrpSpPr/>
          <p:nvPr/>
        </p:nvGrpSpPr>
        <p:grpSpPr>
          <a:xfrm>
            <a:off x="1352387" y="2046891"/>
            <a:ext cx="15376704" cy="7487746"/>
            <a:chOff x="0" y="0"/>
            <a:chExt cx="4049832" cy="1972081"/>
          </a:xfrm>
        </p:grpSpPr>
        <p:sp>
          <p:nvSpPr>
            <p:cNvPr id="3" name="Freeform 3"/>
            <p:cNvSpPr/>
            <p:nvPr/>
          </p:nvSpPr>
          <p:spPr>
            <a:xfrm>
              <a:off x="0" y="0"/>
              <a:ext cx="4049831" cy="1972081"/>
            </a:xfrm>
            <a:custGeom>
              <a:avLst/>
              <a:gdLst/>
              <a:ahLst/>
              <a:cxnLst/>
              <a:rect l="l" t="t" r="r" b="b"/>
              <a:pathLst>
                <a:path w="4049831" h="1972081">
                  <a:moveTo>
                    <a:pt x="25678" y="0"/>
                  </a:moveTo>
                  <a:lnTo>
                    <a:pt x="4024154" y="0"/>
                  </a:lnTo>
                  <a:cubicBezTo>
                    <a:pt x="4030964" y="0"/>
                    <a:pt x="4037495" y="2705"/>
                    <a:pt x="4042311" y="7521"/>
                  </a:cubicBezTo>
                  <a:cubicBezTo>
                    <a:pt x="4047126" y="12336"/>
                    <a:pt x="4049831" y="18868"/>
                    <a:pt x="4049831" y="25678"/>
                  </a:cubicBezTo>
                  <a:lnTo>
                    <a:pt x="4049831" y="1946403"/>
                  </a:lnTo>
                  <a:cubicBezTo>
                    <a:pt x="4049831" y="1953214"/>
                    <a:pt x="4047126" y="1959745"/>
                    <a:pt x="4042311" y="1964560"/>
                  </a:cubicBezTo>
                  <a:cubicBezTo>
                    <a:pt x="4037495" y="1969376"/>
                    <a:pt x="4030964" y="1972081"/>
                    <a:pt x="4024154" y="1972081"/>
                  </a:cubicBezTo>
                  <a:lnTo>
                    <a:pt x="25678" y="1972081"/>
                  </a:lnTo>
                  <a:cubicBezTo>
                    <a:pt x="18868" y="1972081"/>
                    <a:pt x="12336" y="1969376"/>
                    <a:pt x="7521" y="1964560"/>
                  </a:cubicBezTo>
                  <a:cubicBezTo>
                    <a:pt x="2705" y="1959745"/>
                    <a:pt x="0" y="1953214"/>
                    <a:pt x="0" y="1946403"/>
                  </a:cubicBezTo>
                  <a:lnTo>
                    <a:pt x="0" y="25678"/>
                  </a:lnTo>
                  <a:cubicBezTo>
                    <a:pt x="0" y="18868"/>
                    <a:pt x="2705" y="12336"/>
                    <a:pt x="7521" y="7521"/>
                  </a:cubicBezTo>
                  <a:cubicBezTo>
                    <a:pt x="12336" y="2705"/>
                    <a:pt x="18868" y="0"/>
                    <a:pt x="25678" y="0"/>
                  </a:cubicBezTo>
                  <a:close/>
                </a:path>
              </a:pathLst>
            </a:custGeom>
            <a:solidFill>
              <a:srgbClr val="F0F6D4"/>
            </a:solidFill>
          </p:spPr>
        </p:sp>
        <p:sp>
          <p:nvSpPr>
            <p:cNvPr id="4" name="TextBox 4"/>
            <p:cNvSpPr txBox="1"/>
            <p:nvPr/>
          </p:nvSpPr>
          <p:spPr>
            <a:xfrm>
              <a:off x="0" y="-28575"/>
              <a:ext cx="4049832" cy="20006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887225" y="7528809"/>
            <a:ext cx="4187273" cy="3192795"/>
          </a:xfrm>
          <a:custGeom>
            <a:avLst/>
            <a:gdLst/>
            <a:ahLst/>
            <a:cxnLst/>
            <a:rect l="l" t="t" r="r" b="b"/>
            <a:pathLst>
              <a:path w="4187273" h="3192795">
                <a:moveTo>
                  <a:pt x="0" y="0"/>
                </a:moveTo>
                <a:lnTo>
                  <a:pt x="4187273" y="0"/>
                </a:lnTo>
                <a:lnTo>
                  <a:pt x="4187273" y="3192795"/>
                </a:lnTo>
                <a:lnTo>
                  <a:pt x="0" y="31927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5898052">
            <a:off x="-599218" y="-20574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776024" y="7067806"/>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635455" y="-14991"/>
            <a:ext cx="4187273" cy="3192795"/>
          </a:xfrm>
          <a:custGeom>
            <a:avLst/>
            <a:gdLst/>
            <a:ahLst/>
            <a:cxnLst/>
            <a:rect l="l" t="t" r="r" b="b"/>
            <a:pathLst>
              <a:path w="4187273" h="3192795">
                <a:moveTo>
                  <a:pt x="0" y="0"/>
                </a:moveTo>
                <a:lnTo>
                  <a:pt x="4187273" y="0"/>
                </a:lnTo>
                <a:lnTo>
                  <a:pt x="4187273" y="3192795"/>
                </a:lnTo>
                <a:lnTo>
                  <a:pt x="0" y="31927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5653483" y="-608736"/>
            <a:ext cx="7380047" cy="3786540"/>
          </a:xfrm>
          <a:custGeom>
            <a:avLst/>
            <a:gdLst/>
            <a:ahLst/>
            <a:cxnLst/>
            <a:rect l="l" t="t" r="r" b="b"/>
            <a:pathLst>
              <a:path w="7380047" h="3786540">
                <a:moveTo>
                  <a:pt x="0" y="0"/>
                </a:moveTo>
                <a:lnTo>
                  <a:pt x="7380048" y="0"/>
                </a:lnTo>
                <a:lnTo>
                  <a:pt x="7380048" y="3786540"/>
                </a:lnTo>
                <a:lnTo>
                  <a:pt x="0" y="3786540"/>
                </a:lnTo>
                <a:lnTo>
                  <a:pt x="0" y="0"/>
                </a:lnTo>
                <a:close/>
              </a:path>
            </a:pathLst>
          </a:custGeom>
          <a:blipFill>
            <a:blip r:embed="rId6"/>
            <a:stretch>
              <a:fillRect t="-4871" b="-4871"/>
            </a:stretch>
          </a:blipFill>
        </p:spPr>
      </p:sp>
      <p:sp>
        <p:nvSpPr>
          <p:cNvPr id="10" name="TextBox 10"/>
          <p:cNvSpPr txBox="1"/>
          <p:nvPr/>
        </p:nvSpPr>
        <p:spPr>
          <a:xfrm>
            <a:off x="4413739" y="2382622"/>
            <a:ext cx="9658350" cy="1276350"/>
          </a:xfrm>
          <a:prstGeom prst="rect">
            <a:avLst/>
          </a:prstGeom>
        </p:spPr>
        <p:txBody>
          <a:bodyPr lIns="0" tIns="0" rIns="0" bIns="0" rtlCol="0" anchor="t">
            <a:spAutoFit/>
          </a:bodyPr>
          <a:lstStyle/>
          <a:p>
            <a:pPr algn="ctr">
              <a:lnSpc>
                <a:spcPts val="9990"/>
              </a:lnSpc>
            </a:pPr>
            <a:r>
              <a:rPr lang="en-US" sz="8325">
                <a:solidFill>
                  <a:srgbClr val="DE632A"/>
                </a:solidFill>
                <a:latin typeface="Lovelo"/>
                <a:ea typeface="Lovelo"/>
                <a:cs typeface="Lovelo"/>
                <a:sym typeface="Lovelo"/>
              </a:rPr>
              <a:t>MESLEK</a:t>
            </a:r>
          </a:p>
        </p:txBody>
      </p:sp>
      <p:sp>
        <p:nvSpPr>
          <p:cNvPr id="11" name="TextBox 11"/>
          <p:cNvSpPr txBox="1"/>
          <p:nvPr/>
        </p:nvSpPr>
        <p:spPr>
          <a:xfrm>
            <a:off x="2707474" y="3933837"/>
            <a:ext cx="12873053" cy="5324463"/>
          </a:xfrm>
          <a:prstGeom prst="rect">
            <a:avLst/>
          </a:prstGeom>
        </p:spPr>
        <p:txBody>
          <a:bodyPr lIns="0" tIns="0" rIns="0" bIns="0" rtlCol="0" anchor="t">
            <a:spAutoFit/>
          </a:bodyPr>
          <a:lstStyle/>
          <a:p>
            <a:pPr algn="ctr">
              <a:lnSpc>
                <a:spcPts val="8400"/>
              </a:lnSpc>
            </a:pPr>
            <a:r>
              <a:rPr lang="en-US" sz="6000" b="1">
                <a:solidFill>
                  <a:srgbClr val="86924F"/>
                </a:solidFill>
                <a:latin typeface="Arimo Bold"/>
                <a:ea typeface="Arimo Bold"/>
                <a:cs typeface="Arimo Bold"/>
                <a:sym typeface="Arimo Bold"/>
              </a:rPr>
              <a:t>Bireyin yaşamını sürdürebilmek için yaptığı, yoğun bir hazırlık süreci gerektiren, kuralları toplumca belirlenmiş faaliyetler bütünüdür. </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896059" y="3036678"/>
            <a:ext cx="12205441" cy="3436236"/>
            <a:chOff x="0" y="0"/>
            <a:chExt cx="3214602" cy="905017"/>
          </a:xfrm>
        </p:grpSpPr>
        <p:sp>
          <p:nvSpPr>
            <p:cNvPr id="3" name="Freeform 3"/>
            <p:cNvSpPr/>
            <p:nvPr/>
          </p:nvSpPr>
          <p:spPr>
            <a:xfrm>
              <a:off x="0" y="0"/>
              <a:ext cx="3214602" cy="905017"/>
            </a:xfrm>
            <a:custGeom>
              <a:avLst/>
              <a:gdLst/>
              <a:ahLst/>
              <a:cxnLst/>
              <a:rect l="l" t="t" r="r" b="b"/>
              <a:pathLst>
                <a:path w="3214602" h="905017">
                  <a:moveTo>
                    <a:pt x="32349" y="0"/>
                  </a:moveTo>
                  <a:lnTo>
                    <a:pt x="3182252" y="0"/>
                  </a:lnTo>
                  <a:cubicBezTo>
                    <a:pt x="3190832" y="0"/>
                    <a:pt x="3199060" y="3408"/>
                    <a:pt x="3205127" y="9475"/>
                  </a:cubicBezTo>
                  <a:cubicBezTo>
                    <a:pt x="3211194" y="15542"/>
                    <a:pt x="3214602" y="23770"/>
                    <a:pt x="3214602" y="32349"/>
                  </a:cubicBezTo>
                  <a:lnTo>
                    <a:pt x="3214602" y="872667"/>
                  </a:lnTo>
                  <a:cubicBezTo>
                    <a:pt x="3214602" y="881247"/>
                    <a:pt x="3211194" y="889475"/>
                    <a:pt x="3205127" y="895542"/>
                  </a:cubicBezTo>
                  <a:cubicBezTo>
                    <a:pt x="3199060" y="901609"/>
                    <a:pt x="3190832" y="905017"/>
                    <a:pt x="3182252" y="905017"/>
                  </a:cubicBezTo>
                  <a:lnTo>
                    <a:pt x="32349" y="905017"/>
                  </a:lnTo>
                  <a:cubicBezTo>
                    <a:pt x="23770" y="905017"/>
                    <a:pt x="15542" y="901609"/>
                    <a:pt x="9475" y="895542"/>
                  </a:cubicBezTo>
                  <a:cubicBezTo>
                    <a:pt x="3408" y="889475"/>
                    <a:pt x="0" y="881247"/>
                    <a:pt x="0" y="872667"/>
                  </a:cubicBezTo>
                  <a:lnTo>
                    <a:pt x="0" y="32349"/>
                  </a:lnTo>
                  <a:cubicBezTo>
                    <a:pt x="0" y="23770"/>
                    <a:pt x="3408" y="15542"/>
                    <a:pt x="9475" y="9475"/>
                  </a:cubicBezTo>
                  <a:cubicBezTo>
                    <a:pt x="15542" y="3408"/>
                    <a:pt x="23770" y="0"/>
                    <a:pt x="32349" y="0"/>
                  </a:cubicBezTo>
                  <a:close/>
                </a:path>
              </a:pathLst>
            </a:custGeom>
            <a:solidFill>
              <a:srgbClr val="F9D1B6"/>
            </a:solidFill>
          </p:spPr>
        </p:sp>
        <p:sp>
          <p:nvSpPr>
            <p:cNvPr id="4" name="TextBox 4"/>
            <p:cNvSpPr txBox="1"/>
            <p:nvPr/>
          </p:nvSpPr>
          <p:spPr>
            <a:xfrm>
              <a:off x="0" y="-28575"/>
              <a:ext cx="3214602" cy="93359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6549718" y="6054090"/>
            <a:ext cx="5408157" cy="3314404"/>
          </a:xfrm>
          <a:custGeom>
            <a:avLst/>
            <a:gdLst/>
            <a:ahLst/>
            <a:cxnLst/>
            <a:rect l="l" t="t" r="r" b="b"/>
            <a:pathLst>
              <a:path w="5408157" h="3314404">
                <a:moveTo>
                  <a:pt x="0" y="0"/>
                </a:moveTo>
                <a:lnTo>
                  <a:pt x="5408157" y="0"/>
                </a:lnTo>
                <a:lnTo>
                  <a:pt x="5408157" y="3314404"/>
                </a:lnTo>
                <a:lnTo>
                  <a:pt x="0" y="3314404"/>
                </a:lnTo>
                <a:lnTo>
                  <a:pt x="0" y="0"/>
                </a:lnTo>
                <a:close/>
              </a:path>
            </a:pathLst>
          </a:custGeom>
          <a:blipFill>
            <a:blip r:embed="rId10"/>
            <a:stretch>
              <a:fillRect/>
            </a:stretch>
          </a:blipFill>
        </p:spPr>
      </p:sp>
      <p:sp>
        <p:nvSpPr>
          <p:cNvPr id="12" name="TextBox 12"/>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ANNE BABALARA TAVSIYELER</a:t>
            </a:r>
          </a:p>
        </p:txBody>
      </p:sp>
      <p:sp>
        <p:nvSpPr>
          <p:cNvPr id="13" name="TextBox 13"/>
          <p:cNvSpPr txBox="1"/>
          <p:nvPr/>
        </p:nvSpPr>
        <p:spPr>
          <a:xfrm>
            <a:off x="4485523" y="3772657"/>
            <a:ext cx="8794159" cy="35550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FARKLI MESLEKLERİ ARAŞTIRMASI İÇİN TEŞVİK EDİN.</a:t>
            </a:r>
          </a:p>
        </p:txBody>
      </p:sp>
      <p:sp>
        <p:nvSpPr>
          <p:cNvPr id="14" name="TextBox 14"/>
          <p:cNvSpPr txBox="1"/>
          <p:nvPr/>
        </p:nvSpPr>
        <p:spPr>
          <a:xfrm>
            <a:off x="4485523" y="5025521"/>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ÇOCUKLARIN MESLEKLERİ DAHA İYİ TANIMASI ADINA FARKLI MESLEKLERİ YAPAN İŞYERLERİ ZİYARET EDİLEBİLİR.</a:t>
            </a:r>
          </a:p>
        </p:txBody>
      </p:sp>
      <p:sp>
        <p:nvSpPr>
          <p:cNvPr id="15" name="Freeform 15"/>
          <p:cNvSpPr/>
          <p:nvPr/>
        </p:nvSpPr>
        <p:spPr>
          <a:xfrm>
            <a:off x="3549877" y="3350662"/>
            <a:ext cx="935646" cy="935646"/>
          </a:xfrm>
          <a:custGeom>
            <a:avLst/>
            <a:gdLst/>
            <a:ahLst/>
            <a:cxnLst/>
            <a:rect l="l" t="t" r="r" b="b"/>
            <a:pathLst>
              <a:path w="935646" h="935646">
                <a:moveTo>
                  <a:pt x="0" y="0"/>
                </a:moveTo>
                <a:lnTo>
                  <a:pt x="935646" y="0"/>
                </a:lnTo>
                <a:lnTo>
                  <a:pt x="935646" y="935646"/>
                </a:lnTo>
                <a:lnTo>
                  <a:pt x="0" y="935646"/>
                </a:lnTo>
                <a:lnTo>
                  <a:pt x="0" y="0"/>
                </a:lnTo>
                <a:close/>
              </a:path>
            </a:pathLst>
          </a:custGeom>
          <a:blipFill>
            <a:blip r:embed="rId11"/>
            <a:stretch>
              <a:fillRect/>
            </a:stretch>
          </a:blipFill>
        </p:spPr>
      </p:sp>
      <p:sp>
        <p:nvSpPr>
          <p:cNvPr id="16" name="Freeform 16"/>
          <p:cNvSpPr/>
          <p:nvPr/>
        </p:nvSpPr>
        <p:spPr>
          <a:xfrm>
            <a:off x="3549877" y="4675677"/>
            <a:ext cx="935646" cy="935646"/>
          </a:xfrm>
          <a:custGeom>
            <a:avLst/>
            <a:gdLst/>
            <a:ahLst/>
            <a:cxnLst/>
            <a:rect l="l" t="t" r="r" b="b"/>
            <a:pathLst>
              <a:path w="935646" h="935646">
                <a:moveTo>
                  <a:pt x="0" y="0"/>
                </a:moveTo>
                <a:lnTo>
                  <a:pt x="935646" y="0"/>
                </a:lnTo>
                <a:lnTo>
                  <a:pt x="935646" y="935646"/>
                </a:lnTo>
                <a:lnTo>
                  <a:pt x="0" y="935646"/>
                </a:lnTo>
                <a:lnTo>
                  <a:pt x="0" y="0"/>
                </a:lnTo>
                <a:close/>
              </a:path>
            </a:pathLst>
          </a:custGeom>
          <a:blipFill>
            <a:blip r:embed="rId11"/>
            <a:stretch>
              <a:fillRect/>
            </a:stretch>
          </a:blipFill>
        </p:spPr>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2729593" y="1541112"/>
            <a:ext cx="12828815" cy="8102096"/>
            <a:chOff x="0" y="0"/>
            <a:chExt cx="3378782" cy="2133885"/>
          </a:xfrm>
        </p:grpSpPr>
        <p:sp>
          <p:nvSpPr>
            <p:cNvPr id="3" name="Freeform 3"/>
            <p:cNvSpPr/>
            <p:nvPr/>
          </p:nvSpPr>
          <p:spPr>
            <a:xfrm>
              <a:off x="0" y="0"/>
              <a:ext cx="3378783" cy="2133885"/>
            </a:xfrm>
            <a:custGeom>
              <a:avLst/>
              <a:gdLst/>
              <a:ahLst/>
              <a:cxnLst/>
              <a:rect l="l" t="t" r="r" b="b"/>
              <a:pathLst>
                <a:path w="3378783" h="2133885">
                  <a:moveTo>
                    <a:pt x="30777" y="0"/>
                  </a:moveTo>
                  <a:lnTo>
                    <a:pt x="3348005" y="0"/>
                  </a:lnTo>
                  <a:cubicBezTo>
                    <a:pt x="3365003" y="0"/>
                    <a:pt x="3378783" y="13780"/>
                    <a:pt x="3378783" y="30777"/>
                  </a:cubicBezTo>
                  <a:lnTo>
                    <a:pt x="3378783" y="2103108"/>
                  </a:lnTo>
                  <a:cubicBezTo>
                    <a:pt x="3378783" y="2111271"/>
                    <a:pt x="3375540" y="2119099"/>
                    <a:pt x="3369768" y="2124871"/>
                  </a:cubicBezTo>
                  <a:cubicBezTo>
                    <a:pt x="3363996" y="2130643"/>
                    <a:pt x="3356168" y="2133885"/>
                    <a:pt x="3348005" y="2133885"/>
                  </a:cubicBezTo>
                  <a:lnTo>
                    <a:pt x="30777" y="2133885"/>
                  </a:lnTo>
                  <a:cubicBezTo>
                    <a:pt x="13780" y="2133885"/>
                    <a:pt x="0" y="2120106"/>
                    <a:pt x="0" y="2103108"/>
                  </a:cubicBezTo>
                  <a:lnTo>
                    <a:pt x="0" y="30777"/>
                  </a:lnTo>
                  <a:cubicBezTo>
                    <a:pt x="0" y="13780"/>
                    <a:pt x="13780" y="0"/>
                    <a:pt x="30777" y="0"/>
                  </a:cubicBezTo>
                  <a:close/>
                </a:path>
              </a:pathLst>
            </a:custGeom>
            <a:solidFill>
              <a:srgbClr val="F9D1B6"/>
            </a:solidFill>
          </p:spPr>
        </p:sp>
        <p:sp>
          <p:nvSpPr>
            <p:cNvPr id="4" name="TextBox 4"/>
            <p:cNvSpPr txBox="1"/>
            <p:nvPr/>
          </p:nvSpPr>
          <p:spPr>
            <a:xfrm>
              <a:off x="0" y="-28575"/>
              <a:ext cx="3378782" cy="21624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765178" y="3350662"/>
            <a:ext cx="3142211" cy="41148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6862376" y="6054090"/>
            <a:ext cx="4789930" cy="3193287"/>
          </a:xfrm>
          <a:custGeom>
            <a:avLst/>
            <a:gdLst/>
            <a:ahLst/>
            <a:cxnLst/>
            <a:rect l="l" t="t" r="r" b="b"/>
            <a:pathLst>
              <a:path w="4789930" h="3193287">
                <a:moveTo>
                  <a:pt x="0" y="0"/>
                </a:moveTo>
                <a:lnTo>
                  <a:pt x="4789930" y="0"/>
                </a:lnTo>
                <a:lnTo>
                  <a:pt x="4789930" y="3193287"/>
                </a:lnTo>
                <a:lnTo>
                  <a:pt x="0" y="3193287"/>
                </a:lnTo>
                <a:lnTo>
                  <a:pt x="0" y="0"/>
                </a:lnTo>
                <a:close/>
              </a:path>
            </a:pathLst>
          </a:custGeom>
          <a:blipFill>
            <a:blip r:embed="rId10"/>
            <a:stretch>
              <a:fillRect/>
            </a:stretch>
          </a:blipFill>
        </p:spPr>
      </p:sp>
      <p:sp>
        <p:nvSpPr>
          <p:cNvPr id="12" name="TextBox 12"/>
          <p:cNvSpPr txBox="1"/>
          <p:nvPr/>
        </p:nvSpPr>
        <p:spPr>
          <a:xfrm>
            <a:off x="3259023" y="4130040"/>
            <a:ext cx="11695407" cy="19240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DINLEDIĞINIZ IÇIN TEŞEKKÜRLER...</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D1B6"/>
        </a:solidFill>
        <a:effectLst/>
      </p:bgPr>
    </p:bg>
    <p:spTree>
      <p:nvGrpSpPr>
        <p:cNvPr id="1" name=""/>
        <p:cNvGrpSpPr/>
        <p:nvPr/>
      </p:nvGrpSpPr>
      <p:grpSpPr>
        <a:xfrm>
          <a:off x="0" y="0"/>
          <a:ext cx="0" cy="0"/>
          <a:chOff x="0" y="0"/>
          <a:chExt cx="0" cy="0"/>
        </a:xfrm>
      </p:grpSpPr>
      <p:grpSp>
        <p:nvGrpSpPr>
          <p:cNvPr id="2" name="Group 2"/>
          <p:cNvGrpSpPr/>
          <p:nvPr/>
        </p:nvGrpSpPr>
        <p:grpSpPr>
          <a:xfrm>
            <a:off x="2766513" y="1554009"/>
            <a:ext cx="12451812" cy="862933"/>
            <a:chOff x="0" y="0"/>
            <a:chExt cx="3279490" cy="227275"/>
          </a:xfrm>
        </p:grpSpPr>
        <p:sp>
          <p:nvSpPr>
            <p:cNvPr id="3" name="Freeform 3"/>
            <p:cNvSpPr/>
            <p:nvPr/>
          </p:nvSpPr>
          <p:spPr>
            <a:xfrm>
              <a:off x="0" y="0"/>
              <a:ext cx="3279490" cy="227275"/>
            </a:xfrm>
            <a:custGeom>
              <a:avLst/>
              <a:gdLst/>
              <a:ahLst/>
              <a:cxnLst/>
              <a:rect l="l" t="t" r="r" b="b"/>
              <a:pathLst>
                <a:path w="3279490" h="227275">
                  <a:moveTo>
                    <a:pt x="31709" y="0"/>
                  </a:moveTo>
                  <a:lnTo>
                    <a:pt x="3247780" y="0"/>
                  </a:lnTo>
                  <a:cubicBezTo>
                    <a:pt x="3256190" y="0"/>
                    <a:pt x="3264256" y="3341"/>
                    <a:pt x="3270202" y="9287"/>
                  </a:cubicBezTo>
                  <a:cubicBezTo>
                    <a:pt x="3276149" y="15234"/>
                    <a:pt x="3279490" y="23299"/>
                    <a:pt x="3279490" y="31709"/>
                  </a:cubicBezTo>
                  <a:lnTo>
                    <a:pt x="3279490" y="195565"/>
                  </a:lnTo>
                  <a:cubicBezTo>
                    <a:pt x="3279490" y="203975"/>
                    <a:pt x="3276149" y="212040"/>
                    <a:pt x="3270202" y="217987"/>
                  </a:cubicBezTo>
                  <a:cubicBezTo>
                    <a:pt x="3264256" y="223934"/>
                    <a:pt x="3256190" y="227275"/>
                    <a:pt x="3247780" y="227275"/>
                  </a:cubicBezTo>
                  <a:lnTo>
                    <a:pt x="31709" y="227275"/>
                  </a:lnTo>
                  <a:cubicBezTo>
                    <a:pt x="23299" y="227275"/>
                    <a:pt x="15234" y="223934"/>
                    <a:pt x="9287" y="217987"/>
                  </a:cubicBezTo>
                  <a:cubicBezTo>
                    <a:pt x="3341" y="212040"/>
                    <a:pt x="0" y="203975"/>
                    <a:pt x="0" y="195565"/>
                  </a:cubicBezTo>
                  <a:lnTo>
                    <a:pt x="0" y="31709"/>
                  </a:lnTo>
                  <a:cubicBezTo>
                    <a:pt x="0" y="23299"/>
                    <a:pt x="3341" y="15234"/>
                    <a:pt x="9287" y="9287"/>
                  </a:cubicBezTo>
                  <a:cubicBezTo>
                    <a:pt x="15234" y="3341"/>
                    <a:pt x="23299" y="0"/>
                    <a:pt x="31709" y="0"/>
                  </a:cubicBezTo>
                  <a:close/>
                </a:path>
              </a:pathLst>
            </a:custGeom>
            <a:solidFill>
              <a:srgbClr val="F0F6D4"/>
            </a:solidFill>
          </p:spPr>
        </p:sp>
        <p:sp>
          <p:nvSpPr>
            <p:cNvPr id="4" name="TextBox 4"/>
            <p:cNvSpPr txBox="1"/>
            <p:nvPr/>
          </p:nvSpPr>
          <p:spPr>
            <a:xfrm>
              <a:off x="0" y="-28575"/>
              <a:ext cx="3279490" cy="255850"/>
            </a:xfrm>
            <a:prstGeom prst="rect">
              <a:avLst/>
            </a:prstGeom>
          </p:spPr>
          <p:txBody>
            <a:bodyPr lIns="50800" tIns="50800" rIns="50800" bIns="50800" rtlCol="0" anchor="ctr"/>
            <a:lstStyle/>
            <a:p>
              <a:pPr algn="ctr">
                <a:lnSpc>
                  <a:spcPts val="2659"/>
                </a:lnSpc>
              </a:pPr>
              <a:r>
                <a:rPr lang="en-US" sz="1899">
                  <a:solidFill>
                    <a:srgbClr val="DE632A"/>
                  </a:solidFill>
                  <a:latin typeface="Abril Fatface"/>
                  <a:ea typeface="Abril Fatface"/>
                  <a:cs typeface="Abril Fatface"/>
                  <a:sym typeface="Abril Fatface"/>
                </a:rPr>
                <a:t>Mesleki seçim süreci sadece hayatın belli bir dönemini kapsamamaktadır. Mesleğe karar verilene kadar süreç devam eder.</a:t>
              </a:r>
            </a:p>
          </p:txBody>
        </p:sp>
      </p:grpSp>
      <p:sp>
        <p:nvSpPr>
          <p:cNvPr id="5" name="Freeform 5"/>
          <p:cNvSpPr/>
          <p:nvPr/>
        </p:nvSpPr>
        <p:spPr>
          <a:xfrm>
            <a:off x="-1064936" y="-775854"/>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627918" y="83439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305277" y="7465042"/>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6242196" y="513125"/>
            <a:ext cx="6861520" cy="614837"/>
          </a:xfrm>
          <a:prstGeom prst="rect">
            <a:avLst/>
          </a:prstGeom>
        </p:spPr>
        <p:txBody>
          <a:bodyPr lIns="0" tIns="0" rIns="0" bIns="0" rtlCol="0" anchor="t">
            <a:spAutoFit/>
          </a:bodyPr>
          <a:lstStyle/>
          <a:p>
            <a:pPr algn="ctr">
              <a:lnSpc>
                <a:spcPts val="4895"/>
              </a:lnSpc>
            </a:pPr>
            <a:r>
              <a:rPr lang="en-US" sz="4079">
                <a:solidFill>
                  <a:srgbClr val="EF2E52"/>
                </a:solidFill>
                <a:latin typeface="Lovelo"/>
                <a:ea typeface="Lovelo"/>
                <a:cs typeface="Lovelo"/>
                <a:sym typeface="Lovelo"/>
              </a:rPr>
              <a:t>MESLEK SEÇİM SÜRECİ</a:t>
            </a:r>
          </a:p>
        </p:txBody>
      </p:sp>
      <p:grpSp>
        <p:nvGrpSpPr>
          <p:cNvPr id="10" name="Group 10"/>
          <p:cNvGrpSpPr/>
          <p:nvPr/>
        </p:nvGrpSpPr>
        <p:grpSpPr>
          <a:xfrm>
            <a:off x="2931369" y="2626492"/>
            <a:ext cx="3935861" cy="778904"/>
            <a:chOff x="0" y="0"/>
            <a:chExt cx="1036605" cy="205143"/>
          </a:xfrm>
        </p:grpSpPr>
        <p:sp>
          <p:nvSpPr>
            <p:cNvPr id="11" name="Freeform 11"/>
            <p:cNvSpPr/>
            <p:nvPr/>
          </p:nvSpPr>
          <p:spPr>
            <a:xfrm>
              <a:off x="0" y="0"/>
              <a:ext cx="1036605" cy="205143"/>
            </a:xfrm>
            <a:custGeom>
              <a:avLst/>
              <a:gdLst/>
              <a:ahLst/>
              <a:cxnLst/>
              <a:rect l="l" t="t" r="r" b="b"/>
              <a:pathLst>
                <a:path w="1036605" h="205143">
                  <a:moveTo>
                    <a:pt x="100318" y="0"/>
                  </a:moveTo>
                  <a:lnTo>
                    <a:pt x="936287" y="0"/>
                  </a:lnTo>
                  <a:cubicBezTo>
                    <a:pt x="962893" y="0"/>
                    <a:pt x="988410" y="10569"/>
                    <a:pt x="1007223" y="29382"/>
                  </a:cubicBezTo>
                  <a:cubicBezTo>
                    <a:pt x="1026036" y="48196"/>
                    <a:pt x="1036605" y="73712"/>
                    <a:pt x="1036605" y="100318"/>
                  </a:cubicBezTo>
                  <a:lnTo>
                    <a:pt x="1036605" y="104825"/>
                  </a:lnTo>
                  <a:cubicBezTo>
                    <a:pt x="1036605" y="131431"/>
                    <a:pt x="1026036" y="156948"/>
                    <a:pt x="1007223" y="175761"/>
                  </a:cubicBezTo>
                  <a:cubicBezTo>
                    <a:pt x="988410" y="194574"/>
                    <a:pt x="962893" y="205143"/>
                    <a:pt x="936287" y="205143"/>
                  </a:cubicBezTo>
                  <a:lnTo>
                    <a:pt x="100318" y="205143"/>
                  </a:lnTo>
                  <a:cubicBezTo>
                    <a:pt x="73712" y="205143"/>
                    <a:pt x="48196" y="194574"/>
                    <a:pt x="29382" y="175761"/>
                  </a:cubicBezTo>
                  <a:cubicBezTo>
                    <a:pt x="10569" y="156948"/>
                    <a:pt x="0" y="131431"/>
                    <a:pt x="0" y="104825"/>
                  </a:cubicBezTo>
                  <a:lnTo>
                    <a:pt x="0" y="100318"/>
                  </a:lnTo>
                  <a:cubicBezTo>
                    <a:pt x="0" y="73712"/>
                    <a:pt x="10569" y="48196"/>
                    <a:pt x="29382" y="29382"/>
                  </a:cubicBezTo>
                  <a:cubicBezTo>
                    <a:pt x="48196" y="10569"/>
                    <a:pt x="73712" y="0"/>
                    <a:pt x="100318" y="0"/>
                  </a:cubicBezTo>
                  <a:close/>
                </a:path>
              </a:pathLst>
            </a:custGeom>
            <a:solidFill>
              <a:srgbClr val="F0F6D4"/>
            </a:solidFill>
          </p:spPr>
        </p:sp>
        <p:sp>
          <p:nvSpPr>
            <p:cNvPr id="12" name="TextBox 12"/>
            <p:cNvSpPr txBox="1"/>
            <p:nvPr/>
          </p:nvSpPr>
          <p:spPr>
            <a:xfrm>
              <a:off x="0" y="-28575"/>
              <a:ext cx="1036605" cy="233718"/>
            </a:xfrm>
            <a:prstGeom prst="rect">
              <a:avLst/>
            </a:prstGeom>
          </p:spPr>
          <p:txBody>
            <a:bodyPr lIns="50800" tIns="50800" rIns="50800" bIns="50800" rtlCol="0" anchor="ctr"/>
            <a:lstStyle/>
            <a:p>
              <a:pPr algn="ctr">
                <a:lnSpc>
                  <a:spcPts val="2659"/>
                </a:lnSpc>
              </a:pPr>
              <a:r>
                <a:rPr lang="en-US" sz="1899">
                  <a:solidFill>
                    <a:srgbClr val="DE632A"/>
                  </a:solidFill>
                  <a:latin typeface="Abril Fatface"/>
                  <a:ea typeface="Abril Fatface"/>
                  <a:cs typeface="Abril Fatface"/>
                  <a:sym typeface="Abril Fatface"/>
                </a:rPr>
                <a:t>1. Uyanış ve Farkında Olma(Hayal Dönemi):</a:t>
              </a:r>
            </a:p>
          </p:txBody>
        </p:sp>
      </p:grpSp>
      <p:grpSp>
        <p:nvGrpSpPr>
          <p:cNvPr id="13" name="Group 13"/>
          <p:cNvGrpSpPr/>
          <p:nvPr/>
        </p:nvGrpSpPr>
        <p:grpSpPr>
          <a:xfrm>
            <a:off x="2931369" y="4733344"/>
            <a:ext cx="3935861" cy="778904"/>
            <a:chOff x="0" y="0"/>
            <a:chExt cx="1036605" cy="205143"/>
          </a:xfrm>
        </p:grpSpPr>
        <p:sp>
          <p:nvSpPr>
            <p:cNvPr id="14" name="Freeform 14"/>
            <p:cNvSpPr/>
            <p:nvPr/>
          </p:nvSpPr>
          <p:spPr>
            <a:xfrm>
              <a:off x="0" y="0"/>
              <a:ext cx="1036605" cy="205143"/>
            </a:xfrm>
            <a:custGeom>
              <a:avLst/>
              <a:gdLst/>
              <a:ahLst/>
              <a:cxnLst/>
              <a:rect l="l" t="t" r="r" b="b"/>
              <a:pathLst>
                <a:path w="1036605" h="205143">
                  <a:moveTo>
                    <a:pt x="100318" y="0"/>
                  </a:moveTo>
                  <a:lnTo>
                    <a:pt x="936287" y="0"/>
                  </a:lnTo>
                  <a:cubicBezTo>
                    <a:pt x="962893" y="0"/>
                    <a:pt x="988410" y="10569"/>
                    <a:pt x="1007223" y="29382"/>
                  </a:cubicBezTo>
                  <a:cubicBezTo>
                    <a:pt x="1026036" y="48196"/>
                    <a:pt x="1036605" y="73712"/>
                    <a:pt x="1036605" y="100318"/>
                  </a:cubicBezTo>
                  <a:lnTo>
                    <a:pt x="1036605" y="104825"/>
                  </a:lnTo>
                  <a:cubicBezTo>
                    <a:pt x="1036605" y="131431"/>
                    <a:pt x="1026036" y="156948"/>
                    <a:pt x="1007223" y="175761"/>
                  </a:cubicBezTo>
                  <a:cubicBezTo>
                    <a:pt x="988410" y="194574"/>
                    <a:pt x="962893" y="205143"/>
                    <a:pt x="936287" y="205143"/>
                  </a:cubicBezTo>
                  <a:lnTo>
                    <a:pt x="100318" y="205143"/>
                  </a:lnTo>
                  <a:cubicBezTo>
                    <a:pt x="73712" y="205143"/>
                    <a:pt x="48196" y="194574"/>
                    <a:pt x="29382" y="175761"/>
                  </a:cubicBezTo>
                  <a:cubicBezTo>
                    <a:pt x="10569" y="156948"/>
                    <a:pt x="0" y="131431"/>
                    <a:pt x="0" y="104825"/>
                  </a:cubicBezTo>
                  <a:lnTo>
                    <a:pt x="0" y="100318"/>
                  </a:lnTo>
                  <a:cubicBezTo>
                    <a:pt x="0" y="73712"/>
                    <a:pt x="10569" y="48196"/>
                    <a:pt x="29382" y="29382"/>
                  </a:cubicBezTo>
                  <a:cubicBezTo>
                    <a:pt x="48196" y="10569"/>
                    <a:pt x="73712" y="0"/>
                    <a:pt x="100318" y="0"/>
                  </a:cubicBezTo>
                  <a:close/>
                </a:path>
              </a:pathLst>
            </a:custGeom>
            <a:solidFill>
              <a:srgbClr val="F0F6D4"/>
            </a:solidFill>
          </p:spPr>
        </p:sp>
        <p:sp>
          <p:nvSpPr>
            <p:cNvPr id="15" name="TextBox 15"/>
            <p:cNvSpPr txBox="1"/>
            <p:nvPr/>
          </p:nvSpPr>
          <p:spPr>
            <a:xfrm>
              <a:off x="0" y="-28575"/>
              <a:ext cx="1036605" cy="233718"/>
            </a:xfrm>
            <a:prstGeom prst="rect">
              <a:avLst/>
            </a:prstGeom>
          </p:spPr>
          <p:txBody>
            <a:bodyPr lIns="50800" tIns="50800" rIns="50800" bIns="50800" rtlCol="0" anchor="ctr"/>
            <a:lstStyle/>
            <a:p>
              <a:pPr algn="ctr">
                <a:lnSpc>
                  <a:spcPts val="2659"/>
                </a:lnSpc>
              </a:pPr>
              <a:r>
                <a:rPr lang="en-US" sz="1899">
                  <a:solidFill>
                    <a:srgbClr val="DE632A"/>
                  </a:solidFill>
                  <a:latin typeface="Abril Fatface"/>
                  <a:ea typeface="Abril Fatface"/>
                  <a:cs typeface="Abril Fatface"/>
                  <a:sym typeface="Abril Fatface"/>
                </a:rPr>
                <a:t>2. Meslekleri Keşfetme ve Araştırma:</a:t>
              </a:r>
            </a:p>
          </p:txBody>
        </p:sp>
      </p:grpSp>
      <p:grpSp>
        <p:nvGrpSpPr>
          <p:cNvPr id="16" name="Group 16"/>
          <p:cNvGrpSpPr/>
          <p:nvPr/>
        </p:nvGrpSpPr>
        <p:grpSpPr>
          <a:xfrm>
            <a:off x="2931369" y="6038269"/>
            <a:ext cx="3935861" cy="615648"/>
            <a:chOff x="0" y="0"/>
            <a:chExt cx="1036605" cy="162146"/>
          </a:xfrm>
        </p:grpSpPr>
        <p:sp>
          <p:nvSpPr>
            <p:cNvPr id="17" name="Freeform 17"/>
            <p:cNvSpPr/>
            <p:nvPr/>
          </p:nvSpPr>
          <p:spPr>
            <a:xfrm>
              <a:off x="0" y="0"/>
              <a:ext cx="1036605" cy="162146"/>
            </a:xfrm>
            <a:custGeom>
              <a:avLst/>
              <a:gdLst/>
              <a:ahLst/>
              <a:cxnLst/>
              <a:rect l="l" t="t" r="r" b="b"/>
              <a:pathLst>
                <a:path w="1036605" h="162146">
                  <a:moveTo>
                    <a:pt x="81073" y="0"/>
                  </a:moveTo>
                  <a:lnTo>
                    <a:pt x="955532" y="0"/>
                  </a:lnTo>
                  <a:cubicBezTo>
                    <a:pt x="1000308" y="0"/>
                    <a:pt x="1036605" y="36298"/>
                    <a:pt x="1036605" y="81073"/>
                  </a:cubicBezTo>
                  <a:lnTo>
                    <a:pt x="1036605" y="81073"/>
                  </a:lnTo>
                  <a:cubicBezTo>
                    <a:pt x="1036605" y="102575"/>
                    <a:pt x="1028064" y="123196"/>
                    <a:pt x="1012860" y="138400"/>
                  </a:cubicBezTo>
                  <a:cubicBezTo>
                    <a:pt x="997656" y="153604"/>
                    <a:pt x="977034" y="162146"/>
                    <a:pt x="955532" y="162146"/>
                  </a:cubicBezTo>
                  <a:lnTo>
                    <a:pt x="81073" y="162146"/>
                  </a:lnTo>
                  <a:cubicBezTo>
                    <a:pt x="36298" y="162146"/>
                    <a:pt x="0" y="125848"/>
                    <a:pt x="0" y="81073"/>
                  </a:cubicBezTo>
                  <a:lnTo>
                    <a:pt x="0" y="81073"/>
                  </a:lnTo>
                  <a:cubicBezTo>
                    <a:pt x="0" y="36298"/>
                    <a:pt x="36298" y="0"/>
                    <a:pt x="81073" y="0"/>
                  </a:cubicBezTo>
                  <a:close/>
                </a:path>
              </a:pathLst>
            </a:custGeom>
            <a:solidFill>
              <a:srgbClr val="F0F6D4"/>
            </a:solidFill>
          </p:spPr>
        </p:sp>
        <p:sp>
          <p:nvSpPr>
            <p:cNvPr id="18" name="TextBox 18"/>
            <p:cNvSpPr txBox="1"/>
            <p:nvPr/>
          </p:nvSpPr>
          <p:spPr>
            <a:xfrm>
              <a:off x="0" y="-28575"/>
              <a:ext cx="1036605" cy="190721"/>
            </a:xfrm>
            <a:prstGeom prst="rect">
              <a:avLst/>
            </a:prstGeom>
          </p:spPr>
          <p:txBody>
            <a:bodyPr lIns="50800" tIns="50800" rIns="50800" bIns="50800" rtlCol="0" anchor="ctr"/>
            <a:lstStyle/>
            <a:p>
              <a:pPr algn="ctr">
                <a:lnSpc>
                  <a:spcPts val="2659"/>
                </a:lnSpc>
              </a:pPr>
              <a:r>
                <a:rPr lang="en-US" sz="1899">
                  <a:solidFill>
                    <a:srgbClr val="DE632A"/>
                  </a:solidFill>
                  <a:latin typeface="Abril Fatface"/>
                  <a:ea typeface="Abril Fatface"/>
                  <a:cs typeface="Abril Fatface"/>
                  <a:sym typeface="Abril Fatface"/>
                </a:rPr>
                <a:t>3. Karar Verme:</a:t>
              </a:r>
            </a:p>
          </p:txBody>
        </p:sp>
      </p:grpSp>
      <p:grpSp>
        <p:nvGrpSpPr>
          <p:cNvPr id="19" name="Group 19"/>
          <p:cNvGrpSpPr/>
          <p:nvPr/>
        </p:nvGrpSpPr>
        <p:grpSpPr>
          <a:xfrm>
            <a:off x="2931369" y="7558793"/>
            <a:ext cx="3935861" cy="615648"/>
            <a:chOff x="0" y="0"/>
            <a:chExt cx="1036605" cy="162146"/>
          </a:xfrm>
        </p:grpSpPr>
        <p:sp>
          <p:nvSpPr>
            <p:cNvPr id="20" name="Freeform 20"/>
            <p:cNvSpPr/>
            <p:nvPr/>
          </p:nvSpPr>
          <p:spPr>
            <a:xfrm>
              <a:off x="0" y="0"/>
              <a:ext cx="1036605" cy="162146"/>
            </a:xfrm>
            <a:custGeom>
              <a:avLst/>
              <a:gdLst/>
              <a:ahLst/>
              <a:cxnLst/>
              <a:rect l="l" t="t" r="r" b="b"/>
              <a:pathLst>
                <a:path w="1036605" h="162146">
                  <a:moveTo>
                    <a:pt x="81073" y="0"/>
                  </a:moveTo>
                  <a:lnTo>
                    <a:pt x="955532" y="0"/>
                  </a:lnTo>
                  <a:cubicBezTo>
                    <a:pt x="1000308" y="0"/>
                    <a:pt x="1036605" y="36298"/>
                    <a:pt x="1036605" y="81073"/>
                  </a:cubicBezTo>
                  <a:lnTo>
                    <a:pt x="1036605" y="81073"/>
                  </a:lnTo>
                  <a:cubicBezTo>
                    <a:pt x="1036605" y="102575"/>
                    <a:pt x="1028064" y="123196"/>
                    <a:pt x="1012860" y="138400"/>
                  </a:cubicBezTo>
                  <a:cubicBezTo>
                    <a:pt x="997656" y="153604"/>
                    <a:pt x="977034" y="162146"/>
                    <a:pt x="955532" y="162146"/>
                  </a:cubicBezTo>
                  <a:lnTo>
                    <a:pt x="81073" y="162146"/>
                  </a:lnTo>
                  <a:cubicBezTo>
                    <a:pt x="36298" y="162146"/>
                    <a:pt x="0" y="125848"/>
                    <a:pt x="0" y="81073"/>
                  </a:cubicBezTo>
                  <a:lnTo>
                    <a:pt x="0" y="81073"/>
                  </a:lnTo>
                  <a:cubicBezTo>
                    <a:pt x="0" y="36298"/>
                    <a:pt x="36298" y="0"/>
                    <a:pt x="81073" y="0"/>
                  </a:cubicBezTo>
                  <a:close/>
                </a:path>
              </a:pathLst>
            </a:custGeom>
            <a:solidFill>
              <a:srgbClr val="F0F6D4"/>
            </a:solidFill>
          </p:spPr>
        </p:sp>
        <p:sp>
          <p:nvSpPr>
            <p:cNvPr id="21" name="TextBox 21"/>
            <p:cNvSpPr txBox="1"/>
            <p:nvPr/>
          </p:nvSpPr>
          <p:spPr>
            <a:xfrm>
              <a:off x="0" y="-28575"/>
              <a:ext cx="1036605" cy="190721"/>
            </a:xfrm>
            <a:prstGeom prst="rect">
              <a:avLst/>
            </a:prstGeom>
          </p:spPr>
          <p:txBody>
            <a:bodyPr lIns="50800" tIns="50800" rIns="50800" bIns="50800" rtlCol="0" anchor="ctr"/>
            <a:lstStyle/>
            <a:p>
              <a:pPr algn="ctr">
                <a:lnSpc>
                  <a:spcPts val="2659"/>
                </a:lnSpc>
              </a:pPr>
              <a:r>
                <a:rPr lang="en-US" sz="1899">
                  <a:solidFill>
                    <a:srgbClr val="DE632A"/>
                  </a:solidFill>
                  <a:latin typeface="Abril Fatface"/>
                  <a:ea typeface="Abril Fatface"/>
                  <a:cs typeface="Abril Fatface"/>
                  <a:sym typeface="Abril Fatface"/>
                </a:rPr>
                <a:t>4. Hazırlık:</a:t>
              </a:r>
            </a:p>
          </p:txBody>
        </p:sp>
      </p:grpSp>
      <p:sp>
        <p:nvSpPr>
          <p:cNvPr id="22" name="TextBox 22"/>
          <p:cNvSpPr txBox="1"/>
          <p:nvPr/>
        </p:nvSpPr>
        <p:spPr>
          <a:xfrm>
            <a:off x="7044632" y="2597917"/>
            <a:ext cx="7858551" cy="1240155"/>
          </a:xfrm>
          <a:prstGeom prst="rect">
            <a:avLst/>
          </a:prstGeom>
        </p:spPr>
        <p:txBody>
          <a:bodyPr lIns="0" tIns="0" rIns="0" bIns="0" rtlCol="0" anchor="t">
            <a:spAutoFit/>
          </a:bodyPr>
          <a:lstStyle/>
          <a:p>
            <a:pPr algn="just">
              <a:lnSpc>
                <a:spcPts val="2520"/>
              </a:lnSpc>
              <a:spcBef>
                <a:spcPct val="0"/>
              </a:spcBef>
            </a:pPr>
            <a:r>
              <a:rPr lang="en-US" sz="1800">
                <a:solidFill>
                  <a:srgbClr val="6F1518"/>
                </a:solidFill>
                <a:latin typeface="Abril Fatface"/>
                <a:ea typeface="Abril Fatface"/>
                <a:cs typeface="Abril Fatface"/>
                <a:sym typeface="Abril Fatface"/>
              </a:rPr>
              <a:t>5-12 yaş arasını kapsar. Belli başlı meslekleri tanımaya başlarlar. Bu meslekler genelde anne-babalarının veya televizyonda gördükleri veya rol model aldıkları yakın akrabaların meslekleridir. Burada meslekler daha çok oyun yolu ile öğrenilir.  Çocuklarda meslek bilinci oluşmaya başlar.  </a:t>
            </a:r>
          </a:p>
        </p:txBody>
      </p:sp>
      <p:sp>
        <p:nvSpPr>
          <p:cNvPr id="23" name="TextBox 23"/>
          <p:cNvSpPr txBox="1"/>
          <p:nvPr/>
        </p:nvSpPr>
        <p:spPr>
          <a:xfrm>
            <a:off x="7044632" y="4645594"/>
            <a:ext cx="7858551" cy="925830"/>
          </a:xfrm>
          <a:prstGeom prst="rect">
            <a:avLst/>
          </a:prstGeom>
        </p:spPr>
        <p:txBody>
          <a:bodyPr lIns="0" tIns="0" rIns="0" bIns="0" rtlCol="0" anchor="t">
            <a:spAutoFit/>
          </a:bodyPr>
          <a:lstStyle/>
          <a:p>
            <a:pPr algn="just">
              <a:lnSpc>
                <a:spcPts val="2520"/>
              </a:lnSpc>
            </a:pPr>
            <a:r>
              <a:rPr lang="en-US" sz="1800">
                <a:solidFill>
                  <a:srgbClr val="6F1518"/>
                </a:solidFill>
                <a:latin typeface="Abril Fatface"/>
                <a:ea typeface="Abril Fatface"/>
                <a:cs typeface="Abril Fatface"/>
                <a:sym typeface="Abril Fatface"/>
              </a:rPr>
              <a:t>12-15 yaş arasını kapsar. Mesleklerin birçoğu hakkında bilgi sahibi olunur.</a:t>
            </a:r>
          </a:p>
          <a:p>
            <a:pPr algn="just">
              <a:lnSpc>
                <a:spcPts val="2520"/>
              </a:lnSpc>
              <a:spcBef>
                <a:spcPct val="0"/>
              </a:spcBef>
            </a:pPr>
            <a:r>
              <a:rPr lang="en-US" sz="1800">
                <a:solidFill>
                  <a:srgbClr val="6F1518"/>
                </a:solidFill>
                <a:latin typeface="Abril Fatface"/>
                <a:ea typeface="Abril Fatface"/>
                <a:cs typeface="Abril Fatface"/>
                <a:sym typeface="Abril Fatface"/>
              </a:rPr>
              <a:t>Mesleklerin ilgiler, yetenekler ve kişilik özellikleri arasındaki ilişki fark edilmeye başlanır.</a:t>
            </a:r>
          </a:p>
        </p:txBody>
      </p:sp>
      <p:sp>
        <p:nvSpPr>
          <p:cNvPr id="24" name="TextBox 24"/>
          <p:cNvSpPr txBox="1"/>
          <p:nvPr/>
        </p:nvSpPr>
        <p:spPr>
          <a:xfrm>
            <a:off x="7064045" y="6009694"/>
            <a:ext cx="7858551" cy="925830"/>
          </a:xfrm>
          <a:prstGeom prst="rect">
            <a:avLst/>
          </a:prstGeom>
        </p:spPr>
        <p:txBody>
          <a:bodyPr lIns="0" tIns="0" rIns="0" bIns="0" rtlCol="0" anchor="t">
            <a:spAutoFit/>
          </a:bodyPr>
          <a:lstStyle/>
          <a:p>
            <a:pPr algn="just">
              <a:lnSpc>
                <a:spcPts val="2520"/>
              </a:lnSpc>
              <a:spcBef>
                <a:spcPct val="0"/>
              </a:spcBef>
            </a:pPr>
            <a:r>
              <a:rPr lang="en-US" sz="1800">
                <a:solidFill>
                  <a:srgbClr val="6F1518"/>
                </a:solidFill>
                <a:latin typeface="Abril Fatface"/>
                <a:ea typeface="Abril Fatface"/>
                <a:cs typeface="Abril Fatface"/>
                <a:sym typeface="Abril Fatface"/>
              </a:rPr>
              <a:t>15-18 yaş arasını kapsar. Artık burada bireyler meslekler ile kişilik özellikleri arasındaki ilişkiyi tamamen kurar ve ileride yapacakları mesleğe karar verir . </a:t>
            </a:r>
          </a:p>
        </p:txBody>
      </p:sp>
      <p:grpSp>
        <p:nvGrpSpPr>
          <p:cNvPr id="25" name="Group 25"/>
          <p:cNvGrpSpPr/>
          <p:nvPr/>
        </p:nvGrpSpPr>
        <p:grpSpPr>
          <a:xfrm>
            <a:off x="2931369" y="9075549"/>
            <a:ext cx="3935861" cy="615648"/>
            <a:chOff x="0" y="0"/>
            <a:chExt cx="1036605" cy="162146"/>
          </a:xfrm>
        </p:grpSpPr>
        <p:sp>
          <p:nvSpPr>
            <p:cNvPr id="26" name="Freeform 26"/>
            <p:cNvSpPr/>
            <p:nvPr/>
          </p:nvSpPr>
          <p:spPr>
            <a:xfrm>
              <a:off x="0" y="0"/>
              <a:ext cx="1036605" cy="162146"/>
            </a:xfrm>
            <a:custGeom>
              <a:avLst/>
              <a:gdLst/>
              <a:ahLst/>
              <a:cxnLst/>
              <a:rect l="l" t="t" r="r" b="b"/>
              <a:pathLst>
                <a:path w="1036605" h="162146">
                  <a:moveTo>
                    <a:pt x="81073" y="0"/>
                  </a:moveTo>
                  <a:lnTo>
                    <a:pt x="955532" y="0"/>
                  </a:lnTo>
                  <a:cubicBezTo>
                    <a:pt x="1000308" y="0"/>
                    <a:pt x="1036605" y="36298"/>
                    <a:pt x="1036605" y="81073"/>
                  </a:cubicBezTo>
                  <a:lnTo>
                    <a:pt x="1036605" y="81073"/>
                  </a:lnTo>
                  <a:cubicBezTo>
                    <a:pt x="1036605" y="102575"/>
                    <a:pt x="1028064" y="123196"/>
                    <a:pt x="1012860" y="138400"/>
                  </a:cubicBezTo>
                  <a:cubicBezTo>
                    <a:pt x="997656" y="153604"/>
                    <a:pt x="977034" y="162146"/>
                    <a:pt x="955532" y="162146"/>
                  </a:cubicBezTo>
                  <a:lnTo>
                    <a:pt x="81073" y="162146"/>
                  </a:lnTo>
                  <a:cubicBezTo>
                    <a:pt x="36298" y="162146"/>
                    <a:pt x="0" y="125848"/>
                    <a:pt x="0" y="81073"/>
                  </a:cubicBezTo>
                  <a:lnTo>
                    <a:pt x="0" y="81073"/>
                  </a:lnTo>
                  <a:cubicBezTo>
                    <a:pt x="0" y="36298"/>
                    <a:pt x="36298" y="0"/>
                    <a:pt x="81073" y="0"/>
                  </a:cubicBezTo>
                  <a:close/>
                </a:path>
              </a:pathLst>
            </a:custGeom>
            <a:solidFill>
              <a:srgbClr val="F0F6D4"/>
            </a:solidFill>
          </p:spPr>
        </p:sp>
        <p:sp>
          <p:nvSpPr>
            <p:cNvPr id="27" name="TextBox 27"/>
            <p:cNvSpPr txBox="1"/>
            <p:nvPr/>
          </p:nvSpPr>
          <p:spPr>
            <a:xfrm>
              <a:off x="0" y="-28575"/>
              <a:ext cx="1036605" cy="190721"/>
            </a:xfrm>
            <a:prstGeom prst="rect">
              <a:avLst/>
            </a:prstGeom>
          </p:spPr>
          <p:txBody>
            <a:bodyPr lIns="50800" tIns="50800" rIns="50800" bIns="50800" rtlCol="0" anchor="ctr"/>
            <a:lstStyle/>
            <a:p>
              <a:pPr algn="ctr">
                <a:lnSpc>
                  <a:spcPts val="2659"/>
                </a:lnSpc>
              </a:pPr>
              <a:r>
                <a:rPr lang="en-US" sz="1899">
                  <a:solidFill>
                    <a:srgbClr val="DE632A"/>
                  </a:solidFill>
                  <a:latin typeface="Abril Fatface"/>
                  <a:ea typeface="Abril Fatface"/>
                  <a:cs typeface="Abril Fatface"/>
                  <a:sym typeface="Abril Fatface"/>
                </a:rPr>
                <a:t>5.İşe Yerleşme</a:t>
              </a:r>
            </a:p>
          </p:txBody>
        </p:sp>
      </p:grpSp>
      <p:sp>
        <p:nvSpPr>
          <p:cNvPr id="28" name="TextBox 28"/>
          <p:cNvSpPr txBox="1"/>
          <p:nvPr/>
        </p:nvSpPr>
        <p:spPr>
          <a:xfrm>
            <a:off x="7064045" y="7530218"/>
            <a:ext cx="7858551" cy="611505"/>
          </a:xfrm>
          <a:prstGeom prst="rect">
            <a:avLst/>
          </a:prstGeom>
        </p:spPr>
        <p:txBody>
          <a:bodyPr lIns="0" tIns="0" rIns="0" bIns="0" rtlCol="0" anchor="t">
            <a:spAutoFit/>
          </a:bodyPr>
          <a:lstStyle/>
          <a:p>
            <a:pPr algn="just">
              <a:lnSpc>
                <a:spcPts val="2520"/>
              </a:lnSpc>
              <a:spcBef>
                <a:spcPct val="0"/>
              </a:spcBef>
            </a:pPr>
            <a:r>
              <a:rPr lang="en-US" sz="1800">
                <a:solidFill>
                  <a:srgbClr val="6F1518"/>
                </a:solidFill>
                <a:latin typeface="Abril Fatface"/>
                <a:ea typeface="Abril Fatface"/>
                <a:cs typeface="Abril Fatface"/>
                <a:sym typeface="Abril Fatface"/>
              </a:rPr>
              <a:t>18-23 yaş arasını kapsar. Burada bireyler bir önceki aşamada karar verdikleri mesleğe hazırlanmaya ve eğitim almaya başlar.</a:t>
            </a:r>
          </a:p>
        </p:txBody>
      </p:sp>
      <p:sp>
        <p:nvSpPr>
          <p:cNvPr id="29" name="TextBox 29"/>
          <p:cNvSpPr txBox="1"/>
          <p:nvPr/>
        </p:nvSpPr>
        <p:spPr>
          <a:xfrm>
            <a:off x="7044632" y="9229725"/>
            <a:ext cx="7858551" cy="297180"/>
          </a:xfrm>
          <a:prstGeom prst="rect">
            <a:avLst/>
          </a:prstGeom>
        </p:spPr>
        <p:txBody>
          <a:bodyPr lIns="0" tIns="0" rIns="0" bIns="0" rtlCol="0" anchor="t">
            <a:spAutoFit/>
          </a:bodyPr>
          <a:lstStyle/>
          <a:p>
            <a:pPr algn="just">
              <a:lnSpc>
                <a:spcPts val="2520"/>
              </a:lnSpc>
              <a:spcBef>
                <a:spcPct val="0"/>
              </a:spcBef>
            </a:pPr>
            <a:r>
              <a:rPr lang="en-US" sz="1800">
                <a:solidFill>
                  <a:srgbClr val="6F1518"/>
                </a:solidFill>
                <a:latin typeface="Abril Fatface"/>
                <a:ea typeface="Abril Fatface"/>
                <a:cs typeface="Abril Fatface"/>
                <a:sym typeface="Abril Fatface"/>
              </a:rPr>
              <a:t>Bireyin bir işe girerek çalışmaya başladığı aşamadır.</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1B6"/>
        </a:solidFill>
        <a:effectLst/>
      </p:bgPr>
    </p:bg>
    <p:spTree>
      <p:nvGrpSpPr>
        <p:cNvPr id="1" name=""/>
        <p:cNvGrpSpPr/>
        <p:nvPr/>
      </p:nvGrpSpPr>
      <p:grpSpPr>
        <a:xfrm>
          <a:off x="0" y="0"/>
          <a:ext cx="0" cy="0"/>
          <a:chOff x="0" y="0"/>
          <a:chExt cx="0" cy="0"/>
        </a:xfrm>
      </p:grpSpPr>
      <p:sp>
        <p:nvSpPr>
          <p:cNvPr id="2" name="Freeform 2"/>
          <p:cNvSpPr/>
          <p:nvPr/>
        </p:nvSpPr>
        <p:spPr>
          <a:xfrm>
            <a:off x="-1064936" y="-775854"/>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27918" y="83439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758910">
            <a:off x="15305277" y="7465042"/>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6136244" y="5594749"/>
            <a:ext cx="5073375" cy="4385439"/>
          </a:xfrm>
          <a:custGeom>
            <a:avLst/>
            <a:gdLst/>
            <a:ahLst/>
            <a:cxnLst/>
            <a:rect l="l" t="t" r="r" b="b"/>
            <a:pathLst>
              <a:path w="5073375" h="4385439">
                <a:moveTo>
                  <a:pt x="0" y="0"/>
                </a:moveTo>
                <a:lnTo>
                  <a:pt x="5073375" y="0"/>
                </a:lnTo>
                <a:lnTo>
                  <a:pt x="5073375" y="4385438"/>
                </a:lnTo>
                <a:lnTo>
                  <a:pt x="0" y="4385438"/>
                </a:lnTo>
                <a:lnTo>
                  <a:pt x="0" y="0"/>
                </a:lnTo>
                <a:close/>
              </a:path>
            </a:pathLst>
          </a:custGeom>
          <a:blipFill>
            <a:blip r:embed="rId6"/>
            <a:stretch>
              <a:fillRect l="-12769" r="-17127"/>
            </a:stretch>
          </a:blipFill>
        </p:spPr>
      </p:sp>
      <p:sp>
        <p:nvSpPr>
          <p:cNvPr id="7" name="Freeform 7"/>
          <p:cNvSpPr/>
          <p:nvPr/>
        </p:nvSpPr>
        <p:spPr>
          <a:xfrm>
            <a:off x="601261" y="4470333"/>
            <a:ext cx="2053313" cy="2044187"/>
          </a:xfrm>
          <a:custGeom>
            <a:avLst/>
            <a:gdLst/>
            <a:ahLst/>
            <a:cxnLst/>
            <a:rect l="l" t="t" r="r" b="b"/>
            <a:pathLst>
              <a:path w="2053313" h="2044187">
                <a:moveTo>
                  <a:pt x="0" y="0"/>
                </a:moveTo>
                <a:lnTo>
                  <a:pt x="2053313" y="0"/>
                </a:lnTo>
                <a:lnTo>
                  <a:pt x="2053313" y="2044186"/>
                </a:lnTo>
                <a:lnTo>
                  <a:pt x="0" y="2044186"/>
                </a:lnTo>
                <a:lnTo>
                  <a:pt x="0" y="0"/>
                </a:lnTo>
                <a:close/>
              </a:path>
            </a:pathLst>
          </a:custGeom>
          <a:blipFill>
            <a:blip r:embed="rId7"/>
            <a:stretch>
              <a:fillRect/>
            </a:stretch>
          </a:blipFill>
        </p:spPr>
      </p:sp>
      <p:sp>
        <p:nvSpPr>
          <p:cNvPr id="8" name="TextBox 8"/>
          <p:cNvSpPr txBox="1"/>
          <p:nvPr/>
        </p:nvSpPr>
        <p:spPr>
          <a:xfrm>
            <a:off x="0" y="1408193"/>
            <a:ext cx="18288000" cy="4186556"/>
          </a:xfrm>
          <a:prstGeom prst="rect">
            <a:avLst/>
          </a:prstGeom>
        </p:spPr>
        <p:txBody>
          <a:bodyPr lIns="0" tIns="0" rIns="0" bIns="0" rtlCol="0" anchor="t">
            <a:spAutoFit/>
          </a:bodyPr>
          <a:lstStyle/>
          <a:p>
            <a:pPr algn="ctr">
              <a:lnSpc>
                <a:spcPts val="3919"/>
              </a:lnSpc>
            </a:pPr>
            <a:endParaRPr/>
          </a:p>
          <a:p>
            <a:pPr algn="ctr">
              <a:lnSpc>
                <a:spcPts val="3219"/>
              </a:lnSpc>
            </a:pPr>
            <a:r>
              <a:rPr lang="en-US" sz="2299">
                <a:solidFill>
                  <a:srgbClr val="86924F"/>
                </a:solidFill>
                <a:latin typeface="Dingos Stamp"/>
                <a:ea typeface="Dingos Stamp"/>
                <a:cs typeface="Dingos Stamp"/>
                <a:sym typeface="Dingos Stamp"/>
              </a:rPr>
              <a:t>MESLEK SEÇİMİ İNSANLARIN HAYAT BİÇİMİNİ SEÇMESİ DEMEKTİR.</a:t>
            </a:r>
          </a:p>
          <a:p>
            <a:pPr algn="ctr">
              <a:lnSpc>
                <a:spcPts val="3219"/>
              </a:lnSpc>
            </a:pPr>
            <a:endParaRPr lang="en-US" sz="2299">
              <a:solidFill>
                <a:srgbClr val="86924F"/>
              </a:solidFill>
              <a:latin typeface="Dingos Stamp"/>
              <a:ea typeface="Dingos Stamp"/>
              <a:cs typeface="Dingos Stamp"/>
              <a:sym typeface="Dingos Stamp"/>
            </a:endParaRPr>
          </a:p>
          <a:p>
            <a:pPr algn="ctr">
              <a:lnSpc>
                <a:spcPts val="3219"/>
              </a:lnSpc>
            </a:pPr>
            <a:r>
              <a:rPr lang="en-US" sz="2299">
                <a:solidFill>
                  <a:srgbClr val="86924F"/>
                </a:solidFill>
                <a:latin typeface="Dingos Stamp"/>
                <a:ea typeface="Dingos Stamp"/>
                <a:cs typeface="Dingos Stamp"/>
                <a:sym typeface="Dingos Stamp"/>
              </a:rPr>
              <a:t>MESLEK SEÇİMİ SONUCUNDA MADDİ VE MANEVİ KAZANÇ ELDE EDİLİR.</a:t>
            </a:r>
          </a:p>
          <a:p>
            <a:pPr algn="ctr">
              <a:lnSpc>
                <a:spcPts val="3219"/>
              </a:lnSpc>
            </a:pPr>
            <a:endParaRPr lang="en-US" sz="2299">
              <a:solidFill>
                <a:srgbClr val="86924F"/>
              </a:solidFill>
              <a:latin typeface="Dingos Stamp"/>
              <a:ea typeface="Dingos Stamp"/>
              <a:cs typeface="Dingos Stamp"/>
              <a:sym typeface="Dingos Stamp"/>
            </a:endParaRPr>
          </a:p>
          <a:p>
            <a:pPr algn="ctr">
              <a:lnSpc>
                <a:spcPts val="3219"/>
              </a:lnSpc>
            </a:pPr>
            <a:r>
              <a:rPr lang="en-US" sz="2299">
                <a:solidFill>
                  <a:srgbClr val="86924F"/>
                </a:solidFill>
                <a:latin typeface="Dingos Stamp"/>
                <a:ea typeface="Dingos Stamp"/>
                <a:cs typeface="Dingos Stamp"/>
                <a:sym typeface="Dingos Stamp"/>
              </a:rPr>
              <a:t>MESLEK SEÇİMİ BİR İNSANIN TÜM HAYATINI ETKİLEYECEĞİNDEN DOLAYI OLDUKÇA ÖNEMLİ BİR SÜREÇTİR.</a:t>
            </a:r>
          </a:p>
          <a:p>
            <a:pPr algn="ctr">
              <a:lnSpc>
                <a:spcPts val="3219"/>
              </a:lnSpc>
            </a:pPr>
            <a:endParaRPr lang="en-US" sz="2299">
              <a:solidFill>
                <a:srgbClr val="86924F"/>
              </a:solidFill>
              <a:latin typeface="Dingos Stamp"/>
              <a:ea typeface="Dingos Stamp"/>
              <a:cs typeface="Dingos Stamp"/>
              <a:sym typeface="Dingos Stamp"/>
            </a:endParaRPr>
          </a:p>
          <a:p>
            <a:pPr algn="ctr">
              <a:lnSpc>
                <a:spcPts val="3219"/>
              </a:lnSpc>
            </a:pPr>
            <a:r>
              <a:rPr lang="en-US" sz="2299">
                <a:solidFill>
                  <a:srgbClr val="86924F"/>
                </a:solidFill>
                <a:latin typeface="Dingos Stamp"/>
                <a:ea typeface="Dingos Stamp"/>
                <a:cs typeface="Dingos Stamp"/>
                <a:sym typeface="Dingos Stamp"/>
              </a:rPr>
              <a:t>BU SÜRECİ VELİLER OLARAK DİKKATE ALMAMIZ GEREKMEKTEDİR.</a:t>
            </a:r>
          </a:p>
          <a:p>
            <a:pPr algn="ctr">
              <a:lnSpc>
                <a:spcPts val="3919"/>
              </a:lnSpc>
              <a:spcBef>
                <a:spcPct val="0"/>
              </a:spcBef>
            </a:pPr>
            <a:endParaRPr lang="en-US" sz="2299">
              <a:solidFill>
                <a:srgbClr val="86924F"/>
              </a:solidFill>
              <a:latin typeface="Dingos Stamp"/>
              <a:ea typeface="Dingos Stamp"/>
              <a:cs typeface="Dingos Stamp"/>
              <a:sym typeface="Dingos Stamp"/>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sp>
        <p:nvSpPr>
          <p:cNvPr id="2" name="Freeform 2"/>
          <p:cNvSpPr/>
          <p:nvPr/>
        </p:nvSpPr>
        <p:spPr>
          <a:xfrm>
            <a:off x="15032164" y="-2852261"/>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648732">
            <a:off x="-2052948" y="5144962"/>
            <a:ext cx="3206360" cy="4052272"/>
          </a:xfrm>
          <a:custGeom>
            <a:avLst/>
            <a:gdLst/>
            <a:ahLst/>
            <a:cxnLst/>
            <a:rect l="l" t="t" r="r" b="b"/>
            <a:pathLst>
              <a:path w="3206360" h="4052272">
                <a:moveTo>
                  <a:pt x="0" y="0"/>
                </a:moveTo>
                <a:lnTo>
                  <a:pt x="3206360" y="0"/>
                </a:lnTo>
                <a:lnTo>
                  <a:pt x="3206360" y="4052272"/>
                </a:lnTo>
                <a:lnTo>
                  <a:pt x="0" y="40522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88601"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4811609">
            <a:off x="16555589" y="8887309"/>
            <a:ext cx="2668366" cy="2034629"/>
          </a:xfrm>
          <a:custGeom>
            <a:avLst/>
            <a:gdLst/>
            <a:ahLst/>
            <a:cxnLst/>
            <a:rect l="l" t="t" r="r" b="b"/>
            <a:pathLst>
              <a:path w="2668366" h="2034629">
                <a:moveTo>
                  <a:pt x="0" y="0"/>
                </a:moveTo>
                <a:lnTo>
                  <a:pt x="2668367" y="0"/>
                </a:lnTo>
                <a:lnTo>
                  <a:pt x="2668367" y="2034629"/>
                </a:lnTo>
                <a:lnTo>
                  <a:pt x="0" y="20346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074467">
            <a:off x="7791247" y="8478931"/>
            <a:ext cx="2063690" cy="2851385"/>
          </a:xfrm>
          <a:custGeom>
            <a:avLst/>
            <a:gdLst/>
            <a:ahLst/>
            <a:cxnLst/>
            <a:rect l="l" t="t" r="r" b="b"/>
            <a:pathLst>
              <a:path w="2063690" h="2851385">
                <a:moveTo>
                  <a:pt x="0" y="0"/>
                </a:moveTo>
                <a:lnTo>
                  <a:pt x="2063689" y="0"/>
                </a:lnTo>
                <a:lnTo>
                  <a:pt x="2063689" y="2851385"/>
                </a:lnTo>
                <a:lnTo>
                  <a:pt x="0" y="28513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5288015" y="1525210"/>
            <a:ext cx="2199775" cy="219977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C5A9"/>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219"/>
                </a:lnSpc>
              </a:pPr>
              <a:r>
                <a:rPr lang="en-US" sz="2299">
                  <a:solidFill>
                    <a:srgbClr val="86924F"/>
                  </a:solidFill>
                  <a:latin typeface="Abril Fatface"/>
                  <a:ea typeface="Abril Fatface"/>
                  <a:cs typeface="Abril Fatface"/>
                  <a:sym typeface="Abril Fatface"/>
                </a:rPr>
                <a:t>1.Meslekleri Tanıma</a:t>
              </a:r>
            </a:p>
          </p:txBody>
        </p:sp>
      </p:grpSp>
      <p:sp>
        <p:nvSpPr>
          <p:cNvPr id="10" name="Freeform 10"/>
          <p:cNvSpPr/>
          <p:nvPr/>
        </p:nvSpPr>
        <p:spPr>
          <a:xfrm rot="3472320">
            <a:off x="7952694" y="1138404"/>
            <a:ext cx="2382611" cy="2382611"/>
          </a:xfrm>
          <a:custGeom>
            <a:avLst/>
            <a:gdLst/>
            <a:ahLst/>
            <a:cxnLst/>
            <a:rect l="l" t="t" r="r" b="b"/>
            <a:pathLst>
              <a:path w="2382611" h="2382611">
                <a:moveTo>
                  <a:pt x="0" y="0"/>
                </a:moveTo>
                <a:lnTo>
                  <a:pt x="2382612" y="0"/>
                </a:lnTo>
                <a:lnTo>
                  <a:pt x="2382612" y="2382611"/>
                </a:lnTo>
                <a:lnTo>
                  <a:pt x="0" y="2382611"/>
                </a:lnTo>
                <a:lnTo>
                  <a:pt x="0" y="0"/>
                </a:lnTo>
                <a:close/>
              </a:path>
            </a:pathLst>
          </a:custGeom>
          <a:blipFill>
            <a:blip r:embed="rId8"/>
            <a:stretch>
              <a:fillRect/>
            </a:stretch>
          </a:blipFill>
        </p:spPr>
      </p:sp>
      <p:sp>
        <p:nvSpPr>
          <p:cNvPr id="11" name="Freeform 11"/>
          <p:cNvSpPr/>
          <p:nvPr/>
        </p:nvSpPr>
        <p:spPr>
          <a:xfrm rot="8229364">
            <a:off x="3186026" y="3329828"/>
            <a:ext cx="2291699" cy="2291699"/>
          </a:xfrm>
          <a:custGeom>
            <a:avLst/>
            <a:gdLst/>
            <a:ahLst/>
            <a:cxnLst/>
            <a:rect l="l" t="t" r="r" b="b"/>
            <a:pathLst>
              <a:path w="2291699" h="2291699">
                <a:moveTo>
                  <a:pt x="0" y="0"/>
                </a:moveTo>
                <a:lnTo>
                  <a:pt x="2291699" y="0"/>
                </a:lnTo>
                <a:lnTo>
                  <a:pt x="2291699" y="2291699"/>
                </a:lnTo>
                <a:lnTo>
                  <a:pt x="0" y="2291699"/>
                </a:lnTo>
                <a:lnTo>
                  <a:pt x="0" y="0"/>
                </a:lnTo>
                <a:close/>
              </a:path>
            </a:pathLst>
          </a:custGeom>
          <a:blipFill>
            <a:blip r:embed="rId9"/>
            <a:stretch>
              <a:fillRect/>
            </a:stretch>
          </a:blipFill>
        </p:spPr>
      </p:sp>
      <p:sp>
        <p:nvSpPr>
          <p:cNvPr id="12" name="Freeform 12"/>
          <p:cNvSpPr/>
          <p:nvPr/>
        </p:nvSpPr>
        <p:spPr>
          <a:xfrm rot="3007896">
            <a:off x="4459258" y="7892678"/>
            <a:ext cx="2291699" cy="2291699"/>
          </a:xfrm>
          <a:custGeom>
            <a:avLst/>
            <a:gdLst/>
            <a:ahLst/>
            <a:cxnLst/>
            <a:rect l="l" t="t" r="r" b="b"/>
            <a:pathLst>
              <a:path w="2291699" h="2291699">
                <a:moveTo>
                  <a:pt x="0" y="0"/>
                </a:moveTo>
                <a:lnTo>
                  <a:pt x="2291699" y="0"/>
                </a:lnTo>
                <a:lnTo>
                  <a:pt x="2291699" y="2291699"/>
                </a:lnTo>
                <a:lnTo>
                  <a:pt x="0" y="2291699"/>
                </a:lnTo>
                <a:lnTo>
                  <a:pt x="0" y="0"/>
                </a:lnTo>
                <a:close/>
              </a:path>
            </a:pathLst>
          </a:custGeom>
          <a:blipFill>
            <a:blip r:embed="rId9"/>
            <a:stretch>
              <a:fillRect/>
            </a:stretch>
          </a:blipFill>
        </p:spPr>
      </p:sp>
      <p:sp>
        <p:nvSpPr>
          <p:cNvPr id="13" name="Freeform 13"/>
          <p:cNvSpPr/>
          <p:nvPr/>
        </p:nvSpPr>
        <p:spPr>
          <a:xfrm rot="455268">
            <a:off x="10141870" y="8286447"/>
            <a:ext cx="2291699" cy="2291699"/>
          </a:xfrm>
          <a:custGeom>
            <a:avLst/>
            <a:gdLst/>
            <a:ahLst/>
            <a:cxnLst/>
            <a:rect l="l" t="t" r="r" b="b"/>
            <a:pathLst>
              <a:path w="2291699" h="2291699">
                <a:moveTo>
                  <a:pt x="0" y="0"/>
                </a:moveTo>
                <a:lnTo>
                  <a:pt x="2291699" y="0"/>
                </a:lnTo>
                <a:lnTo>
                  <a:pt x="2291699" y="2291699"/>
                </a:lnTo>
                <a:lnTo>
                  <a:pt x="0" y="2291699"/>
                </a:lnTo>
                <a:lnTo>
                  <a:pt x="0" y="0"/>
                </a:lnTo>
                <a:close/>
              </a:path>
            </a:pathLst>
          </a:custGeom>
          <a:blipFill>
            <a:blip r:embed="rId9"/>
            <a:stretch>
              <a:fillRect/>
            </a:stretch>
          </a:blipFill>
        </p:spPr>
      </p:sp>
      <p:grpSp>
        <p:nvGrpSpPr>
          <p:cNvPr id="14" name="Group 14"/>
          <p:cNvGrpSpPr/>
          <p:nvPr/>
        </p:nvGrpSpPr>
        <p:grpSpPr>
          <a:xfrm>
            <a:off x="3124743" y="5721495"/>
            <a:ext cx="2199775" cy="219977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C5A9"/>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219"/>
                </a:lnSpc>
              </a:pPr>
              <a:r>
                <a:rPr lang="en-US" sz="2299">
                  <a:solidFill>
                    <a:srgbClr val="86924F"/>
                  </a:solidFill>
                  <a:latin typeface="Abril Fatface"/>
                  <a:ea typeface="Abril Fatface"/>
                  <a:cs typeface="Abril Fatface"/>
                  <a:sym typeface="Abril Fatface"/>
                </a:rPr>
                <a:t>2. İlgiler</a:t>
              </a:r>
            </a:p>
          </p:txBody>
        </p:sp>
      </p:grpSp>
      <p:grpSp>
        <p:nvGrpSpPr>
          <p:cNvPr id="17" name="Group 17"/>
          <p:cNvGrpSpPr/>
          <p:nvPr/>
        </p:nvGrpSpPr>
        <p:grpSpPr>
          <a:xfrm>
            <a:off x="7219088" y="8087225"/>
            <a:ext cx="2355015" cy="2199775"/>
            <a:chOff x="0" y="0"/>
            <a:chExt cx="870160" cy="812800"/>
          </a:xfrm>
        </p:grpSpPr>
        <p:sp>
          <p:nvSpPr>
            <p:cNvPr id="18" name="Freeform 18"/>
            <p:cNvSpPr/>
            <p:nvPr/>
          </p:nvSpPr>
          <p:spPr>
            <a:xfrm>
              <a:off x="0" y="0"/>
              <a:ext cx="870160" cy="812800"/>
            </a:xfrm>
            <a:custGeom>
              <a:avLst/>
              <a:gdLst/>
              <a:ahLst/>
              <a:cxnLst/>
              <a:rect l="l" t="t" r="r" b="b"/>
              <a:pathLst>
                <a:path w="870160" h="812800">
                  <a:moveTo>
                    <a:pt x="435080" y="0"/>
                  </a:moveTo>
                  <a:cubicBezTo>
                    <a:pt x="194792" y="0"/>
                    <a:pt x="0" y="181951"/>
                    <a:pt x="0" y="406400"/>
                  </a:cubicBezTo>
                  <a:cubicBezTo>
                    <a:pt x="0" y="630849"/>
                    <a:pt x="194792" y="812800"/>
                    <a:pt x="435080" y="812800"/>
                  </a:cubicBezTo>
                  <a:cubicBezTo>
                    <a:pt x="675368" y="812800"/>
                    <a:pt x="870160" y="630849"/>
                    <a:pt x="870160" y="406400"/>
                  </a:cubicBezTo>
                  <a:cubicBezTo>
                    <a:pt x="870160" y="181951"/>
                    <a:pt x="675368" y="0"/>
                    <a:pt x="435080" y="0"/>
                  </a:cubicBezTo>
                  <a:close/>
                </a:path>
              </a:pathLst>
            </a:custGeom>
            <a:solidFill>
              <a:srgbClr val="F9C5A9"/>
            </a:solidFill>
          </p:spPr>
        </p:sp>
        <p:sp>
          <p:nvSpPr>
            <p:cNvPr id="19" name="TextBox 19"/>
            <p:cNvSpPr txBox="1"/>
            <p:nvPr/>
          </p:nvSpPr>
          <p:spPr>
            <a:xfrm>
              <a:off x="81578" y="28575"/>
              <a:ext cx="707005" cy="708025"/>
            </a:xfrm>
            <a:prstGeom prst="rect">
              <a:avLst/>
            </a:prstGeom>
          </p:spPr>
          <p:txBody>
            <a:bodyPr lIns="50800" tIns="50800" rIns="50800" bIns="50800" rtlCol="0" anchor="ctr"/>
            <a:lstStyle/>
            <a:p>
              <a:pPr algn="ctr">
                <a:lnSpc>
                  <a:spcPts val="3219"/>
                </a:lnSpc>
              </a:pPr>
              <a:r>
                <a:rPr lang="en-US" sz="2299">
                  <a:solidFill>
                    <a:srgbClr val="86924F"/>
                  </a:solidFill>
                  <a:latin typeface="Abril Fatface"/>
                  <a:ea typeface="Abril Fatface"/>
                  <a:cs typeface="Abril Fatface"/>
                  <a:sym typeface="Abril Fatface"/>
                </a:rPr>
                <a:t>3. Yetenekler</a:t>
              </a:r>
            </a:p>
          </p:txBody>
        </p:sp>
      </p:grpSp>
      <p:grpSp>
        <p:nvGrpSpPr>
          <p:cNvPr id="20" name="Group 20"/>
          <p:cNvGrpSpPr/>
          <p:nvPr/>
        </p:nvGrpSpPr>
        <p:grpSpPr>
          <a:xfrm>
            <a:off x="12100999" y="6789557"/>
            <a:ext cx="2199775" cy="219977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C5A9"/>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219"/>
                </a:lnSpc>
              </a:pPr>
              <a:r>
                <a:rPr lang="en-US" sz="2299">
                  <a:solidFill>
                    <a:srgbClr val="86924F"/>
                  </a:solidFill>
                  <a:latin typeface="Abril Fatface"/>
                  <a:ea typeface="Abril Fatface"/>
                  <a:cs typeface="Abril Fatface"/>
                  <a:sym typeface="Abril Fatface"/>
                </a:rPr>
                <a:t>4. Değerler</a:t>
              </a:r>
            </a:p>
          </p:txBody>
        </p:sp>
      </p:grpSp>
      <p:grpSp>
        <p:nvGrpSpPr>
          <p:cNvPr id="23" name="Group 23"/>
          <p:cNvGrpSpPr/>
          <p:nvPr/>
        </p:nvGrpSpPr>
        <p:grpSpPr>
          <a:xfrm>
            <a:off x="10578278" y="1526808"/>
            <a:ext cx="2199775" cy="219977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C5A9"/>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219"/>
                </a:lnSpc>
              </a:pPr>
              <a:r>
                <a:rPr lang="en-US" sz="2299">
                  <a:solidFill>
                    <a:srgbClr val="86924F"/>
                  </a:solidFill>
                  <a:latin typeface="Abril Fatface"/>
                  <a:ea typeface="Abril Fatface"/>
                  <a:cs typeface="Abril Fatface"/>
                  <a:sym typeface="Abril Fatface"/>
                </a:rPr>
                <a:t>5. Kişilik Özellikleri</a:t>
              </a:r>
            </a:p>
          </p:txBody>
        </p:sp>
      </p:grpSp>
      <p:sp>
        <p:nvSpPr>
          <p:cNvPr id="26" name="Freeform 26"/>
          <p:cNvSpPr/>
          <p:nvPr/>
        </p:nvSpPr>
        <p:spPr>
          <a:xfrm rot="7769895">
            <a:off x="11841686" y="3820309"/>
            <a:ext cx="2382611" cy="2382611"/>
          </a:xfrm>
          <a:custGeom>
            <a:avLst/>
            <a:gdLst/>
            <a:ahLst/>
            <a:cxnLst/>
            <a:rect l="l" t="t" r="r" b="b"/>
            <a:pathLst>
              <a:path w="2382611" h="2382611">
                <a:moveTo>
                  <a:pt x="0" y="0"/>
                </a:moveTo>
                <a:lnTo>
                  <a:pt x="2382611" y="0"/>
                </a:lnTo>
                <a:lnTo>
                  <a:pt x="2382611" y="2382611"/>
                </a:lnTo>
                <a:lnTo>
                  <a:pt x="0" y="2382611"/>
                </a:lnTo>
                <a:lnTo>
                  <a:pt x="0" y="0"/>
                </a:lnTo>
                <a:close/>
              </a:path>
            </a:pathLst>
          </a:custGeom>
          <a:blipFill>
            <a:blip r:embed="rId8"/>
            <a:stretch>
              <a:fillRect/>
            </a:stretch>
          </a:blipFill>
        </p:spPr>
      </p:sp>
      <p:sp>
        <p:nvSpPr>
          <p:cNvPr id="27" name="Freeform 27"/>
          <p:cNvSpPr/>
          <p:nvPr/>
        </p:nvSpPr>
        <p:spPr>
          <a:xfrm>
            <a:off x="4613191" y="3466501"/>
            <a:ext cx="8419801" cy="4721148"/>
          </a:xfrm>
          <a:custGeom>
            <a:avLst/>
            <a:gdLst/>
            <a:ahLst/>
            <a:cxnLst/>
            <a:rect l="l" t="t" r="r" b="b"/>
            <a:pathLst>
              <a:path w="8419801" h="4721148">
                <a:moveTo>
                  <a:pt x="0" y="0"/>
                </a:moveTo>
                <a:lnTo>
                  <a:pt x="8419801" y="0"/>
                </a:lnTo>
                <a:lnTo>
                  <a:pt x="8419801" y="4721147"/>
                </a:lnTo>
                <a:lnTo>
                  <a:pt x="0" y="4721147"/>
                </a:lnTo>
                <a:lnTo>
                  <a:pt x="0" y="0"/>
                </a:lnTo>
                <a:close/>
              </a:path>
            </a:pathLst>
          </a:custGeom>
          <a:blipFill>
            <a:blip r:embed="rId10"/>
            <a:stretch>
              <a:fillRect/>
            </a:stretch>
          </a:blipFill>
        </p:spPr>
      </p:sp>
      <p:sp>
        <p:nvSpPr>
          <p:cNvPr id="28" name="TextBox 28"/>
          <p:cNvSpPr txBox="1"/>
          <p:nvPr/>
        </p:nvSpPr>
        <p:spPr>
          <a:xfrm>
            <a:off x="5288015" y="587742"/>
            <a:ext cx="7070152" cy="939067"/>
          </a:xfrm>
          <a:prstGeom prst="rect">
            <a:avLst/>
          </a:prstGeom>
        </p:spPr>
        <p:txBody>
          <a:bodyPr lIns="0" tIns="0" rIns="0" bIns="0" rtlCol="0" anchor="t">
            <a:spAutoFit/>
          </a:bodyPr>
          <a:lstStyle/>
          <a:p>
            <a:pPr algn="ctr">
              <a:lnSpc>
                <a:spcPts val="3574"/>
              </a:lnSpc>
            </a:pPr>
            <a:r>
              <a:rPr lang="en-US" sz="3574">
                <a:solidFill>
                  <a:srgbClr val="F46E16"/>
                </a:solidFill>
                <a:latin typeface="Lovelo"/>
                <a:ea typeface="Lovelo"/>
                <a:cs typeface="Lovelo"/>
                <a:sym typeface="Lovelo"/>
              </a:rPr>
              <a:t>MESLEK SEÇIMINI DESTEKLEYICI UNSURLAR</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3146306" y="1597782"/>
            <a:ext cx="11695407" cy="7422052"/>
            <a:chOff x="0" y="0"/>
            <a:chExt cx="3080272" cy="1954779"/>
          </a:xfrm>
        </p:grpSpPr>
        <p:sp>
          <p:nvSpPr>
            <p:cNvPr id="3" name="Freeform 3"/>
            <p:cNvSpPr/>
            <p:nvPr/>
          </p:nvSpPr>
          <p:spPr>
            <a:xfrm>
              <a:off x="0" y="0"/>
              <a:ext cx="3080272" cy="1954779"/>
            </a:xfrm>
            <a:custGeom>
              <a:avLst/>
              <a:gdLst/>
              <a:ahLst/>
              <a:cxnLst/>
              <a:rect l="l" t="t" r="r" b="b"/>
              <a:pathLst>
                <a:path w="3080272" h="1954779">
                  <a:moveTo>
                    <a:pt x="33760" y="0"/>
                  </a:moveTo>
                  <a:lnTo>
                    <a:pt x="3046512" y="0"/>
                  </a:lnTo>
                  <a:cubicBezTo>
                    <a:pt x="3055465" y="0"/>
                    <a:pt x="3064053" y="3557"/>
                    <a:pt x="3070384" y="9888"/>
                  </a:cubicBezTo>
                  <a:cubicBezTo>
                    <a:pt x="3076715" y="16219"/>
                    <a:pt x="3080272" y="24806"/>
                    <a:pt x="3080272" y="33760"/>
                  </a:cubicBezTo>
                  <a:lnTo>
                    <a:pt x="3080272" y="1921019"/>
                  </a:lnTo>
                  <a:cubicBezTo>
                    <a:pt x="3080272" y="1929973"/>
                    <a:pt x="3076715" y="1938560"/>
                    <a:pt x="3070384" y="1944891"/>
                  </a:cubicBezTo>
                  <a:cubicBezTo>
                    <a:pt x="3064053" y="1951222"/>
                    <a:pt x="3055465" y="1954779"/>
                    <a:pt x="3046512" y="1954779"/>
                  </a:cubicBezTo>
                  <a:lnTo>
                    <a:pt x="33760" y="1954779"/>
                  </a:lnTo>
                  <a:cubicBezTo>
                    <a:pt x="24806" y="1954779"/>
                    <a:pt x="16219" y="1951222"/>
                    <a:pt x="9888" y="1944891"/>
                  </a:cubicBezTo>
                  <a:cubicBezTo>
                    <a:pt x="3557" y="1938560"/>
                    <a:pt x="0" y="1929973"/>
                    <a:pt x="0" y="1921019"/>
                  </a:cubicBezTo>
                  <a:lnTo>
                    <a:pt x="0" y="33760"/>
                  </a:lnTo>
                  <a:cubicBezTo>
                    <a:pt x="0" y="24806"/>
                    <a:pt x="3557" y="16219"/>
                    <a:pt x="9888" y="9888"/>
                  </a:cubicBezTo>
                  <a:cubicBezTo>
                    <a:pt x="16219" y="3557"/>
                    <a:pt x="24806" y="0"/>
                    <a:pt x="33760" y="0"/>
                  </a:cubicBezTo>
                  <a:close/>
                </a:path>
              </a:pathLst>
            </a:custGeom>
            <a:solidFill>
              <a:srgbClr val="F9D1B6"/>
            </a:solidFill>
          </p:spPr>
        </p:sp>
        <p:sp>
          <p:nvSpPr>
            <p:cNvPr id="4" name="TextBox 4"/>
            <p:cNvSpPr txBox="1"/>
            <p:nvPr/>
          </p:nvSpPr>
          <p:spPr>
            <a:xfrm>
              <a:off x="0" y="-28575"/>
              <a:ext cx="3080272" cy="198335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60709" y="2846074"/>
            <a:ext cx="5721300" cy="5721300"/>
          </a:xfrm>
          <a:custGeom>
            <a:avLst/>
            <a:gdLst/>
            <a:ahLst/>
            <a:cxnLst/>
            <a:rect l="l" t="t" r="r" b="b"/>
            <a:pathLst>
              <a:path w="5721300" h="5721300">
                <a:moveTo>
                  <a:pt x="0" y="0"/>
                </a:moveTo>
                <a:lnTo>
                  <a:pt x="5721299" y="0"/>
                </a:lnTo>
                <a:lnTo>
                  <a:pt x="5721299" y="5721299"/>
                </a:lnTo>
                <a:lnTo>
                  <a:pt x="0" y="5721299"/>
                </a:lnTo>
                <a:lnTo>
                  <a:pt x="0" y="0"/>
                </a:lnTo>
                <a:close/>
              </a:path>
            </a:pathLst>
          </a:custGeom>
          <a:blipFill>
            <a:blip r:embed="rId6"/>
            <a:stretch>
              <a:fillRect/>
            </a:stretch>
          </a:blipFill>
        </p:spPr>
      </p:sp>
      <p:sp>
        <p:nvSpPr>
          <p:cNvPr id="10" name="TextBox 10"/>
          <p:cNvSpPr txBox="1"/>
          <p:nvPr/>
        </p:nvSpPr>
        <p:spPr>
          <a:xfrm>
            <a:off x="4688041" y="396929"/>
            <a:ext cx="9420387" cy="923925"/>
          </a:xfrm>
          <a:prstGeom prst="rect">
            <a:avLst/>
          </a:prstGeom>
        </p:spPr>
        <p:txBody>
          <a:bodyPr lIns="0" tIns="0" rIns="0" bIns="0" rtlCol="0" anchor="t">
            <a:spAutoFit/>
          </a:bodyPr>
          <a:lstStyle/>
          <a:p>
            <a:pPr algn="ctr">
              <a:lnSpc>
                <a:spcPts val="7140"/>
              </a:lnSpc>
            </a:pPr>
            <a:r>
              <a:rPr lang="en-US" sz="5950">
                <a:solidFill>
                  <a:srgbClr val="F46E16"/>
                </a:solidFill>
                <a:latin typeface="Lovelo"/>
                <a:ea typeface="Lovelo"/>
                <a:cs typeface="Lovelo"/>
                <a:sym typeface="Lovelo"/>
              </a:rPr>
              <a:t>MESLEKLERİ TANIMA</a:t>
            </a:r>
          </a:p>
        </p:txBody>
      </p:sp>
      <p:sp>
        <p:nvSpPr>
          <p:cNvPr id="11" name="TextBox 11"/>
          <p:cNvSpPr txBox="1"/>
          <p:nvPr/>
        </p:nvSpPr>
        <p:spPr>
          <a:xfrm>
            <a:off x="4688041" y="3074014"/>
            <a:ext cx="9556497" cy="5179694"/>
          </a:xfrm>
          <a:prstGeom prst="rect">
            <a:avLst/>
          </a:prstGeom>
        </p:spPr>
        <p:txBody>
          <a:bodyPr lIns="0" tIns="0" rIns="0" bIns="0" rtlCol="0" anchor="t">
            <a:spAutoFit/>
          </a:bodyPr>
          <a:lstStyle/>
          <a:p>
            <a:pPr algn="ctr">
              <a:lnSpc>
                <a:spcPts val="5880"/>
              </a:lnSpc>
            </a:pPr>
            <a:r>
              <a:rPr lang="en-US" sz="4200">
                <a:solidFill>
                  <a:srgbClr val="86924F"/>
                </a:solidFill>
                <a:latin typeface="Lovelo"/>
                <a:ea typeface="Lovelo"/>
                <a:cs typeface="Lovelo"/>
                <a:sym typeface="Lovelo"/>
              </a:rPr>
              <a:t>BIREYLERIN EN DOĞRU KARARI VEREBILMELERI IÇIN MESLEKLERIN ONLARIN ANLAYABILECEĞI DÜZEYDE ANLATILMASI GEREKIYOR. BU YAŞLARDA ÇOCUKLAR DAHA ÇOK OYUNLAR ÜZERINDEN MESLEKLERI TANIR.</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3523484" y="1597782"/>
            <a:ext cx="11695407" cy="7422052"/>
            <a:chOff x="0" y="0"/>
            <a:chExt cx="3080272" cy="1954779"/>
          </a:xfrm>
        </p:grpSpPr>
        <p:sp>
          <p:nvSpPr>
            <p:cNvPr id="3" name="Freeform 3"/>
            <p:cNvSpPr/>
            <p:nvPr/>
          </p:nvSpPr>
          <p:spPr>
            <a:xfrm>
              <a:off x="0" y="0"/>
              <a:ext cx="3080272" cy="1954779"/>
            </a:xfrm>
            <a:custGeom>
              <a:avLst/>
              <a:gdLst/>
              <a:ahLst/>
              <a:cxnLst/>
              <a:rect l="l" t="t" r="r" b="b"/>
              <a:pathLst>
                <a:path w="3080272" h="1954779">
                  <a:moveTo>
                    <a:pt x="33760" y="0"/>
                  </a:moveTo>
                  <a:lnTo>
                    <a:pt x="3046512" y="0"/>
                  </a:lnTo>
                  <a:cubicBezTo>
                    <a:pt x="3055465" y="0"/>
                    <a:pt x="3064053" y="3557"/>
                    <a:pt x="3070384" y="9888"/>
                  </a:cubicBezTo>
                  <a:cubicBezTo>
                    <a:pt x="3076715" y="16219"/>
                    <a:pt x="3080272" y="24806"/>
                    <a:pt x="3080272" y="33760"/>
                  </a:cubicBezTo>
                  <a:lnTo>
                    <a:pt x="3080272" y="1921019"/>
                  </a:lnTo>
                  <a:cubicBezTo>
                    <a:pt x="3080272" y="1929973"/>
                    <a:pt x="3076715" y="1938560"/>
                    <a:pt x="3070384" y="1944891"/>
                  </a:cubicBezTo>
                  <a:cubicBezTo>
                    <a:pt x="3064053" y="1951222"/>
                    <a:pt x="3055465" y="1954779"/>
                    <a:pt x="3046512" y="1954779"/>
                  </a:cubicBezTo>
                  <a:lnTo>
                    <a:pt x="33760" y="1954779"/>
                  </a:lnTo>
                  <a:cubicBezTo>
                    <a:pt x="24806" y="1954779"/>
                    <a:pt x="16219" y="1951222"/>
                    <a:pt x="9888" y="1944891"/>
                  </a:cubicBezTo>
                  <a:cubicBezTo>
                    <a:pt x="3557" y="1938560"/>
                    <a:pt x="0" y="1929973"/>
                    <a:pt x="0" y="1921019"/>
                  </a:cubicBezTo>
                  <a:lnTo>
                    <a:pt x="0" y="33760"/>
                  </a:lnTo>
                  <a:cubicBezTo>
                    <a:pt x="0" y="24806"/>
                    <a:pt x="3557" y="16219"/>
                    <a:pt x="9888" y="9888"/>
                  </a:cubicBezTo>
                  <a:cubicBezTo>
                    <a:pt x="16219" y="3557"/>
                    <a:pt x="24806" y="0"/>
                    <a:pt x="33760" y="0"/>
                  </a:cubicBezTo>
                  <a:close/>
                </a:path>
              </a:pathLst>
            </a:custGeom>
            <a:solidFill>
              <a:srgbClr val="F9D1B6"/>
            </a:solidFill>
          </p:spPr>
        </p:sp>
        <p:sp>
          <p:nvSpPr>
            <p:cNvPr id="4" name="TextBox 4"/>
            <p:cNvSpPr txBox="1"/>
            <p:nvPr/>
          </p:nvSpPr>
          <p:spPr>
            <a:xfrm>
              <a:off x="0" y="-28575"/>
              <a:ext cx="3080272" cy="198335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77198" y="6054090"/>
            <a:ext cx="1479240" cy="1962507"/>
          </a:xfrm>
          <a:custGeom>
            <a:avLst/>
            <a:gdLst/>
            <a:ahLst/>
            <a:cxnLst/>
            <a:rect l="l" t="t" r="r" b="b"/>
            <a:pathLst>
              <a:path w="1479240" h="1962507">
                <a:moveTo>
                  <a:pt x="0" y="0"/>
                </a:moveTo>
                <a:lnTo>
                  <a:pt x="1479240" y="0"/>
                </a:lnTo>
                <a:lnTo>
                  <a:pt x="1479240" y="1962508"/>
                </a:lnTo>
                <a:lnTo>
                  <a:pt x="0" y="19625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4299919" y="2189521"/>
            <a:ext cx="674189" cy="674189"/>
          </a:xfrm>
          <a:custGeom>
            <a:avLst/>
            <a:gdLst/>
            <a:ahLst/>
            <a:cxnLst/>
            <a:rect l="l" t="t" r="r" b="b"/>
            <a:pathLst>
              <a:path w="674189" h="674189">
                <a:moveTo>
                  <a:pt x="0" y="0"/>
                </a:moveTo>
                <a:lnTo>
                  <a:pt x="674189" y="0"/>
                </a:lnTo>
                <a:lnTo>
                  <a:pt x="674189" y="674189"/>
                </a:lnTo>
                <a:lnTo>
                  <a:pt x="0" y="674189"/>
                </a:lnTo>
                <a:lnTo>
                  <a:pt x="0" y="0"/>
                </a:lnTo>
                <a:close/>
              </a:path>
            </a:pathLst>
          </a:custGeom>
          <a:blipFill>
            <a:blip r:embed="rId8"/>
            <a:stretch>
              <a:fillRect/>
            </a:stretch>
          </a:blipFill>
        </p:spPr>
      </p:sp>
      <p:sp>
        <p:nvSpPr>
          <p:cNvPr id="11" name="TextBox 11"/>
          <p:cNvSpPr txBox="1"/>
          <p:nvPr/>
        </p:nvSpPr>
        <p:spPr>
          <a:xfrm>
            <a:off x="3406093" y="370013"/>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İLGİLER</a:t>
            </a:r>
          </a:p>
        </p:txBody>
      </p:sp>
      <p:sp>
        <p:nvSpPr>
          <p:cNvPr id="12" name="TextBox 12"/>
          <p:cNvSpPr txBox="1"/>
          <p:nvPr/>
        </p:nvSpPr>
        <p:spPr>
          <a:xfrm>
            <a:off x="5108894" y="7289615"/>
            <a:ext cx="8794159" cy="109845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NELERİ YAPMAKTAN HOŞLANIRIM?, NELERİ DAHA SIK YAPARIM? soruları çocuklarımızın ilgi alanlarını keşfetmelerine yardımcı olacak sorulardır.</a:t>
            </a:r>
          </a:p>
        </p:txBody>
      </p:sp>
      <p:sp>
        <p:nvSpPr>
          <p:cNvPr id="13" name="TextBox 13"/>
          <p:cNvSpPr txBox="1"/>
          <p:nvPr/>
        </p:nvSpPr>
        <p:spPr>
          <a:xfrm>
            <a:off x="4974108" y="5671549"/>
            <a:ext cx="8794159" cy="72698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İlgi alanlarımız yaşa ve farklı  durumlara göre değişkenlik gösterebilmektedir. </a:t>
            </a:r>
          </a:p>
        </p:txBody>
      </p:sp>
      <p:sp>
        <p:nvSpPr>
          <p:cNvPr id="14" name="TextBox 14"/>
          <p:cNvSpPr txBox="1"/>
          <p:nvPr/>
        </p:nvSpPr>
        <p:spPr>
          <a:xfrm>
            <a:off x="4974108" y="3673568"/>
            <a:ext cx="8794159" cy="1469932"/>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Örneğin “resim yapmaktan hoşlanıyorum, gitar çalarken vaktin nasıl geçtiğini anlamıyorum, en sevdiğim oyun satranç, masa tenisi oynarken çok mutlu oluyorum” cümleleri ilgi alanlarımızı göstermektedir.</a:t>
            </a:r>
          </a:p>
        </p:txBody>
      </p:sp>
      <p:sp>
        <p:nvSpPr>
          <p:cNvPr id="15" name="TextBox 15"/>
          <p:cNvSpPr txBox="1"/>
          <p:nvPr/>
        </p:nvSpPr>
        <p:spPr>
          <a:xfrm>
            <a:off x="4974108" y="2428294"/>
            <a:ext cx="8794159" cy="355507"/>
          </a:xfrm>
          <a:prstGeom prst="rect">
            <a:avLst/>
          </a:prstGeom>
        </p:spPr>
        <p:txBody>
          <a:bodyPr lIns="0" tIns="0" rIns="0" bIns="0" rtlCol="0" anchor="t">
            <a:spAutoFit/>
          </a:bodyPr>
          <a:lstStyle/>
          <a:p>
            <a:pPr algn="just">
              <a:lnSpc>
                <a:spcPts val="2980"/>
              </a:lnSpc>
              <a:spcBef>
                <a:spcPct val="0"/>
              </a:spcBef>
            </a:pPr>
            <a:r>
              <a:rPr lang="en-US" sz="2128">
                <a:solidFill>
                  <a:srgbClr val="86924F"/>
                </a:solidFill>
                <a:latin typeface="Abril Fatface"/>
                <a:ea typeface="Abril Fatface"/>
                <a:cs typeface="Abril Fatface"/>
                <a:sym typeface="Abril Fatface"/>
              </a:rPr>
              <a:t>Herhangi bir etkinliği isteyerek ve severek yapma durumudur.</a:t>
            </a:r>
          </a:p>
        </p:txBody>
      </p:sp>
      <p:sp>
        <p:nvSpPr>
          <p:cNvPr id="16" name="Freeform 16"/>
          <p:cNvSpPr/>
          <p:nvPr/>
        </p:nvSpPr>
        <p:spPr>
          <a:xfrm>
            <a:off x="4299919" y="5498011"/>
            <a:ext cx="674189" cy="674189"/>
          </a:xfrm>
          <a:custGeom>
            <a:avLst/>
            <a:gdLst/>
            <a:ahLst/>
            <a:cxnLst/>
            <a:rect l="l" t="t" r="r" b="b"/>
            <a:pathLst>
              <a:path w="674189" h="674189">
                <a:moveTo>
                  <a:pt x="0" y="0"/>
                </a:moveTo>
                <a:lnTo>
                  <a:pt x="674189" y="0"/>
                </a:lnTo>
                <a:lnTo>
                  <a:pt x="674189" y="674189"/>
                </a:lnTo>
                <a:lnTo>
                  <a:pt x="0" y="674189"/>
                </a:lnTo>
                <a:lnTo>
                  <a:pt x="0" y="0"/>
                </a:lnTo>
                <a:close/>
              </a:path>
            </a:pathLst>
          </a:custGeom>
          <a:blipFill>
            <a:blip r:embed="rId8"/>
            <a:stretch>
              <a:fillRect/>
            </a:stretch>
          </a:blipFill>
        </p:spPr>
      </p:sp>
      <p:sp>
        <p:nvSpPr>
          <p:cNvPr id="17" name="Freeform 17"/>
          <p:cNvSpPr/>
          <p:nvPr/>
        </p:nvSpPr>
        <p:spPr>
          <a:xfrm>
            <a:off x="4299919" y="3489973"/>
            <a:ext cx="674189" cy="674189"/>
          </a:xfrm>
          <a:custGeom>
            <a:avLst/>
            <a:gdLst/>
            <a:ahLst/>
            <a:cxnLst/>
            <a:rect l="l" t="t" r="r" b="b"/>
            <a:pathLst>
              <a:path w="674189" h="674189">
                <a:moveTo>
                  <a:pt x="0" y="0"/>
                </a:moveTo>
                <a:lnTo>
                  <a:pt x="674189" y="0"/>
                </a:lnTo>
                <a:lnTo>
                  <a:pt x="674189" y="674189"/>
                </a:lnTo>
                <a:lnTo>
                  <a:pt x="0" y="674189"/>
                </a:lnTo>
                <a:lnTo>
                  <a:pt x="0" y="0"/>
                </a:lnTo>
                <a:close/>
              </a:path>
            </a:pathLst>
          </a:custGeom>
          <a:blipFill>
            <a:blip r:embed="rId8"/>
            <a:stretch>
              <a:fillRect/>
            </a:stretch>
          </a:blipFill>
        </p:spPr>
      </p:sp>
      <p:sp>
        <p:nvSpPr>
          <p:cNvPr id="18" name="Freeform 18"/>
          <p:cNvSpPr/>
          <p:nvPr/>
        </p:nvSpPr>
        <p:spPr>
          <a:xfrm>
            <a:off x="4434704" y="7103381"/>
            <a:ext cx="674189" cy="674189"/>
          </a:xfrm>
          <a:custGeom>
            <a:avLst/>
            <a:gdLst/>
            <a:ahLst/>
            <a:cxnLst/>
            <a:rect l="l" t="t" r="r" b="b"/>
            <a:pathLst>
              <a:path w="674189" h="674189">
                <a:moveTo>
                  <a:pt x="0" y="0"/>
                </a:moveTo>
                <a:lnTo>
                  <a:pt x="674190" y="0"/>
                </a:lnTo>
                <a:lnTo>
                  <a:pt x="674190" y="674190"/>
                </a:lnTo>
                <a:lnTo>
                  <a:pt x="0" y="674190"/>
                </a:lnTo>
                <a:lnTo>
                  <a:pt x="0" y="0"/>
                </a:lnTo>
                <a:close/>
              </a:path>
            </a:pathLst>
          </a:custGeom>
          <a:blipFill>
            <a:blip r:embed="rId8"/>
            <a:stretch>
              <a:fillRect/>
            </a:stretch>
          </a:blipFill>
        </p:spPr>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341563"/>
            <a:ext cx="16365385" cy="8433069"/>
            <a:chOff x="0" y="0"/>
            <a:chExt cx="4310225" cy="2221055"/>
          </a:xfrm>
        </p:grpSpPr>
        <p:sp>
          <p:nvSpPr>
            <p:cNvPr id="3" name="Freeform 3"/>
            <p:cNvSpPr/>
            <p:nvPr/>
          </p:nvSpPr>
          <p:spPr>
            <a:xfrm>
              <a:off x="0" y="0"/>
              <a:ext cx="4310225" cy="2221055"/>
            </a:xfrm>
            <a:custGeom>
              <a:avLst/>
              <a:gdLst/>
              <a:ahLst/>
              <a:cxnLst/>
              <a:rect l="l" t="t" r="r" b="b"/>
              <a:pathLst>
                <a:path w="4310225" h="2221055">
                  <a:moveTo>
                    <a:pt x="24126" y="0"/>
                  </a:moveTo>
                  <a:lnTo>
                    <a:pt x="4286098" y="0"/>
                  </a:lnTo>
                  <a:cubicBezTo>
                    <a:pt x="4292497" y="0"/>
                    <a:pt x="4298634" y="2542"/>
                    <a:pt x="4303158" y="7066"/>
                  </a:cubicBezTo>
                  <a:cubicBezTo>
                    <a:pt x="4307683" y="11591"/>
                    <a:pt x="4310225" y="17728"/>
                    <a:pt x="4310225" y="24126"/>
                  </a:cubicBezTo>
                  <a:lnTo>
                    <a:pt x="4310225" y="2196929"/>
                  </a:lnTo>
                  <a:cubicBezTo>
                    <a:pt x="4310225" y="2203328"/>
                    <a:pt x="4307683" y="2209464"/>
                    <a:pt x="4303158" y="2213989"/>
                  </a:cubicBezTo>
                  <a:cubicBezTo>
                    <a:pt x="4298634" y="2218513"/>
                    <a:pt x="4292497" y="2221055"/>
                    <a:pt x="4286098" y="2221055"/>
                  </a:cubicBezTo>
                  <a:lnTo>
                    <a:pt x="24126" y="2221055"/>
                  </a:lnTo>
                  <a:cubicBezTo>
                    <a:pt x="10802" y="2221055"/>
                    <a:pt x="0" y="2210253"/>
                    <a:pt x="0" y="2196929"/>
                  </a:cubicBezTo>
                  <a:lnTo>
                    <a:pt x="0" y="24126"/>
                  </a:lnTo>
                  <a:cubicBezTo>
                    <a:pt x="0" y="17728"/>
                    <a:pt x="2542" y="11591"/>
                    <a:pt x="7066" y="7066"/>
                  </a:cubicBezTo>
                  <a:cubicBezTo>
                    <a:pt x="11591" y="2542"/>
                    <a:pt x="17728" y="0"/>
                    <a:pt x="24126" y="0"/>
                  </a:cubicBezTo>
                  <a:close/>
                </a:path>
              </a:pathLst>
            </a:custGeom>
            <a:solidFill>
              <a:srgbClr val="F9D1B6"/>
            </a:solidFill>
          </p:spPr>
        </p:sp>
        <p:sp>
          <p:nvSpPr>
            <p:cNvPr id="4" name="TextBox 4"/>
            <p:cNvSpPr txBox="1"/>
            <p:nvPr/>
          </p:nvSpPr>
          <p:spPr>
            <a:xfrm>
              <a:off x="0" y="-28575"/>
              <a:ext cx="4310225" cy="224963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4093367" y="205420"/>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İLGİ ALANLARI</a:t>
            </a:r>
          </a:p>
        </p:txBody>
      </p:sp>
      <p:grpSp>
        <p:nvGrpSpPr>
          <p:cNvPr id="10" name="Group 10"/>
          <p:cNvGrpSpPr/>
          <p:nvPr/>
        </p:nvGrpSpPr>
        <p:grpSpPr>
          <a:xfrm>
            <a:off x="1312456" y="2329346"/>
            <a:ext cx="3578758" cy="445529"/>
            <a:chOff x="0" y="0"/>
            <a:chExt cx="942554" cy="117341"/>
          </a:xfrm>
        </p:grpSpPr>
        <p:sp>
          <p:nvSpPr>
            <p:cNvPr id="11" name="Freeform 11"/>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12" name="TextBox 12"/>
            <p:cNvSpPr txBox="1"/>
            <p:nvPr/>
          </p:nvSpPr>
          <p:spPr>
            <a:xfrm>
              <a:off x="0" y="-28575"/>
              <a:ext cx="942554" cy="145916"/>
            </a:xfrm>
            <a:prstGeom prst="rect">
              <a:avLst/>
            </a:prstGeom>
          </p:spPr>
          <p:txBody>
            <a:bodyPr lIns="50800" tIns="50800" rIns="50800" bIns="50800" rtlCol="0" anchor="ctr"/>
            <a:lstStyle/>
            <a:p>
              <a:pPr algn="ctr">
                <a:lnSpc>
                  <a:spcPts val="2659"/>
                </a:lnSpc>
                <a:spcBef>
                  <a:spcPct val="0"/>
                </a:spcBef>
              </a:pPr>
              <a:r>
                <a:rPr lang="en-US" sz="1899">
                  <a:solidFill>
                    <a:srgbClr val="86924F"/>
                  </a:solidFill>
                  <a:latin typeface="Abril Fatface"/>
                  <a:ea typeface="Abril Fatface"/>
                  <a:cs typeface="Abril Fatface"/>
                  <a:sym typeface="Abril Fatface"/>
                </a:rPr>
                <a:t>TEMEL BİLİMLER İLGİ ALANI:</a:t>
              </a:r>
            </a:p>
          </p:txBody>
        </p:sp>
      </p:grpSp>
      <p:sp>
        <p:nvSpPr>
          <p:cNvPr id="13" name="TextBox 13"/>
          <p:cNvSpPr txBox="1"/>
          <p:nvPr/>
        </p:nvSpPr>
        <p:spPr>
          <a:xfrm>
            <a:off x="5144640" y="2240325"/>
            <a:ext cx="11148697" cy="880745"/>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Fen bilimleri ve matematik alanına duyulan ilgidir. Bu ilgi alanına sahip olan bireyler fizik, kimya, biyoloji, doğa olayları, matematiksel hesaplamalar konularıyla uğraşmaktan keyif alırlar.  Bu alana ilgisi olan bireyler tıp, mühendislik, veterinerlik, eczacı gibi mesleklerde mesleki doyum sağlarlar.</a:t>
            </a:r>
          </a:p>
        </p:txBody>
      </p:sp>
      <p:grpSp>
        <p:nvGrpSpPr>
          <p:cNvPr id="14" name="Group 14"/>
          <p:cNvGrpSpPr/>
          <p:nvPr/>
        </p:nvGrpSpPr>
        <p:grpSpPr>
          <a:xfrm>
            <a:off x="1312456" y="3501812"/>
            <a:ext cx="3578758" cy="445529"/>
            <a:chOff x="0" y="0"/>
            <a:chExt cx="942554" cy="117341"/>
          </a:xfrm>
        </p:grpSpPr>
        <p:sp>
          <p:nvSpPr>
            <p:cNvPr id="15" name="Freeform 15"/>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16" name="TextBox 16"/>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SOSYAL BİLİMLER İLGİ ALANI:</a:t>
              </a:r>
            </a:p>
          </p:txBody>
        </p:sp>
      </p:grpSp>
      <p:sp>
        <p:nvSpPr>
          <p:cNvPr id="17" name="TextBox 17"/>
          <p:cNvSpPr txBox="1"/>
          <p:nvPr/>
        </p:nvSpPr>
        <p:spPr>
          <a:xfrm>
            <a:off x="5144640" y="3412792"/>
            <a:ext cx="11148697" cy="585470"/>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Sosyal ve toplumsal olaylarla uğraşmaktan keyif alırlar. Bu alana ilgisi olan bireyler ise avukat, öğretmen, psikolog gibi mesleklerde mesleki doyun sağlarlar.</a:t>
            </a:r>
          </a:p>
        </p:txBody>
      </p:sp>
      <p:grpSp>
        <p:nvGrpSpPr>
          <p:cNvPr id="18" name="Group 18"/>
          <p:cNvGrpSpPr/>
          <p:nvPr/>
        </p:nvGrpSpPr>
        <p:grpSpPr>
          <a:xfrm>
            <a:off x="1312456" y="4697971"/>
            <a:ext cx="3578758" cy="445529"/>
            <a:chOff x="0" y="0"/>
            <a:chExt cx="942554" cy="117341"/>
          </a:xfrm>
        </p:grpSpPr>
        <p:sp>
          <p:nvSpPr>
            <p:cNvPr id="19" name="Freeform 19"/>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20" name="TextBox 20"/>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MEKANİK İLGİ ALANI:</a:t>
              </a:r>
            </a:p>
          </p:txBody>
        </p:sp>
      </p:grpSp>
      <p:sp>
        <p:nvSpPr>
          <p:cNvPr id="21" name="TextBox 21"/>
          <p:cNvSpPr txBox="1"/>
          <p:nvPr/>
        </p:nvSpPr>
        <p:spPr>
          <a:xfrm>
            <a:off x="5144640" y="4558030"/>
            <a:ext cx="11148697" cy="585470"/>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Makine ve aletleri oluşturmak, bakımını yapmak veya tamir yapmaktan hoşlanırlar. Bu ilgi alanına sahip bireyler mühendislik alanında mesleki doyum sağlarlar.</a:t>
            </a:r>
          </a:p>
        </p:txBody>
      </p:sp>
      <p:grpSp>
        <p:nvGrpSpPr>
          <p:cNvPr id="22" name="Group 22"/>
          <p:cNvGrpSpPr/>
          <p:nvPr/>
        </p:nvGrpSpPr>
        <p:grpSpPr>
          <a:xfrm>
            <a:off x="1297291" y="5845416"/>
            <a:ext cx="3578758" cy="445529"/>
            <a:chOff x="0" y="0"/>
            <a:chExt cx="942554" cy="117341"/>
          </a:xfrm>
        </p:grpSpPr>
        <p:sp>
          <p:nvSpPr>
            <p:cNvPr id="23" name="Freeform 23"/>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24" name="TextBox 24"/>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İKNA İLGİ ALANI:</a:t>
              </a:r>
            </a:p>
          </p:txBody>
        </p:sp>
      </p:grpSp>
      <p:sp>
        <p:nvSpPr>
          <p:cNvPr id="25" name="TextBox 25"/>
          <p:cNvSpPr txBox="1"/>
          <p:nvPr/>
        </p:nvSpPr>
        <p:spPr>
          <a:xfrm>
            <a:off x="5144640" y="5705475"/>
            <a:ext cx="11148697" cy="585470"/>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Duygu ve düşüncelerini karşı tarafa iletmekten ve belli bir amaca yönelik insanları ikna etmekten hoşlanırlar. Bu ilgi alanına sahip bireyler avukat, gazeteci, yazar, din görevlisi gibi mesleklerden doyum sağlarlar.</a:t>
            </a:r>
          </a:p>
        </p:txBody>
      </p:sp>
      <p:grpSp>
        <p:nvGrpSpPr>
          <p:cNvPr id="26" name="Group 26"/>
          <p:cNvGrpSpPr/>
          <p:nvPr/>
        </p:nvGrpSpPr>
        <p:grpSpPr>
          <a:xfrm>
            <a:off x="1312456" y="6911933"/>
            <a:ext cx="3578758" cy="445529"/>
            <a:chOff x="0" y="0"/>
            <a:chExt cx="942554" cy="117341"/>
          </a:xfrm>
        </p:grpSpPr>
        <p:sp>
          <p:nvSpPr>
            <p:cNvPr id="27" name="Freeform 27"/>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28" name="TextBox 28"/>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TİCARET İLGİ ALANI:</a:t>
              </a:r>
            </a:p>
          </p:txBody>
        </p:sp>
      </p:grpSp>
      <p:sp>
        <p:nvSpPr>
          <p:cNvPr id="29" name="TextBox 29"/>
          <p:cNvSpPr txBox="1"/>
          <p:nvPr/>
        </p:nvSpPr>
        <p:spPr>
          <a:xfrm>
            <a:off x="5144640" y="6771992"/>
            <a:ext cx="11148697" cy="585470"/>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Alım satım işlerinden, bir ürünü pazarlamaktan, bir eşya satıp gelir elde etmekten keyif alırlar.  Bu ilgi alanına sahip bireyler bir işletme yeri açıp para kazanmaktan mesleki doyum sağlarlar.</a:t>
            </a:r>
          </a:p>
        </p:txBody>
      </p:sp>
      <p:grpSp>
        <p:nvGrpSpPr>
          <p:cNvPr id="30" name="Group 30"/>
          <p:cNvGrpSpPr/>
          <p:nvPr/>
        </p:nvGrpSpPr>
        <p:grpSpPr>
          <a:xfrm>
            <a:off x="1297291" y="7784071"/>
            <a:ext cx="3578758" cy="445529"/>
            <a:chOff x="0" y="0"/>
            <a:chExt cx="942554" cy="117341"/>
          </a:xfrm>
        </p:grpSpPr>
        <p:sp>
          <p:nvSpPr>
            <p:cNvPr id="31" name="Freeform 31"/>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32" name="TextBox 32"/>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İŞ AYRINTILARI İLGİ ALANI:</a:t>
              </a:r>
            </a:p>
          </p:txBody>
        </p:sp>
      </p:grpSp>
      <p:sp>
        <p:nvSpPr>
          <p:cNvPr id="33" name="TextBox 33"/>
          <p:cNvSpPr txBox="1"/>
          <p:nvPr/>
        </p:nvSpPr>
        <p:spPr>
          <a:xfrm>
            <a:off x="5144640" y="7695051"/>
            <a:ext cx="11148697" cy="585470"/>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Küçük ayrıntılara dikkat etme, bir işi yaparken çok titiz davranma gibi durumlardan keyif alırlar. Bu ilgi alanına sahip bireyler muhasebe ve sekretarya işlerini yaparken mesleki doyum sağlarlar.</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6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365385" cy="8433069"/>
            <a:chOff x="0" y="0"/>
            <a:chExt cx="4310225" cy="2221055"/>
          </a:xfrm>
        </p:grpSpPr>
        <p:sp>
          <p:nvSpPr>
            <p:cNvPr id="3" name="Freeform 3"/>
            <p:cNvSpPr/>
            <p:nvPr/>
          </p:nvSpPr>
          <p:spPr>
            <a:xfrm>
              <a:off x="0" y="0"/>
              <a:ext cx="4310225" cy="2221055"/>
            </a:xfrm>
            <a:custGeom>
              <a:avLst/>
              <a:gdLst/>
              <a:ahLst/>
              <a:cxnLst/>
              <a:rect l="l" t="t" r="r" b="b"/>
              <a:pathLst>
                <a:path w="4310225" h="2221055">
                  <a:moveTo>
                    <a:pt x="24126" y="0"/>
                  </a:moveTo>
                  <a:lnTo>
                    <a:pt x="4286098" y="0"/>
                  </a:lnTo>
                  <a:cubicBezTo>
                    <a:pt x="4292497" y="0"/>
                    <a:pt x="4298634" y="2542"/>
                    <a:pt x="4303158" y="7066"/>
                  </a:cubicBezTo>
                  <a:cubicBezTo>
                    <a:pt x="4307683" y="11591"/>
                    <a:pt x="4310225" y="17728"/>
                    <a:pt x="4310225" y="24126"/>
                  </a:cubicBezTo>
                  <a:lnTo>
                    <a:pt x="4310225" y="2196929"/>
                  </a:lnTo>
                  <a:cubicBezTo>
                    <a:pt x="4310225" y="2203328"/>
                    <a:pt x="4307683" y="2209464"/>
                    <a:pt x="4303158" y="2213989"/>
                  </a:cubicBezTo>
                  <a:cubicBezTo>
                    <a:pt x="4298634" y="2218513"/>
                    <a:pt x="4292497" y="2221055"/>
                    <a:pt x="4286098" y="2221055"/>
                  </a:cubicBezTo>
                  <a:lnTo>
                    <a:pt x="24126" y="2221055"/>
                  </a:lnTo>
                  <a:cubicBezTo>
                    <a:pt x="10802" y="2221055"/>
                    <a:pt x="0" y="2210253"/>
                    <a:pt x="0" y="2196929"/>
                  </a:cubicBezTo>
                  <a:lnTo>
                    <a:pt x="0" y="24126"/>
                  </a:lnTo>
                  <a:cubicBezTo>
                    <a:pt x="0" y="17728"/>
                    <a:pt x="2542" y="11591"/>
                    <a:pt x="7066" y="7066"/>
                  </a:cubicBezTo>
                  <a:cubicBezTo>
                    <a:pt x="11591" y="2542"/>
                    <a:pt x="17728" y="0"/>
                    <a:pt x="24126" y="0"/>
                  </a:cubicBezTo>
                  <a:close/>
                </a:path>
              </a:pathLst>
            </a:custGeom>
            <a:solidFill>
              <a:srgbClr val="F9D1B6"/>
            </a:solidFill>
          </p:spPr>
        </p:sp>
        <p:sp>
          <p:nvSpPr>
            <p:cNvPr id="4" name="TextBox 4"/>
            <p:cNvSpPr txBox="1"/>
            <p:nvPr/>
          </p:nvSpPr>
          <p:spPr>
            <a:xfrm>
              <a:off x="0" y="-28575"/>
              <a:ext cx="4310225" cy="224963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81180" y="-567698"/>
            <a:ext cx="4187273" cy="3192795"/>
          </a:xfrm>
          <a:custGeom>
            <a:avLst/>
            <a:gdLst/>
            <a:ahLst/>
            <a:cxnLst/>
            <a:rect l="l" t="t" r="r" b="b"/>
            <a:pathLst>
              <a:path w="4187273" h="3192795">
                <a:moveTo>
                  <a:pt x="0" y="0"/>
                </a:moveTo>
                <a:lnTo>
                  <a:pt x="4187273" y="0"/>
                </a:lnTo>
                <a:lnTo>
                  <a:pt x="4187273"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227136" y="6172200"/>
            <a:ext cx="3255836" cy="4114800"/>
          </a:xfrm>
          <a:custGeom>
            <a:avLst/>
            <a:gdLst/>
            <a:ahLst/>
            <a:cxnLst/>
            <a:rect l="l" t="t" r="r" b="b"/>
            <a:pathLst>
              <a:path w="3255836" h="4114800">
                <a:moveTo>
                  <a:pt x="0" y="0"/>
                </a:moveTo>
                <a:lnTo>
                  <a:pt x="3255836" y="0"/>
                </a:lnTo>
                <a:lnTo>
                  <a:pt x="32558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758910">
            <a:off x="15522149" y="7423436"/>
            <a:ext cx="4187273" cy="3192795"/>
          </a:xfrm>
          <a:custGeom>
            <a:avLst/>
            <a:gdLst/>
            <a:ahLst/>
            <a:cxnLst/>
            <a:rect l="l" t="t" r="r" b="b"/>
            <a:pathLst>
              <a:path w="4187273" h="3192795">
                <a:moveTo>
                  <a:pt x="0" y="0"/>
                </a:moveTo>
                <a:lnTo>
                  <a:pt x="4187272" y="0"/>
                </a:lnTo>
                <a:lnTo>
                  <a:pt x="4187272" y="3192796"/>
                </a:lnTo>
                <a:lnTo>
                  <a:pt x="0" y="3192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476049" y="-2057400"/>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4093367" y="205420"/>
            <a:ext cx="11695407" cy="971550"/>
          </a:xfrm>
          <a:prstGeom prst="rect">
            <a:avLst/>
          </a:prstGeom>
        </p:spPr>
        <p:txBody>
          <a:bodyPr lIns="0" tIns="0" rIns="0" bIns="0" rtlCol="0" anchor="t">
            <a:spAutoFit/>
          </a:bodyPr>
          <a:lstStyle/>
          <a:p>
            <a:pPr algn="ctr">
              <a:lnSpc>
                <a:spcPts val="7500"/>
              </a:lnSpc>
            </a:pPr>
            <a:r>
              <a:rPr lang="en-US" sz="6250">
                <a:solidFill>
                  <a:srgbClr val="F46E16"/>
                </a:solidFill>
                <a:latin typeface="Lovelo"/>
                <a:ea typeface="Lovelo"/>
                <a:cs typeface="Lovelo"/>
                <a:sym typeface="Lovelo"/>
              </a:rPr>
              <a:t>İLGİ ALANLARI</a:t>
            </a:r>
          </a:p>
        </p:txBody>
      </p:sp>
      <p:grpSp>
        <p:nvGrpSpPr>
          <p:cNvPr id="10" name="Group 10"/>
          <p:cNvGrpSpPr/>
          <p:nvPr/>
        </p:nvGrpSpPr>
        <p:grpSpPr>
          <a:xfrm>
            <a:off x="1616714" y="2179569"/>
            <a:ext cx="3578758" cy="445529"/>
            <a:chOff x="0" y="0"/>
            <a:chExt cx="942554" cy="117341"/>
          </a:xfrm>
        </p:grpSpPr>
        <p:sp>
          <p:nvSpPr>
            <p:cNvPr id="11" name="Freeform 11"/>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12" name="TextBox 12"/>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EDEBİYAT İLGİ ALANI:</a:t>
              </a:r>
            </a:p>
          </p:txBody>
        </p:sp>
      </p:grpSp>
      <p:sp>
        <p:nvSpPr>
          <p:cNvPr id="13" name="TextBox 13"/>
          <p:cNvSpPr txBox="1"/>
          <p:nvPr/>
        </p:nvSpPr>
        <p:spPr>
          <a:xfrm>
            <a:off x="5503552" y="2090548"/>
            <a:ext cx="11148697" cy="880745"/>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Şiir yazma ve okuma, kitap okuma ve yazma, bir edebi eser ortaya çıkarma gibi durumlarından keyif alırlar. Bu ilgi alanına sahip bireyler Türkçe ve Edebiyat alanlarında, basım yayım işlerinde çalışmaktan mesleki doyum sağlarlar.</a:t>
            </a:r>
          </a:p>
        </p:txBody>
      </p:sp>
      <p:grpSp>
        <p:nvGrpSpPr>
          <p:cNvPr id="14" name="Group 14"/>
          <p:cNvGrpSpPr/>
          <p:nvPr/>
        </p:nvGrpSpPr>
        <p:grpSpPr>
          <a:xfrm>
            <a:off x="1616714" y="3625223"/>
            <a:ext cx="3578758" cy="445529"/>
            <a:chOff x="0" y="0"/>
            <a:chExt cx="942554" cy="117341"/>
          </a:xfrm>
        </p:grpSpPr>
        <p:sp>
          <p:nvSpPr>
            <p:cNvPr id="15" name="Freeform 15"/>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16" name="TextBox 16"/>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GÜZEL SANATLAR İLGİ ALANI:</a:t>
              </a:r>
            </a:p>
          </p:txBody>
        </p:sp>
      </p:grpSp>
      <p:sp>
        <p:nvSpPr>
          <p:cNvPr id="17" name="TextBox 17"/>
          <p:cNvSpPr txBox="1"/>
          <p:nvPr/>
        </p:nvSpPr>
        <p:spPr>
          <a:xfrm>
            <a:off x="5503552" y="3660794"/>
            <a:ext cx="11148697" cy="290195"/>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Resim, heykel, el sanatları gibi eserleri ortaya çıkarmak ve incelemekten keyif alırlar. </a:t>
            </a:r>
          </a:p>
        </p:txBody>
      </p:sp>
      <p:grpSp>
        <p:nvGrpSpPr>
          <p:cNvPr id="18" name="Group 18"/>
          <p:cNvGrpSpPr/>
          <p:nvPr/>
        </p:nvGrpSpPr>
        <p:grpSpPr>
          <a:xfrm>
            <a:off x="1616714" y="4799706"/>
            <a:ext cx="3578758" cy="445529"/>
            <a:chOff x="0" y="0"/>
            <a:chExt cx="942554" cy="117341"/>
          </a:xfrm>
        </p:grpSpPr>
        <p:sp>
          <p:nvSpPr>
            <p:cNvPr id="19" name="Freeform 19"/>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20" name="TextBox 20"/>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MÜZİK İLGİ ALANI:</a:t>
              </a:r>
            </a:p>
          </p:txBody>
        </p:sp>
      </p:grpSp>
      <p:sp>
        <p:nvSpPr>
          <p:cNvPr id="21" name="TextBox 21"/>
          <p:cNvSpPr txBox="1"/>
          <p:nvPr/>
        </p:nvSpPr>
        <p:spPr>
          <a:xfrm>
            <a:off x="5503552" y="4853305"/>
            <a:ext cx="11148697" cy="290195"/>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Bir müzik enstrümanı çalma, müzik dinleme, beste yapma gibi durumlardan keyif alırlar. </a:t>
            </a:r>
          </a:p>
        </p:txBody>
      </p:sp>
      <p:grpSp>
        <p:nvGrpSpPr>
          <p:cNvPr id="22" name="Group 22"/>
          <p:cNvGrpSpPr/>
          <p:nvPr/>
        </p:nvGrpSpPr>
        <p:grpSpPr>
          <a:xfrm>
            <a:off x="1616714" y="6470297"/>
            <a:ext cx="3578758" cy="445529"/>
            <a:chOff x="0" y="0"/>
            <a:chExt cx="942554" cy="117341"/>
          </a:xfrm>
        </p:grpSpPr>
        <p:sp>
          <p:nvSpPr>
            <p:cNvPr id="23" name="Freeform 23"/>
            <p:cNvSpPr/>
            <p:nvPr/>
          </p:nvSpPr>
          <p:spPr>
            <a:xfrm>
              <a:off x="0" y="0"/>
              <a:ext cx="942554" cy="117341"/>
            </a:xfrm>
            <a:custGeom>
              <a:avLst/>
              <a:gdLst/>
              <a:ahLst/>
              <a:cxnLst/>
              <a:rect l="l" t="t" r="r" b="b"/>
              <a:pathLst>
                <a:path w="942554" h="117341">
                  <a:moveTo>
                    <a:pt x="58670" y="0"/>
                  </a:moveTo>
                  <a:lnTo>
                    <a:pt x="883883" y="0"/>
                  </a:lnTo>
                  <a:cubicBezTo>
                    <a:pt x="916286" y="0"/>
                    <a:pt x="942554" y="26268"/>
                    <a:pt x="942554" y="58670"/>
                  </a:cubicBezTo>
                  <a:lnTo>
                    <a:pt x="942554" y="58670"/>
                  </a:lnTo>
                  <a:cubicBezTo>
                    <a:pt x="942554" y="91073"/>
                    <a:pt x="916286" y="117341"/>
                    <a:pt x="883883" y="117341"/>
                  </a:cubicBezTo>
                  <a:lnTo>
                    <a:pt x="58670" y="117341"/>
                  </a:lnTo>
                  <a:cubicBezTo>
                    <a:pt x="26268" y="117341"/>
                    <a:pt x="0" y="91073"/>
                    <a:pt x="0" y="58670"/>
                  </a:cubicBezTo>
                  <a:lnTo>
                    <a:pt x="0" y="58670"/>
                  </a:lnTo>
                  <a:cubicBezTo>
                    <a:pt x="0" y="26268"/>
                    <a:pt x="26268" y="0"/>
                    <a:pt x="58670" y="0"/>
                  </a:cubicBezTo>
                  <a:close/>
                </a:path>
              </a:pathLst>
            </a:custGeom>
            <a:solidFill>
              <a:srgbClr val="F0F6D4"/>
            </a:solidFill>
          </p:spPr>
        </p:sp>
        <p:sp>
          <p:nvSpPr>
            <p:cNvPr id="24" name="TextBox 24"/>
            <p:cNvSpPr txBox="1"/>
            <p:nvPr/>
          </p:nvSpPr>
          <p:spPr>
            <a:xfrm>
              <a:off x="0" y="-28575"/>
              <a:ext cx="942554" cy="145916"/>
            </a:xfrm>
            <a:prstGeom prst="rect">
              <a:avLst/>
            </a:prstGeom>
          </p:spPr>
          <p:txBody>
            <a:bodyPr lIns="50800" tIns="50800" rIns="50800" bIns="50800" rtlCol="0" anchor="ctr"/>
            <a:lstStyle/>
            <a:p>
              <a:pPr algn="ctr">
                <a:lnSpc>
                  <a:spcPts val="2520"/>
                </a:lnSpc>
                <a:spcBef>
                  <a:spcPct val="0"/>
                </a:spcBef>
              </a:pPr>
              <a:r>
                <a:rPr lang="en-US" sz="1800">
                  <a:solidFill>
                    <a:srgbClr val="86924F"/>
                  </a:solidFill>
                  <a:latin typeface="Abril Fatface"/>
                  <a:ea typeface="Abril Fatface"/>
                  <a:cs typeface="Abril Fatface"/>
                  <a:sym typeface="Abril Fatface"/>
                </a:rPr>
                <a:t>SOSYAL YARDIM İLGİ ALANI:</a:t>
              </a:r>
            </a:p>
          </p:txBody>
        </p:sp>
      </p:grpSp>
      <p:sp>
        <p:nvSpPr>
          <p:cNvPr id="25" name="TextBox 25"/>
          <p:cNvSpPr txBox="1"/>
          <p:nvPr/>
        </p:nvSpPr>
        <p:spPr>
          <a:xfrm>
            <a:off x="5503552" y="6086002"/>
            <a:ext cx="11148697" cy="1176020"/>
          </a:xfrm>
          <a:prstGeom prst="rect">
            <a:avLst/>
          </a:prstGeom>
        </p:spPr>
        <p:txBody>
          <a:bodyPr lIns="0" tIns="0" rIns="0" bIns="0" rtlCol="0" anchor="t">
            <a:spAutoFit/>
          </a:bodyPr>
          <a:lstStyle/>
          <a:p>
            <a:pPr algn="just">
              <a:lnSpc>
                <a:spcPts val="2380"/>
              </a:lnSpc>
              <a:spcBef>
                <a:spcPct val="0"/>
              </a:spcBef>
            </a:pPr>
            <a:r>
              <a:rPr lang="en-US" sz="1700">
                <a:solidFill>
                  <a:srgbClr val="000000"/>
                </a:solidFill>
                <a:latin typeface="Abril Fatface"/>
                <a:ea typeface="Abril Fatface"/>
                <a:cs typeface="Abril Fatface"/>
                <a:sym typeface="Abril Fatface"/>
              </a:rPr>
              <a:t>Toplumca dezavantajlı sayılan insanlara yardım etmekten, insanları dinlemekten, insanları anlamaya çalışmaktan, empati yapmaktan, insanların problemlerini çözmeye çalışmaktan keyif alırlar. Bu alana ilgi duyan bireyler psikoloji, sosyal hizmetler, tıp, öğretmen, rehberlik ve psikolojik danışmanlık gibi alanlarda çalışmaktan mesleki doyum sağlarlar.</a:t>
            </a: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Özel</PresentationFormat>
  <Paragraphs>147</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Lovelo</vt:lpstr>
      <vt:lpstr>Arial</vt:lpstr>
      <vt:lpstr>Arimo Bold</vt:lpstr>
      <vt:lpstr>Abril Fatface</vt:lpstr>
      <vt:lpstr>Calibri</vt:lpstr>
      <vt:lpstr>Dingos Stamp</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Turuncu Eğlenceli Öğrenci Kendini Tanıtma Sunumu</dc:title>
  <dc:creator>tayfun bulut</dc:creator>
  <cp:lastModifiedBy>USER</cp:lastModifiedBy>
  <cp:revision>2</cp:revision>
  <dcterms:created xsi:type="dcterms:W3CDTF">2006-08-16T00:00:00Z</dcterms:created>
  <dcterms:modified xsi:type="dcterms:W3CDTF">2024-09-25T06:10:33Z</dcterms:modified>
  <dc:identifier>DAGPJD2h7Xs</dc:identifier>
</cp:coreProperties>
</file>