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2"/>
  </p:notesMasterIdLst>
  <p:sldIdLst>
    <p:sldId id="256" r:id="rId2"/>
    <p:sldId id="263" r:id="rId3"/>
    <p:sldId id="264" r:id="rId4"/>
    <p:sldId id="265" r:id="rId5"/>
    <p:sldId id="266" r:id="rId6"/>
    <p:sldId id="269" r:id="rId7"/>
    <p:sldId id="270" r:id="rId8"/>
    <p:sldId id="271" r:id="rId9"/>
    <p:sldId id="267" r:id="rId10"/>
    <p:sldId id="283" r:id="rId11"/>
    <p:sldId id="272" r:id="rId12"/>
    <p:sldId id="273" r:id="rId13"/>
    <p:sldId id="277" r:id="rId14"/>
    <p:sldId id="276" r:id="rId15"/>
    <p:sldId id="282" r:id="rId16"/>
    <p:sldId id="281" r:id="rId17"/>
    <p:sldId id="280" r:id="rId18"/>
    <p:sldId id="279" r:id="rId19"/>
    <p:sldId id="278" r:id="rId20"/>
    <p:sldId id="259" r:id="rId21"/>
    <p:sldId id="257" r:id="rId22"/>
    <p:sldId id="258" r:id="rId23"/>
    <p:sldId id="260" r:id="rId24"/>
    <p:sldId id="261"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0" r:id="rId4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varScale="1">
        <p:scale>
          <a:sx n="69" d="100"/>
          <a:sy n="69" d="100"/>
        </p:scale>
        <p:origin x="76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7.png"/><Relationship Id="rId6" Type="http://schemas.openxmlformats.org/officeDocument/2006/relationships/image" Target="../media/image27.svg"/><Relationship Id="rId5" Type="http://schemas.openxmlformats.org/officeDocument/2006/relationships/image" Target="../media/image19.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7.png"/><Relationship Id="rId6" Type="http://schemas.openxmlformats.org/officeDocument/2006/relationships/image" Target="../media/image27.svg"/><Relationship Id="rId5" Type="http://schemas.openxmlformats.org/officeDocument/2006/relationships/image" Target="../media/image19.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3B0DD-036F-4FD9-8E2C-84666DD3107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C1781C7-D177-4D52-9F63-62A69A694F30}">
      <dgm:prSet custT="1"/>
      <dgm:spPr/>
      <dgm:t>
        <a:bodyPr/>
        <a:lstStyle/>
        <a:p>
          <a:r>
            <a:rPr lang="tr-TR" sz="1400" dirty="0"/>
            <a:t>Duygulara sağlıklı tepkiler vermek</a:t>
          </a:r>
          <a:endParaRPr lang="en-US" sz="1400" dirty="0"/>
        </a:p>
      </dgm:t>
    </dgm:pt>
    <dgm:pt modelId="{67B56914-4030-4C42-9D4D-207345D52429}" type="parTrans" cxnId="{AD59305D-E6D6-469D-88C1-638AB4CBF9EF}">
      <dgm:prSet/>
      <dgm:spPr/>
      <dgm:t>
        <a:bodyPr/>
        <a:lstStyle/>
        <a:p>
          <a:endParaRPr lang="en-US"/>
        </a:p>
      </dgm:t>
    </dgm:pt>
    <dgm:pt modelId="{461E4FA2-4626-4DDB-A6E4-3C056CB17B7E}" type="sibTrans" cxnId="{AD59305D-E6D6-469D-88C1-638AB4CBF9EF}">
      <dgm:prSet/>
      <dgm:spPr/>
      <dgm:t>
        <a:bodyPr/>
        <a:lstStyle/>
        <a:p>
          <a:endParaRPr lang="en-US"/>
        </a:p>
      </dgm:t>
    </dgm:pt>
    <dgm:pt modelId="{D40CB51D-C4EB-45F3-88F8-18148D372EBB}">
      <dgm:prSet custT="1"/>
      <dgm:spPr/>
      <dgm:t>
        <a:bodyPr/>
        <a:lstStyle/>
        <a:p>
          <a:r>
            <a:rPr lang="tr-TR" sz="1400" dirty="0"/>
            <a:t>Hemen savunmaya geçmeyin: Hemen savunmaya geçmek hem duyguların kontrolden çıkmasına hem de "aşırı duygusal" olarak algılanmanıza neden olur.</a:t>
          </a:r>
          <a:endParaRPr lang="en-US" sz="1400" dirty="0"/>
        </a:p>
      </dgm:t>
    </dgm:pt>
    <dgm:pt modelId="{974A33AE-0C7C-435B-82B2-221D670EE673}" type="parTrans" cxnId="{9C0DDC8D-F308-4E65-9F76-5275461B1921}">
      <dgm:prSet/>
      <dgm:spPr/>
      <dgm:t>
        <a:bodyPr/>
        <a:lstStyle/>
        <a:p>
          <a:endParaRPr lang="en-US"/>
        </a:p>
      </dgm:t>
    </dgm:pt>
    <dgm:pt modelId="{357B0D50-024D-4ACA-9DD3-6758933A8E34}" type="sibTrans" cxnId="{9C0DDC8D-F308-4E65-9F76-5275461B1921}">
      <dgm:prSet/>
      <dgm:spPr/>
      <dgm:t>
        <a:bodyPr/>
        <a:lstStyle/>
        <a:p>
          <a:endParaRPr lang="en-US"/>
        </a:p>
      </dgm:t>
    </dgm:pt>
    <dgm:pt modelId="{826F684F-6392-4C1A-8926-7FB23DFCEE0C}">
      <dgm:prSet custT="1"/>
      <dgm:spPr/>
      <dgm:t>
        <a:bodyPr/>
        <a:lstStyle/>
        <a:p>
          <a:r>
            <a:rPr lang="tr-TR" sz="1400" dirty="0"/>
            <a:t>Tetikleyicilere karşı önlem alın: İnsanlar, mekanlar, eşyalar, kokular sizde belli duyguların uyanmasına neden olabilir. Bu tür tetikleyici şeylere karşı önlem almak gerekir. </a:t>
          </a:r>
          <a:endParaRPr lang="en-US" sz="1400" dirty="0"/>
        </a:p>
      </dgm:t>
    </dgm:pt>
    <dgm:pt modelId="{829420D8-9C31-4E52-ABB9-869AB578EC0E}" type="parTrans" cxnId="{46E4AFAB-23C1-4FEA-B078-830757331F42}">
      <dgm:prSet/>
      <dgm:spPr/>
      <dgm:t>
        <a:bodyPr/>
        <a:lstStyle/>
        <a:p>
          <a:endParaRPr lang="en-US"/>
        </a:p>
      </dgm:t>
    </dgm:pt>
    <dgm:pt modelId="{8A9A9FCD-265D-480C-B4B5-73B8B130B25D}" type="sibTrans" cxnId="{46E4AFAB-23C1-4FEA-B078-830757331F42}">
      <dgm:prSet/>
      <dgm:spPr/>
      <dgm:t>
        <a:bodyPr/>
        <a:lstStyle/>
        <a:p>
          <a:endParaRPr lang="en-US"/>
        </a:p>
      </dgm:t>
    </dgm:pt>
    <dgm:pt modelId="{47BBB987-EC71-41E0-8531-92174C193512}">
      <dgm:prSet custT="1"/>
      <dgm:spPr/>
      <dgm:t>
        <a:bodyPr/>
        <a:lstStyle/>
        <a:p>
          <a:r>
            <a:rPr lang="tr-TR" sz="1400" dirty="0"/>
            <a:t>Olumsuz insanları görmezden gelin: Bir kişi sizi mutsuz edecek şeyler söylüyor, sizin sinirlerinizle oynuyorsa bu kişiye karşı sakinliğinizi koruyun.</a:t>
          </a:r>
          <a:endParaRPr lang="en-US" sz="1400" dirty="0"/>
        </a:p>
      </dgm:t>
    </dgm:pt>
    <dgm:pt modelId="{46DCF8F8-35F9-4D08-A57F-1432E4C57E0C}" type="parTrans" cxnId="{AAB87003-3D47-46AD-A7A5-1928651CD1A0}">
      <dgm:prSet/>
      <dgm:spPr/>
      <dgm:t>
        <a:bodyPr/>
        <a:lstStyle/>
        <a:p>
          <a:endParaRPr lang="en-US"/>
        </a:p>
      </dgm:t>
    </dgm:pt>
    <dgm:pt modelId="{7184B34B-2643-4D00-8400-13892F7808A5}" type="sibTrans" cxnId="{AAB87003-3D47-46AD-A7A5-1928651CD1A0}">
      <dgm:prSet/>
      <dgm:spPr/>
      <dgm:t>
        <a:bodyPr/>
        <a:lstStyle/>
        <a:p>
          <a:endParaRPr lang="en-US"/>
        </a:p>
      </dgm:t>
    </dgm:pt>
    <dgm:pt modelId="{77D2E991-C560-4931-B689-3DCFED73C305}">
      <dgm:prSet custT="1"/>
      <dgm:spPr/>
      <dgm:t>
        <a:bodyPr/>
        <a:lstStyle/>
        <a:p>
          <a:r>
            <a:rPr lang="tr-TR" sz="1400" dirty="0"/>
            <a:t>Farklı şeyler yapın: Negatif duyguların sizi ele geçirdiğini hissederseniz bir an durun ve normalde o duyguya verdiğiniz tepkinin tam tersini verin. Bu yöntem olumlu bir sonuç getirirse bu alışkanlığı edinmeye çalışın. </a:t>
          </a:r>
          <a:endParaRPr lang="en-US" sz="1400" dirty="0"/>
        </a:p>
      </dgm:t>
    </dgm:pt>
    <dgm:pt modelId="{23BAE136-058B-4AAA-A8F0-30536DDEC2EC}" type="parTrans" cxnId="{E557907E-FF3B-4C36-B262-B97CBAEAB14F}">
      <dgm:prSet/>
      <dgm:spPr/>
      <dgm:t>
        <a:bodyPr/>
        <a:lstStyle/>
        <a:p>
          <a:endParaRPr lang="en-US"/>
        </a:p>
      </dgm:t>
    </dgm:pt>
    <dgm:pt modelId="{45570135-86AF-4627-B657-61486339371D}" type="sibTrans" cxnId="{E557907E-FF3B-4C36-B262-B97CBAEAB14F}">
      <dgm:prSet/>
      <dgm:spPr/>
      <dgm:t>
        <a:bodyPr/>
        <a:lstStyle/>
        <a:p>
          <a:endParaRPr lang="en-US"/>
        </a:p>
      </dgm:t>
    </dgm:pt>
    <dgm:pt modelId="{172C0948-CE0C-4F60-9478-193AF9C85702}" type="pres">
      <dgm:prSet presAssocID="{2803B0DD-036F-4FD9-8E2C-84666DD31074}" presName="root" presStyleCnt="0">
        <dgm:presLayoutVars>
          <dgm:dir/>
          <dgm:resizeHandles val="exact"/>
        </dgm:presLayoutVars>
      </dgm:prSet>
      <dgm:spPr/>
      <dgm:t>
        <a:bodyPr/>
        <a:lstStyle/>
        <a:p>
          <a:endParaRPr lang="tr-TR"/>
        </a:p>
      </dgm:t>
    </dgm:pt>
    <dgm:pt modelId="{586F7D16-7A02-4AAC-A940-8BB1A0535413}" type="pres">
      <dgm:prSet presAssocID="{FC1781C7-D177-4D52-9F63-62A69A694F30}" presName="compNode" presStyleCnt="0"/>
      <dgm:spPr/>
    </dgm:pt>
    <dgm:pt modelId="{BBA7C130-AE81-4B03-9C53-585AFDB7EB2D}" type="pres">
      <dgm:prSet presAssocID="{FC1781C7-D177-4D52-9F63-62A69A694F30}"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Kalp"/>
        </a:ext>
      </dgm:extLst>
    </dgm:pt>
    <dgm:pt modelId="{369FA00B-E8BA-4429-953A-CF34AB873FD7}" type="pres">
      <dgm:prSet presAssocID="{FC1781C7-D177-4D52-9F63-62A69A694F30}" presName="spaceRect" presStyleCnt="0"/>
      <dgm:spPr/>
    </dgm:pt>
    <dgm:pt modelId="{9FFFC1C5-4AA5-4F5B-8F34-C9A4D40C1CCC}" type="pres">
      <dgm:prSet presAssocID="{FC1781C7-D177-4D52-9F63-62A69A694F30}" presName="textRect" presStyleLbl="revTx" presStyleIdx="0" presStyleCnt="5">
        <dgm:presLayoutVars>
          <dgm:chMax val="1"/>
          <dgm:chPref val="1"/>
        </dgm:presLayoutVars>
      </dgm:prSet>
      <dgm:spPr/>
      <dgm:t>
        <a:bodyPr/>
        <a:lstStyle/>
        <a:p>
          <a:endParaRPr lang="tr-TR"/>
        </a:p>
      </dgm:t>
    </dgm:pt>
    <dgm:pt modelId="{38BEB89C-001E-42B9-8F05-23F3B874DC52}" type="pres">
      <dgm:prSet presAssocID="{461E4FA2-4626-4DDB-A6E4-3C056CB17B7E}" presName="sibTrans" presStyleCnt="0"/>
      <dgm:spPr/>
    </dgm:pt>
    <dgm:pt modelId="{64A25751-F525-49C2-91DA-D5E85447A360}" type="pres">
      <dgm:prSet presAssocID="{D40CB51D-C4EB-45F3-88F8-18148D372EBB}" presName="compNode" presStyleCnt="0"/>
      <dgm:spPr/>
    </dgm:pt>
    <dgm:pt modelId="{C27DBD55-9773-4857-8B18-4EF0B71C3E12}" type="pres">
      <dgm:prSet presAssocID="{D40CB51D-C4EB-45F3-88F8-18148D372EBB}"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Bass clef"/>
        </a:ext>
      </dgm:extLst>
    </dgm:pt>
    <dgm:pt modelId="{79E0B5C9-3334-4D80-86AD-A7F094CAAFE8}" type="pres">
      <dgm:prSet presAssocID="{D40CB51D-C4EB-45F3-88F8-18148D372EBB}" presName="spaceRect" presStyleCnt="0"/>
      <dgm:spPr/>
    </dgm:pt>
    <dgm:pt modelId="{8C947802-5BE4-4AE4-A7EC-39E10059C8AB}" type="pres">
      <dgm:prSet presAssocID="{D40CB51D-C4EB-45F3-88F8-18148D372EBB}" presName="textRect" presStyleLbl="revTx" presStyleIdx="1" presStyleCnt="5">
        <dgm:presLayoutVars>
          <dgm:chMax val="1"/>
          <dgm:chPref val="1"/>
        </dgm:presLayoutVars>
      </dgm:prSet>
      <dgm:spPr/>
      <dgm:t>
        <a:bodyPr/>
        <a:lstStyle/>
        <a:p>
          <a:endParaRPr lang="tr-TR"/>
        </a:p>
      </dgm:t>
    </dgm:pt>
    <dgm:pt modelId="{AB27F00C-75C1-40DB-9E23-73BB30F5A239}" type="pres">
      <dgm:prSet presAssocID="{357B0D50-024D-4ACA-9DD3-6758933A8E34}" presName="sibTrans" presStyleCnt="0"/>
      <dgm:spPr/>
    </dgm:pt>
    <dgm:pt modelId="{A8C4162E-0E87-4638-B668-A454494FCFEA}" type="pres">
      <dgm:prSet presAssocID="{826F684F-6392-4C1A-8926-7FB23DFCEE0C}" presName="compNode" presStyleCnt="0"/>
      <dgm:spPr/>
    </dgm:pt>
    <dgm:pt modelId="{3ADD705C-BBCD-4DE8-9419-3AD761BC3501}" type="pres">
      <dgm:prSet presAssocID="{826F684F-6392-4C1A-8926-7FB23DFCEE0C}"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Burun"/>
        </a:ext>
      </dgm:extLst>
    </dgm:pt>
    <dgm:pt modelId="{88F937CD-1DFF-46D4-ACF2-57EB75A3AE90}" type="pres">
      <dgm:prSet presAssocID="{826F684F-6392-4C1A-8926-7FB23DFCEE0C}" presName="spaceRect" presStyleCnt="0"/>
      <dgm:spPr/>
    </dgm:pt>
    <dgm:pt modelId="{A76E9D91-A17F-432D-81B5-89D78D386C0C}" type="pres">
      <dgm:prSet presAssocID="{826F684F-6392-4C1A-8926-7FB23DFCEE0C}" presName="textRect" presStyleLbl="revTx" presStyleIdx="2" presStyleCnt="5">
        <dgm:presLayoutVars>
          <dgm:chMax val="1"/>
          <dgm:chPref val="1"/>
        </dgm:presLayoutVars>
      </dgm:prSet>
      <dgm:spPr/>
      <dgm:t>
        <a:bodyPr/>
        <a:lstStyle/>
        <a:p>
          <a:endParaRPr lang="tr-TR"/>
        </a:p>
      </dgm:t>
    </dgm:pt>
    <dgm:pt modelId="{73C25606-24B6-40D8-8905-2C2BF4B17993}" type="pres">
      <dgm:prSet presAssocID="{8A9A9FCD-265D-480C-B4B5-73B8B130B25D}" presName="sibTrans" presStyleCnt="0"/>
      <dgm:spPr/>
    </dgm:pt>
    <dgm:pt modelId="{96F01764-18C7-48C3-B386-0B394F5E4EDC}" type="pres">
      <dgm:prSet presAssocID="{47BBB987-EC71-41E0-8531-92174C193512}" presName="compNode" presStyleCnt="0"/>
      <dgm:spPr/>
    </dgm:pt>
    <dgm:pt modelId="{DC06DA03-742B-4F72-A51B-9CA97BCA28CE}" type="pres">
      <dgm:prSet presAssocID="{47BBB987-EC71-41E0-8531-92174C193512}"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Confused Person"/>
        </a:ext>
      </dgm:extLst>
    </dgm:pt>
    <dgm:pt modelId="{2C5983FA-B0EF-4704-B9C8-10C68CD899BB}" type="pres">
      <dgm:prSet presAssocID="{47BBB987-EC71-41E0-8531-92174C193512}" presName="spaceRect" presStyleCnt="0"/>
      <dgm:spPr/>
    </dgm:pt>
    <dgm:pt modelId="{897DBFE1-20B6-4F1F-AE34-D5ED06C98935}" type="pres">
      <dgm:prSet presAssocID="{47BBB987-EC71-41E0-8531-92174C193512}" presName="textRect" presStyleLbl="revTx" presStyleIdx="3" presStyleCnt="5">
        <dgm:presLayoutVars>
          <dgm:chMax val="1"/>
          <dgm:chPref val="1"/>
        </dgm:presLayoutVars>
      </dgm:prSet>
      <dgm:spPr/>
      <dgm:t>
        <a:bodyPr/>
        <a:lstStyle/>
        <a:p>
          <a:endParaRPr lang="tr-TR"/>
        </a:p>
      </dgm:t>
    </dgm:pt>
    <dgm:pt modelId="{C8EBC123-3B78-45F5-91A0-E4203DDEBB39}" type="pres">
      <dgm:prSet presAssocID="{7184B34B-2643-4D00-8400-13892F7808A5}" presName="sibTrans" presStyleCnt="0"/>
      <dgm:spPr/>
    </dgm:pt>
    <dgm:pt modelId="{86C7AC6C-E9DB-4AAD-91BA-7AF8229397D6}" type="pres">
      <dgm:prSet presAssocID="{77D2E991-C560-4931-B689-3DCFED73C305}" presName="compNode" presStyleCnt="0"/>
      <dgm:spPr/>
    </dgm:pt>
    <dgm:pt modelId="{0CE5D9A2-C6D1-46E7-A53D-ADC61EE6B483}" type="pres">
      <dgm:prSet presAssocID="{77D2E991-C560-4931-B689-3DCFED73C305}"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tr-TR"/>
        </a:p>
      </dgm:t>
      <dgm:extLst>
        <a:ext uri="{E40237B7-FDA0-4F09-8148-C483321AD2D9}">
          <dgm14:cNvPr xmlns:dgm14="http://schemas.microsoft.com/office/drawing/2010/diagram" id="0" name="" descr="Onay işareti"/>
        </a:ext>
      </dgm:extLst>
    </dgm:pt>
    <dgm:pt modelId="{1B98F672-5356-42A3-8FFC-E8835F6BEDEF}" type="pres">
      <dgm:prSet presAssocID="{77D2E991-C560-4931-B689-3DCFED73C305}" presName="spaceRect" presStyleCnt="0"/>
      <dgm:spPr/>
    </dgm:pt>
    <dgm:pt modelId="{521D7070-F286-4CF8-AEA0-3798AB4A03F7}" type="pres">
      <dgm:prSet presAssocID="{77D2E991-C560-4931-B689-3DCFED73C305}" presName="textRect" presStyleLbl="revTx" presStyleIdx="4" presStyleCnt="5">
        <dgm:presLayoutVars>
          <dgm:chMax val="1"/>
          <dgm:chPref val="1"/>
        </dgm:presLayoutVars>
      </dgm:prSet>
      <dgm:spPr/>
      <dgm:t>
        <a:bodyPr/>
        <a:lstStyle/>
        <a:p>
          <a:endParaRPr lang="tr-TR"/>
        </a:p>
      </dgm:t>
    </dgm:pt>
  </dgm:ptLst>
  <dgm:cxnLst>
    <dgm:cxn modelId="{E55A23FD-9012-48A8-A0AE-EEEF08F40359}" type="presOf" srcId="{FC1781C7-D177-4D52-9F63-62A69A694F30}" destId="{9FFFC1C5-4AA5-4F5B-8F34-C9A4D40C1CCC}" srcOrd="0" destOrd="0" presId="urn:microsoft.com/office/officeart/2018/2/layout/IconLabelList"/>
    <dgm:cxn modelId="{AD59305D-E6D6-469D-88C1-638AB4CBF9EF}" srcId="{2803B0DD-036F-4FD9-8E2C-84666DD31074}" destId="{FC1781C7-D177-4D52-9F63-62A69A694F30}" srcOrd="0" destOrd="0" parTransId="{67B56914-4030-4C42-9D4D-207345D52429}" sibTransId="{461E4FA2-4626-4DDB-A6E4-3C056CB17B7E}"/>
    <dgm:cxn modelId="{46E4AFAB-23C1-4FEA-B078-830757331F42}" srcId="{2803B0DD-036F-4FD9-8E2C-84666DD31074}" destId="{826F684F-6392-4C1A-8926-7FB23DFCEE0C}" srcOrd="2" destOrd="0" parTransId="{829420D8-9C31-4E52-ABB9-869AB578EC0E}" sibTransId="{8A9A9FCD-265D-480C-B4B5-73B8B130B25D}"/>
    <dgm:cxn modelId="{83B80EFF-7D15-4136-85FA-C5167396BC69}" type="presOf" srcId="{2803B0DD-036F-4FD9-8E2C-84666DD31074}" destId="{172C0948-CE0C-4F60-9478-193AF9C85702}" srcOrd="0" destOrd="0" presId="urn:microsoft.com/office/officeart/2018/2/layout/IconLabelList"/>
    <dgm:cxn modelId="{E080AF80-604F-4B9D-9EC0-46B429E8E6EB}" type="presOf" srcId="{826F684F-6392-4C1A-8926-7FB23DFCEE0C}" destId="{A76E9D91-A17F-432D-81B5-89D78D386C0C}" srcOrd="0" destOrd="0" presId="urn:microsoft.com/office/officeart/2018/2/layout/IconLabelList"/>
    <dgm:cxn modelId="{8B2759C2-745C-48E9-809A-6FD5C1088D96}" type="presOf" srcId="{D40CB51D-C4EB-45F3-88F8-18148D372EBB}" destId="{8C947802-5BE4-4AE4-A7EC-39E10059C8AB}" srcOrd="0" destOrd="0" presId="urn:microsoft.com/office/officeart/2018/2/layout/IconLabelList"/>
    <dgm:cxn modelId="{9C0DDC8D-F308-4E65-9F76-5275461B1921}" srcId="{2803B0DD-036F-4FD9-8E2C-84666DD31074}" destId="{D40CB51D-C4EB-45F3-88F8-18148D372EBB}" srcOrd="1" destOrd="0" parTransId="{974A33AE-0C7C-435B-82B2-221D670EE673}" sibTransId="{357B0D50-024D-4ACA-9DD3-6758933A8E34}"/>
    <dgm:cxn modelId="{AAB87003-3D47-46AD-A7A5-1928651CD1A0}" srcId="{2803B0DD-036F-4FD9-8E2C-84666DD31074}" destId="{47BBB987-EC71-41E0-8531-92174C193512}" srcOrd="3" destOrd="0" parTransId="{46DCF8F8-35F9-4D08-A57F-1432E4C57E0C}" sibTransId="{7184B34B-2643-4D00-8400-13892F7808A5}"/>
    <dgm:cxn modelId="{FF8AFB7C-A967-4846-9C79-D3E141653920}" type="presOf" srcId="{47BBB987-EC71-41E0-8531-92174C193512}" destId="{897DBFE1-20B6-4F1F-AE34-D5ED06C98935}" srcOrd="0" destOrd="0" presId="urn:microsoft.com/office/officeart/2018/2/layout/IconLabelList"/>
    <dgm:cxn modelId="{E557907E-FF3B-4C36-B262-B97CBAEAB14F}" srcId="{2803B0DD-036F-4FD9-8E2C-84666DD31074}" destId="{77D2E991-C560-4931-B689-3DCFED73C305}" srcOrd="4" destOrd="0" parTransId="{23BAE136-058B-4AAA-A8F0-30536DDEC2EC}" sibTransId="{45570135-86AF-4627-B657-61486339371D}"/>
    <dgm:cxn modelId="{4783239C-E029-4C24-BF18-4E6B4B3066DA}" type="presOf" srcId="{77D2E991-C560-4931-B689-3DCFED73C305}" destId="{521D7070-F286-4CF8-AEA0-3798AB4A03F7}" srcOrd="0" destOrd="0" presId="urn:microsoft.com/office/officeart/2018/2/layout/IconLabelList"/>
    <dgm:cxn modelId="{2018C19D-9003-4926-9A1F-A92EF360D444}" type="presParOf" srcId="{172C0948-CE0C-4F60-9478-193AF9C85702}" destId="{586F7D16-7A02-4AAC-A940-8BB1A0535413}" srcOrd="0" destOrd="0" presId="urn:microsoft.com/office/officeart/2018/2/layout/IconLabelList"/>
    <dgm:cxn modelId="{83AA46CE-8DA6-4353-AD17-F67391D5D08D}" type="presParOf" srcId="{586F7D16-7A02-4AAC-A940-8BB1A0535413}" destId="{BBA7C130-AE81-4B03-9C53-585AFDB7EB2D}" srcOrd="0" destOrd="0" presId="urn:microsoft.com/office/officeart/2018/2/layout/IconLabelList"/>
    <dgm:cxn modelId="{091F7E70-582A-4CBB-B09A-8F365040BA03}" type="presParOf" srcId="{586F7D16-7A02-4AAC-A940-8BB1A0535413}" destId="{369FA00B-E8BA-4429-953A-CF34AB873FD7}" srcOrd="1" destOrd="0" presId="urn:microsoft.com/office/officeart/2018/2/layout/IconLabelList"/>
    <dgm:cxn modelId="{7FA2B8C1-F385-4B7F-918F-F0DB5BAFD898}" type="presParOf" srcId="{586F7D16-7A02-4AAC-A940-8BB1A0535413}" destId="{9FFFC1C5-4AA5-4F5B-8F34-C9A4D40C1CCC}" srcOrd="2" destOrd="0" presId="urn:microsoft.com/office/officeart/2018/2/layout/IconLabelList"/>
    <dgm:cxn modelId="{9687F834-6BF9-41F6-84D2-2611BE531B21}" type="presParOf" srcId="{172C0948-CE0C-4F60-9478-193AF9C85702}" destId="{38BEB89C-001E-42B9-8F05-23F3B874DC52}" srcOrd="1" destOrd="0" presId="urn:microsoft.com/office/officeart/2018/2/layout/IconLabelList"/>
    <dgm:cxn modelId="{121913A6-9D14-4FE9-8B74-E7BE7374A198}" type="presParOf" srcId="{172C0948-CE0C-4F60-9478-193AF9C85702}" destId="{64A25751-F525-49C2-91DA-D5E85447A360}" srcOrd="2" destOrd="0" presId="urn:microsoft.com/office/officeart/2018/2/layout/IconLabelList"/>
    <dgm:cxn modelId="{D7521C1D-9866-477A-94F4-BCE26970EE27}" type="presParOf" srcId="{64A25751-F525-49C2-91DA-D5E85447A360}" destId="{C27DBD55-9773-4857-8B18-4EF0B71C3E12}" srcOrd="0" destOrd="0" presId="urn:microsoft.com/office/officeart/2018/2/layout/IconLabelList"/>
    <dgm:cxn modelId="{D6930416-829A-4892-89A9-CBA384F4C26C}" type="presParOf" srcId="{64A25751-F525-49C2-91DA-D5E85447A360}" destId="{79E0B5C9-3334-4D80-86AD-A7F094CAAFE8}" srcOrd="1" destOrd="0" presId="urn:microsoft.com/office/officeart/2018/2/layout/IconLabelList"/>
    <dgm:cxn modelId="{244EA87D-2EAC-4CD1-AE0C-140B9AEEE92F}" type="presParOf" srcId="{64A25751-F525-49C2-91DA-D5E85447A360}" destId="{8C947802-5BE4-4AE4-A7EC-39E10059C8AB}" srcOrd="2" destOrd="0" presId="urn:microsoft.com/office/officeart/2018/2/layout/IconLabelList"/>
    <dgm:cxn modelId="{9F26BF4C-AECB-4645-B0D8-74CBEED949CF}" type="presParOf" srcId="{172C0948-CE0C-4F60-9478-193AF9C85702}" destId="{AB27F00C-75C1-40DB-9E23-73BB30F5A239}" srcOrd="3" destOrd="0" presId="urn:microsoft.com/office/officeart/2018/2/layout/IconLabelList"/>
    <dgm:cxn modelId="{B642E4FB-91A6-4887-9262-634909FEDF2F}" type="presParOf" srcId="{172C0948-CE0C-4F60-9478-193AF9C85702}" destId="{A8C4162E-0E87-4638-B668-A454494FCFEA}" srcOrd="4" destOrd="0" presId="urn:microsoft.com/office/officeart/2018/2/layout/IconLabelList"/>
    <dgm:cxn modelId="{71786464-1414-49CA-8171-B899DD1628CD}" type="presParOf" srcId="{A8C4162E-0E87-4638-B668-A454494FCFEA}" destId="{3ADD705C-BBCD-4DE8-9419-3AD761BC3501}" srcOrd="0" destOrd="0" presId="urn:microsoft.com/office/officeart/2018/2/layout/IconLabelList"/>
    <dgm:cxn modelId="{57587F4D-E89B-4E17-B37F-BC8D3D807AE4}" type="presParOf" srcId="{A8C4162E-0E87-4638-B668-A454494FCFEA}" destId="{88F937CD-1DFF-46D4-ACF2-57EB75A3AE90}" srcOrd="1" destOrd="0" presId="urn:microsoft.com/office/officeart/2018/2/layout/IconLabelList"/>
    <dgm:cxn modelId="{405722CB-351E-40EA-9000-8D719A792173}" type="presParOf" srcId="{A8C4162E-0E87-4638-B668-A454494FCFEA}" destId="{A76E9D91-A17F-432D-81B5-89D78D386C0C}" srcOrd="2" destOrd="0" presId="urn:microsoft.com/office/officeart/2018/2/layout/IconLabelList"/>
    <dgm:cxn modelId="{F93D86F4-A3AC-495F-8618-B16584AE10BE}" type="presParOf" srcId="{172C0948-CE0C-4F60-9478-193AF9C85702}" destId="{73C25606-24B6-40D8-8905-2C2BF4B17993}" srcOrd="5" destOrd="0" presId="urn:microsoft.com/office/officeart/2018/2/layout/IconLabelList"/>
    <dgm:cxn modelId="{D7F80015-5C9E-4DA2-BE34-3A1AC888F1E6}" type="presParOf" srcId="{172C0948-CE0C-4F60-9478-193AF9C85702}" destId="{96F01764-18C7-48C3-B386-0B394F5E4EDC}" srcOrd="6" destOrd="0" presId="urn:microsoft.com/office/officeart/2018/2/layout/IconLabelList"/>
    <dgm:cxn modelId="{83BBD9FD-B8A8-4F79-B456-080AD18AE257}" type="presParOf" srcId="{96F01764-18C7-48C3-B386-0B394F5E4EDC}" destId="{DC06DA03-742B-4F72-A51B-9CA97BCA28CE}" srcOrd="0" destOrd="0" presId="urn:microsoft.com/office/officeart/2018/2/layout/IconLabelList"/>
    <dgm:cxn modelId="{4F335D21-CD70-474F-8C87-35D5776281B5}" type="presParOf" srcId="{96F01764-18C7-48C3-B386-0B394F5E4EDC}" destId="{2C5983FA-B0EF-4704-B9C8-10C68CD899BB}" srcOrd="1" destOrd="0" presId="urn:microsoft.com/office/officeart/2018/2/layout/IconLabelList"/>
    <dgm:cxn modelId="{A5DE90B0-5DC7-4FD7-ABA6-410EA26265C7}" type="presParOf" srcId="{96F01764-18C7-48C3-B386-0B394F5E4EDC}" destId="{897DBFE1-20B6-4F1F-AE34-D5ED06C98935}" srcOrd="2" destOrd="0" presId="urn:microsoft.com/office/officeart/2018/2/layout/IconLabelList"/>
    <dgm:cxn modelId="{C33437D3-FFCA-405F-9B36-4DE89BBE3D5B}" type="presParOf" srcId="{172C0948-CE0C-4F60-9478-193AF9C85702}" destId="{C8EBC123-3B78-45F5-91A0-E4203DDEBB39}" srcOrd="7" destOrd="0" presId="urn:microsoft.com/office/officeart/2018/2/layout/IconLabelList"/>
    <dgm:cxn modelId="{F4971881-08A9-4CC6-A825-9DA03D451C56}" type="presParOf" srcId="{172C0948-CE0C-4F60-9478-193AF9C85702}" destId="{86C7AC6C-E9DB-4AAD-91BA-7AF8229397D6}" srcOrd="8" destOrd="0" presId="urn:microsoft.com/office/officeart/2018/2/layout/IconLabelList"/>
    <dgm:cxn modelId="{494CF848-F767-4B79-AED3-371FA2227830}" type="presParOf" srcId="{86C7AC6C-E9DB-4AAD-91BA-7AF8229397D6}" destId="{0CE5D9A2-C6D1-46E7-A53D-ADC61EE6B483}" srcOrd="0" destOrd="0" presId="urn:microsoft.com/office/officeart/2018/2/layout/IconLabelList"/>
    <dgm:cxn modelId="{39374253-7695-4A93-A001-027BF8D8D8AE}" type="presParOf" srcId="{86C7AC6C-E9DB-4AAD-91BA-7AF8229397D6}" destId="{1B98F672-5356-42A3-8FFC-E8835F6BEDEF}" srcOrd="1" destOrd="0" presId="urn:microsoft.com/office/officeart/2018/2/layout/IconLabelList"/>
    <dgm:cxn modelId="{8B9FCCB3-B566-4F83-94CA-6AA45CF5D7BE}" type="presParOf" srcId="{86C7AC6C-E9DB-4AAD-91BA-7AF8229397D6}" destId="{521D7070-F286-4CF8-AEA0-3798AB4A03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E6397E-7158-4798-984C-B9B99EE9D0D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1F8CE2B-75CC-4BC3-B0E4-AA80D0540663}">
      <dgm:prSet custT="1"/>
      <dgm:spPr/>
      <dgm:t>
        <a:bodyPr/>
        <a:lstStyle/>
        <a:p>
          <a:pPr>
            <a:defRPr cap="all"/>
          </a:pPr>
          <a:r>
            <a:rPr lang="tr-TR" sz="1400" dirty="0"/>
            <a:t>Sakinleştiren alışkanlıklar kazanmak</a:t>
          </a:r>
          <a:endParaRPr lang="en-US" sz="1400" dirty="0"/>
        </a:p>
      </dgm:t>
    </dgm:pt>
    <dgm:pt modelId="{DF2E6BE9-A36B-446D-8439-8809A89D9BFA}" type="parTrans" cxnId="{0D471BF7-E982-4335-93F8-F8E02A7DE02B}">
      <dgm:prSet/>
      <dgm:spPr/>
      <dgm:t>
        <a:bodyPr/>
        <a:lstStyle/>
        <a:p>
          <a:endParaRPr lang="en-US"/>
        </a:p>
      </dgm:t>
    </dgm:pt>
    <dgm:pt modelId="{05049939-FB88-4285-9DD4-A3C8E75498EC}" type="sibTrans" cxnId="{0D471BF7-E982-4335-93F8-F8E02A7DE02B}">
      <dgm:prSet/>
      <dgm:spPr/>
      <dgm:t>
        <a:bodyPr/>
        <a:lstStyle/>
        <a:p>
          <a:endParaRPr lang="en-US"/>
        </a:p>
      </dgm:t>
    </dgm:pt>
    <dgm:pt modelId="{207CD3C7-D457-4C97-96D8-3FB81D89E4C7}">
      <dgm:prSet custT="1"/>
      <dgm:spPr/>
      <dgm:t>
        <a:bodyPr/>
        <a:lstStyle/>
        <a:p>
          <a:pPr>
            <a:defRPr cap="all"/>
          </a:pPr>
          <a:r>
            <a:rPr lang="tr-TR" sz="1400" dirty="0"/>
            <a:t>Düzenli spor yapın: Spor yapmak bedensel ve zihinsel sağlık açısından önemli bir yere sahiptir. Spor yapmak ruh sağlığınıza son derece olumlu etkiler yapar. </a:t>
          </a:r>
          <a:endParaRPr lang="en-US" sz="1400" dirty="0"/>
        </a:p>
      </dgm:t>
    </dgm:pt>
    <dgm:pt modelId="{E88083AD-FF5D-40D7-B9B1-318E818C6F8B}" type="parTrans" cxnId="{C578B362-5BF5-4C99-90B9-6D12D97DC9C7}">
      <dgm:prSet/>
      <dgm:spPr/>
      <dgm:t>
        <a:bodyPr/>
        <a:lstStyle/>
        <a:p>
          <a:endParaRPr lang="en-US"/>
        </a:p>
      </dgm:t>
    </dgm:pt>
    <dgm:pt modelId="{48CD95C1-33A7-46B4-BEDD-F3D712FF5D3C}" type="sibTrans" cxnId="{C578B362-5BF5-4C99-90B9-6D12D97DC9C7}">
      <dgm:prSet/>
      <dgm:spPr/>
      <dgm:t>
        <a:bodyPr/>
        <a:lstStyle/>
        <a:p>
          <a:endParaRPr lang="en-US"/>
        </a:p>
      </dgm:t>
    </dgm:pt>
    <dgm:pt modelId="{AD472730-E139-4FF1-A1AA-77B4F3289210}">
      <dgm:prSet custT="1"/>
      <dgm:spPr/>
      <dgm:t>
        <a:bodyPr/>
        <a:lstStyle/>
        <a:p>
          <a:pPr>
            <a:defRPr cap="all"/>
          </a:pPr>
          <a:r>
            <a:rPr lang="tr-TR" sz="1400" dirty="0"/>
            <a:t>Farklı duyularınızı geliştirin: Çevrenizdeki güzellikleri takdir etmek için etrafınıza daha yapıcı ve alıcı gözlerle bakmaya çalışın. Size huzur veren şeylere daha çok vakit ayırın.</a:t>
          </a:r>
          <a:endParaRPr lang="en-US" sz="1400" dirty="0"/>
        </a:p>
      </dgm:t>
    </dgm:pt>
    <dgm:pt modelId="{6B59206A-B505-4882-BEF7-5F55190C8261}" type="parTrans" cxnId="{CEFDD06B-5E57-4EB4-89C6-5E96AAA09FD3}">
      <dgm:prSet/>
      <dgm:spPr/>
      <dgm:t>
        <a:bodyPr/>
        <a:lstStyle/>
        <a:p>
          <a:endParaRPr lang="en-US"/>
        </a:p>
      </dgm:t>
    </dgm:pt>
    <dgm:pt modelId="{13E2B138-69B8-46E5-A19D-C6E54B1CC2C3}" type="sibTrans" cxnId="{CEFDD06B-5E57-4EB4-89C6-5E96AAA09FD3}">
      <dgm:prSet/>
      <dgm:spPr/>
      <dgm:t>
        <a:bodyPr/>
        <a:lstStyle/>
        <a:p>
          <a:endParaRPr lang="en-US"/>
        </a:p>
      </dgm:t>
    </dgm:pt>
    <dgm:pt modelId="{97202F2C-964E-4A73-9066-164DC66AD20D}">
      <dgm:prSet custT="1"/>
      <dgm:spPr/>
      <dgm:t>
        <a:bodyPr/>
        <a:lstStyle/>
        <a:p>
          <a:pPr>
            <a:defRPr cap="all"/>
          </a:pPr>
          <a:r>
            <a:rPr lang="tr-TR" sz="1400" dirty="0"/>
            <a:t>Size güç veren sözler tekrarlayın: İç huzurunuzu tesis etmek için size güç, ilham ve motivasyon veren bazı sözleri gün içinde tekrarlamanız faydalı olur. </a:t>
          </a:r>
          <a:endParaRPr lang="en-US" sz="1400" dirty="0"/>
        </a:p>
      </dgm:t>
    </dgm:pt>
    <dgm:pt modelId="{96313671-BCE9-4102-8AC0-AD224789EB4E}" type="parTrans" cxnId="{9F14E77E-5922-4A75-8856-59A84CA307F4}">
      <dgm:prSet/>
      <dgm:spPr/>
      <dgm:t>
        <a:bodyPr/>
        <a:lstStyle/>
        <a:p>
          <a:endParaRPr lang="en-US"/>
        </a:p>
      </dgm:t>
    </dgm:pt>
    <dgm:pt modelId="{F79B486B-2A72-4961-8DE8-EB946E219FC4}" type="sibTrans" cxnId="{9F14E77E-5922-4A75-8856-59A84CA307F4}">
      <dgm:prSet/>
      <dgm:spPr/>
      <dgm:t>
        <a:bodyPr/>
        <a:lstStyle/>
        <a:p>
          <a:endParaRPr lang="en-US"/>
        </a:p>
      </dgm:t>
    </dgm:pt>
    <dgm:pt modelId="{55EBE64E-9162-4665-A2DC-E918FB1AD463}" type="pres">
      <dgm:prSet presAssocID="{98E6397E-7158-4798-984C-B9B99EE9D0DC}" presName="root" presStyleCnt="0">
        <dgm:presLayoutVars>
          <dgm:dir/>
          <dgm:resizeHandles val="exact"/>
        </dgm:presLayoutVars>
      </dgm:prSet>
      <dgm:spPr/>
      <dgm:t>
        <a:bodyPr/>
        <a:lstStyle/>
        <a:p>
          <a:endParaRPr lang="tr-TR"/>
        </a:p>
      </dgm:t>
    </dgm:pt>
    <dgm:pt modelId="{5EED1DEB-1A35-4D0D-AE03-ED28653455F6}" type="pres">
      <dgm:prSet presAssocID="{71F8CE2B-75CC-4BC3-B0E4-AA80D0540663}" presName="compNode" presStyleCnt="0"/>
      <dgm:spPr/>
    </dgm:pt>
    <dgm:pt modelId="{DFF9A490-DF8A-4219-9C1B-6AFAD6D845D8}" type="pres">
      <dgm:prSet presAssocID="{71F8CE2B-75CC-4BC3-B0E4-AA80D0540663}" presName="iconBgRect" presStyleLbl="bgShp" presStyleIdx="0" presStyleCnt="4" custLinFactNeighborX="-91067" custLinFactNeighborY="-927"/>
      <dgm:spPr>
        <a:prstGeom prst="round2DiagRect">
          <a:avLst>
            <a:gd name="adj1" fmla="val 29727"/>
            <a:gd name="adj2" fmla="val 0"/>
          </a:avLst>
        </a:prstGeom>
      </dgm:spPr>
    </dgm:pt>
    <dgm:pt modelId="{92BE224A-B214-459E-A7D7-ACF14689C875}" type="pres">
      <dgm:prSet presAssocID="{71F8CE2B-75CC-4BC3-B0E4-AA80D0540663}" presName="iconRect" presStyleLbl="node1" presStyleIdx="0" presStyleCnt="4" custLinFactX="-58717" custLinFactNeighborX="-100000" custLinFactNeighborY="-161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Kupa"/>
        </a:ext>
      </dgm:extLst>
    </dgm:pt>
    <dgm:pt modelId="{08D653B0-0806-4566-8E41-26D591CB55F1}" type="pres">
      <dgm:prSet presAssocID="{71F8CE2B-75CC-4BC3-B0E4-AA80D0540663}" presName="spaceRect" presStyleCnt="0"/>
      <dgm:spPr/>
    </dgm:pt>
    <dgm:pt modelId="{E7625DBD-9A66-4D10-A33B-20B40CBD29C9}" type="pres">
      <dgm:prSet presAssocID="{71F8CE2B-75CC-4BC3-B0E4-AA80D0540663}" presName="textRect" presStyleLbl="revTx" presStyleIdx="0" presStyleCnt="4" custLinFactNeighborX="-56003" custLinFactNeighborY="-14744">
        <dgm:presLayoutVars>
          <dgm:chMax val="1"/>
          <dgm:chPref val="1"/>
        </dgm:presLayoutVars>
      </dgm:prSet>
      <dgm:spPr/>
      <dgm:t>
        <a:bodyPr/>
        <a:lstStyle/>
        <a:p>
          <a:endParaRPr lang="tr-TR"/>
        </a:p>
      </dgm:t>
    </dgm:pt>
    <dgm:pt modelId="{9B1FFFE6-7778-4893-BA5F-DA832965BCDA}" type="pres">
      <dgm:prSet presAssocID="{05049939-FB88-4285-9DD4-A3C8E75498EC}" presName="sibTrans" presStyleCnt="0"/>
      <dgm:spPr/>
    </dgm:pt>
    <dgm:pt modelId="{D7C83462-6A46-4F76-903C-F31A0F888864}" type="pres">
      <dgm:prSet presAssocID="{207CD3C7-D457-4C97-96D8-3FB81D89E4C7}" presName="compNode" presStyleCnt="0"/>
      <dgm:spPr/>
    </dgm:pt>
    <dgm:pt modelId="{658CF216-11D3-4D4D-A6D9-931EA2A45017}" type="pres">
      <dgm:prSet presAssocID="{207CD3C7-D457-4C97-96D8-3FB81D89E4C7}" presName="iconBgRect" presStyleLbl="bgShp" presStyleIdx="1" presStyleCnt="4" custLinFactNeighborX="98300" custLinFactNeighborY="1855"/>
      <dgm:spPr>
        <a:prstGeom prst="round2DiagRect">
          <a:avLst>
            <a:gd name="adj1" fmla="val 29727"/>
            <a:gd name="adj2" fmla="val 0"/>
          </a:avLst>
        </a:prstGeom>
      </dgm:spPr>
    </dgm:pt>
    <dgm:pt modelId="{D61B6662-2685-4346-844B-40018897E80F}" type="pres">
      <dgm:prSet presAssocID="{207CD3C7-D457-4C97-96D8-3FB81D89E4C7}" presName="iconRect" presStyleLbl="node1" presStyleIdx="1" presStyleCnt="4" custLinFactX="69707" custLinFactNeighborX="100000" custLinFactNeighborY="161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Dambel"/>
        </a:ext>
      </dgm:extLst>
    </dgm:pt>
    <dgm:pt modelId="{23A0CF81-609C-4B73-AAF5-ADAD9E74C622}" type="pres">
      <dgm:prSet presAssocID="{207CD3C7-D457-4C97-96D8-3FB81D89E4C7}" presName="spaceRect" presStyleCnt="0"/>
      <dgm:spPr/>
    </dgm:pt>
    <dgm:pt modelId="{C4C8AB12-3A4E-44B0-85B3-6997EF3B0448}" type="pres">
      <dgm:prSet presAssocID="{207CD3C7-D457-4C97-96D8-3FB81D89E4C7}" presName="textRect" presStyleLbl="revTx" presStyleIdx="1" presStyleCnt="4" custScaleX="210507" custLinFactNeighborX="49927">
        <dgm:presLayoutVars>
          <dgm:chMax val="1"/>
          <dgm:chPref val="1"/>
        </dgm:presLayoutVars>
      </dgm:prSet>
      <dgm:spPr/>
      <dgm:t>
        <a:bodyPr/>
        <a:lstStyle/>
        <a:p>
          <a:endParaRPr lang="tr-TR"/>
        </a:p>
      </dgm:t>
    </dgm:pt>
    <dgm:pt modelId="{8C88715A-648C-47FA-AF05-0C877616DC4C}" type="pres">
      <dgm:prSet presAssocID="{48CD95C1-33A7-46B4-BEDD-F3D712FF5D3C}" presName="sibTrans" presStyleCnt="0"/>
      <dgm:spPr/>
    </dgm:pt>
    <dgm:pt modelId="{1CC2FDF3-222C-4238-A6C6-119FDFDB0197}" type="pres">
      <dgm:prSet presAssocID="{AD472730-E139-4FF1-A1AA-77B4F3289210}" presName="compNode" presStyleCnt="0"/>
      <dgm:spPr/>
    </dgm:pt>
    <dgm:pt modelId="{2DBAAB51-A971-42FF-B457-D1C9BC813154}" type="pres">
      <dgm:prSet presAssocID="{AD472730-E139-4FF1-A1AA-77B4F3289210}" presName="iconBgRect" presStyleLbl="bgShp" presStyleIdx="2" presStyleCnt="4" custLinFactX="-17775" custLinFactNeighborX="-100000" custLinFactNeighborY="-17014"/>
      <dgm:spPr>
        <a:prstGeom prst="round2DiagRect">
          <a:avLst>
            <a:gd name="adj1" fmla="val 29727"/>
            <a:gd name="adj2" fmla="val 0"/>
          </a:avLst>
        </a:prstGeom>
      </dgm:spPr>
    </dgm:pt>
    <dgm:pt modelId="{15BA3B91-D85E-47BB-AB5D-0FB69A6DEB6C}" type="pres">
      <dgm:prSet presAssocID="{AD472730-E139-4FF1-A1AA-77B4F3289210}" presName="iconRect" presStyleLbl="node1" presStyleIdx="2" presStyleCnt="4" custLinFactX="-100000" custLinFactNeighborX="-105264" custLinFactNeighborY="-2965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Kullanıcı"/>
        </a:ext>
      </dgm:extLst>
    </dgm:pt>
    <dgm:pt modelId="{5EB3A305-F2BE-4513-99B0-F4CD8234515F}" type="pres">
      <dgm:prSet presAssocID="{AD472730-E139-4FF1-A1AA-77B4F3289210}" presName="spaceRect" presStyleCnt="0"/>
      <dgm:spPr/>
    </dgm:pt>
    <dgm:pt modelId="{5AA8FB2F-6D96-4941-AD96-56CA58AA58DF}" type="pres">
      <dgm:prSet presAssocID="{AD472730-E139-4FF1-A1AA-77B4F3289210}" presName="textRect" presStyleLbl="revTx" presStyleIdx="2" presStyleCnt="4" custScaleX="177006" custLinFactNeighborX="-54872" custLinFactNeighborY="-6955">
        <dgm:presLayoutVars>
          <dgm:chMax val="1"/>
          <dgm:chPref val="1"/>
        </dgm:presLayoutVars>
      </dgm:prSet>
      <dgm:spPr/>
      <dgm:t>
        <a:bodyPr/>
        <a:lstStyle/>
        <a:p>
          <a:endParaRPr lang="tr-TR"/>
        </a:p>
      </dgm:t>
    </dgm:pt>
    <dgm:pt modelId="{04E87AAF-7460-49B8-B768-F73E3CCACDA2}" type="pres">
      <dgm:prSet presAssocID="{13E2B138-69B8-46E5-A19D-C6E54B1CC2C3}" presName="sibTrans" presStyleCnt="0"/>
      <dgm:spPr/>
    </dgm:pt>
    <dgm:pt modelId="{FB162BBF-177F-48BB-A534-562EB3C653B0}" type="pres">
      <dgm:prSet presAssocID="{97202F2C-964E-4A73-9066-164DC66AD20D}" presName="compNode" presStyleCnt="0"/>
      <dgm:spPr/>
    </dgm:pt>
    <dgm:pt modelId="{8C5AD2A2-A805-450A-850F-5F533DA85972}" type="pres">
      <dgm:prSet presAssocID="{97202F2C-964E-4A73-9066-164DC66AD20D}" presName="iconBgRect" presStyleLbl="bgShp" presStyleIdx="3" presStyleCnt="4" custLinFactNeighborX="43586" custLinFactNeighborY="-1855"/>
      <dgm:spPr>
        <a:prstGeom prst="round2DiagRect">
          <a:avLst>
            <a:gd name="adj1" fmla="val 29727"/>
            <a:gd name="adj2" fmla="val 0"/>
          </a:avLst>
        </a:prstGeom>
      </dgm:spPr>
    </dgm:pt>
    <dgm:pt modelId="{436EF948-F737-4B95-9EB0-FC0C3D294F3D}" type="pres">
      <dgm:prSet presAssocID="{97202F2C-964E-4A73-9066-164DC66AD20D}" presName="iconRect" presStyleLbl="node1" presStyleIdx="3" presStyleCnt="4" custLinFactNeighborX="75964" custLinFactNeighborY="-3232"/>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Müzik"/>
        </a:ext>
      </dgm:extLst>
    </dgm:pt>
    <dgm:pt modelId="{ABA3D1C0-94E3-404D-BEE9-F84791C3417C}" type="pres">
      <dgm:prSet presAssocID="{97202F2C-964E-4A73-9066-164DC66AD20D}" presName="spaceRect" presStyleCnt="0"/>
      <dgm:spPr/>
    </dgm:pt>
    <dgm:pt modelId="{EE11717F-A001-477B-9169-002BDC15C4D6}" type="pres">
      <dgm:prSet presAssocID="{97202F2C-964E-4A73-9066-164DC66AD20D}" presName="textRect" presStyleLbl="revTx" presStyleIdx="3" presStyleCnt="4" custScaleX="168387" custLinFactNeighborX="19233" custLinFactNeighborY="876">
        <dgm:presLayoutVars>
          <dgm:chMax val="1"/>
          <dgm:chPref val="1"/>
        </dgm:presLayoutVars>
      </dgm:prSet>
      <dgm:spPr/>
      <dgm:t>
        <a:bodyPr/>
        <a:lstStyle/>
        <a:p>
          <a:endParaRPr lang="tr-TR"/>
        </a:p>
      </dgm:t>
    </dgm:pt>
  </dgm:ptLst>
  <dgm:cxnLst>
    <dgm:cxn modelId="{CEFDD06B-5E57-4EB4-89C6-5E96AAA09FD3}" srcId="{98E6397E-7158-4798-984C-B9B99EE9D0DC}" destId="{AD472730-E139-4FF1-A1AA-77B4F3289210}" srcOrd="2" destOrd="0" parTransId="{6B59206A-B505-4882-BEF7-5F55190C8261}" sibTransId="{13E2B138-69B8-46E5-A19D-C6E54B1CC2C3}"/>
    <dgm:cxn modelId="{3F1E94FE-15EA-4342-B928-07E85CFAA13D}" type="presOf" srcId="{97202F2C-964E-4A73-9066-164DC66AD20D}" destId="{EE11717F-A001-477B-9169-002BDC15C4D6}" srcOrd="0" destOrd="0" presId="urn:microsoft.com/office/officeart/2018/5/layout/IconLeafLabelList"/>
    <dgm:cxn modelId="{216CE830-AD6E-4428-BF12-7C49AE8B6E4A}" type="presOf" srcId="{98E6397E-7158-4798-984C-B9B99EE9D0DC}" destId="{55EBE64E-9162-4665-A2DC-E918FB1AD463}" srcOrd="0" destOrd="0" presId="urn:microsoft.com/office/officeart/2018/5/layout/IconLeafLabelList"/>
    <dgm:cxn modelId="{9F14E77E-5922-4A75-8856-59A84CA307F4}" srcId="{98E6397E-7158-4798-984C-B9B99EE9D0DC}" destId="{97202F2C-964E-4A73-9066-164DC66AD20D}" srcOrd="3" destOrd="0" parTransId="{96313671-BCE9-4102-8AC0-AD224789EB4E}" sibTransId="{F79B486B-2A72-4961-8DE8-EB946E219FC4}"/>
    <dgm:cxn modelId="{C578B362-5BF5-4C99-90B9-6D12D97DC9C7}" srcId="{98E6397E-7158-4798-984C-B9B99EE9D0DC}" destId="{207CD3C7-D457-4C97-96D8-3FB81D89E4C7}" srcOrd="1" destOrd="0" parTransId="{E88083AD-FF5D-40D7-B9B1-318E818C6F8B}" sibTransId="{48CD95C1-33A7-46B4-BEDD-F3D712FF5D3C}"/>
    <dgm:cxn modelId="{892AEB01-E388-4904-B72B-631DA734B829}" type="presOf" srcId="{207CD3C7-D457-4C97-96D8-3FB81D89E4C7}" destId="{C4C8AB12-3A4E-44B0-85B3-6997EF3B0448}" srcOrd="0" destOrd="0" presId="urn:microsoft.com/office/officeart/2018/5/layout/IconLeafLabelList"/>
    <dgm:cxn modelId="{0D471BF7-E982-4335-93F8-F8E02A7DE02B}" srcId="{98E6397E-7158-4798-984C-B9B99EE9D0DC}" destId="{71F8CE2B-75CC-4BC3-B0E4-AA80D0540663}" srcOrd="0" destOrd="0" parTransId="{DF2E6BE9-A36B-446D-8439-8809A89D9BFA}" sibTransId="{05049939-FB88-4285-9DD4-A3C8E75498EC}"/>
    <dgm:cxn modelId="{6578D237-3533-4FA8-8874-2C9E2BB8B6F1}" type="presOf" srcId="{AD472730-E139-4FF1-A1AA-77B4F3289210}" destId="{5AA8FB2F-6D96-4941-AD96-56CA58AA58DF}" srcOrd="0" destOrd="0" presId="urn:microsoft.com/office/officeart/2018/5/layout/IconLeafLabelList"/>
    <dgm:cxn modelId="{646B92E9-C843-42B1-A8E4-722645CCC910}" type="presOf" srcId="{71F8CE2B-75CC-4BC3-B0E4-AA80D0540663}" destId="{E7625DBD-9A66-4D10-A33B-20B40CBD29C9}" srcOrd="0" destOrd="0" presId="urn:microsoft.com/office/officeart/2018/5/layout/IconLeafLabelList"/>
    <dgm:cxn modelId="{2B556DE5-C6E1-4A8A-AA36-C2A8288E6521}" type="presParOf" srcId="{55EBE64E-9162-4665-A2DC-E918FB1AD463}" destId="{5EED1DEB-1A35-4D0D-AE03-ED28653455F6}" srcOrd="0" destOrd="0" presId="urn:microsoft.com/office/officeart/2018/5/layout/IconLeafLabelList"/>
    <dgm:cxn modelId="{AA38A58F-5FB7-48B7-9A95-21B69EE437A0}" type="presParOf" srcId="{5EED1DEB-1A35-4D0D-AE03-ED28653455F6}" destId="{DFF9A490-DF8A-4219-9C1B-6AFAD6D845D8}" srcOrd="0" destOrd="0" presId="urn:microsoft.com/office/officeart/2018/5/layout/IconLeafLabelList"/>
    <dgm:cxn modelId="{997FABD5-0ED2-423E-852E-43AC78F356CC}" type="presParOf" srcId="{5EED1DEB-1A35-4D0D-AE03-ED28653455F6}" destId="{92BE224A-B214-459E-A7D7-ACF14689C875}" srcOrd="1" destOrd="0" presId="urn:microsoft.com/office/officeart/2018/5/layout/IconLeafLabelList"/>
    <dgm:cxn modelId="{3DF9217C-CF4C-4F92-B76D-39FE0DD80AAB}" type="presParOf" srcId="{5EED1DEB-1A35-4D0D-AE03-ED28653455F6}" destId="{08D653B0-0806-4566-8E41-26D591CB55F1}" srcOrd="2" destOrd="0" presId="urn:microsoft.com/office/officeart/2018/5/layout/IconLeafLabelList"/>
    <dgm:cxn modelId="{601A5C03-DDE4-4708-97DC-5E96D8F6F79E}" type="presParOf" srcId="{5EED1DEB-1A35-4D0D-AE03-ED28653455F6}" destId="{E7625DBD-9A66-4D10-A33B-20B40CBD29C9}" srcOrd="3" destOrd="0" presId="urn:microsoft.com/office/officeart/2018/5/layout/IconLeafLabelList"/>
    <dgm:cxn modelId="{E016B2D6-0FD7-44CF-9735-5B7D781D32F8}" type="presParOf" srcId="{55EBE64E-9162-4665-A2DC-E918FB1AD463}" destId="{9B1FFFE6-7778-4893-BA5F-DA832965BCDA}" srcOrd="1" destOrd="0" presId="urn:microsoft.com/office/officeart/2018/5/layout/IconLeafLabelList"/>
    <dgm:cxn modelId="{39E49FD1-4BB5-43B8-9584-779D1E23FA57}" type="presParOf" srcId="{55EBE64E-9162-4665-A2DC-E918FB1AD463}" destId="{D7C83462-6A46-4F76-903C-F31A0F888864}" srcOrd="2" destOrd="0" presId="urn:microsoft.com/office/officeart/2018/5/layout/IconLeafLabelList"/>
    <dgm:cxn modelId="{0C9BF21F-4BBB-474E-ACCD-9E06C6A255AC}" type="presParOf" srcId="{D7C83462-6A46-4F76-903C-F31A0F888864}" destId="{658CF216-11D3-4D4D-A6D9-931EA2A45017}" srcOrd="0" destOrd="0" presId="urn:microsoft.com/office/officeart/2018/5/layout/IconLeafLabelList"/>
    <dgm:cxn modelId="{6C8DDDC0-C7C3-4765-B0FC-006B6CED6CBE}" type="presParOf" srcId="{D7C83462-6A46-4F76-903C-F31A0F888864}" destId="{D61B6662-2685-4346-844B-40018897E80F}" srcOrd="1" destOrd="0" presId="urn:microsoft.com/office/officeart/2018/5/layout/IconLeafLabelList"/>
    <dgm:cxn modelId="{6C80FC13-2D7A-4AC9-848D-BE20E2565F71}" type="presParOf" srcId="{D7C83462-6A46-4F76-903C-F31A0F888864}" destId="{23A0CF81-609C-4B73-AAF5-ADAD9E74C622}" srcOrd="2" destOrd="0" presId="urn:microsoft.com/office/officeart/2018/5/layout/IconLeafLabelList"/>
    <dgm:cxn modelId="{4B2AF1C7-C5EB-46EE-8664-B04C305DD179}" type="presParOf" srcId="{D7C83462-6A46-4F76-903C-F31A0F888864}" destId="{C4C8AB12-3A4E-44B0-85B3-6997EF3B0448}" srcOrd="3" destOrd="0" presId="urn:microsoft.com/office/officeart/2018/5/layout/IconLeafLabelList"/>
    <dgm:cxn modelId="{67A7AFAE-C5D4-482D-8F0A-28ED91F682CE}" type="presParOf" srcId="{55EBE64E-9162-4665-A2DC-E918FB1AD463}" destId="{8C88715A-648C-47FA-AF05-0C877616DC4C}" srcOrd="3" destOrd="0" presId="urn:microsoft.com/office/officeart/2018/5/layout/IconLeafLabelList"/>
    <dgm:cxn modelId="{C20EC1A2-5B5B-41A8-BE6A-0E0045CE9C54}" type="presParOf" srcId="{55EBE64E-9162-4665-A2DC-E918FB1AD463}" destId="{1CC2FDF3-222C-4238-A6C6-119FDFDB0197}" srcOrd="4" destOrd="0" presId="urn:microsoft.com/office/officeart/2018/5/layout/IconLeafLabelList"/>
    <dgm:cxn modelId="{020407C5-E877-4C5A-8B5A-C13DEEB04DCD}" type="presParOf" srcId="{1CC2FDF3-222C-4238-A6C6-119FDFDB0197}" destId="{2DBAAB51-A971-42FF-B457-D1C9BC813154}" srcOrd="0" destOrd="0" presId="urn:microsoft.com/office/officeart/2018/5/layout/IconLeafLabelList"/>
    <dgm:cxn modelId="{2376CA2B-BACF-423F-9300-D9627BAAAFC7}" type="presParOf" srcId="{1CC2FDF3-222C-4238-A6C6-119FDFDB0197}" destId="{15BA3B91-D85E-47BB-AB5D-0FB69A6DEB6C}" srcOrd="1" destOrd="0" presId="urn:microsoft.com/office/officeart/2018/5/layout/IconLeafLabelList"/>
    <dgm:cxn modelId="{5A10799B-CCB9-4A6D-99E7-5968BCE13EDA}" type="presParOf" srcId="{1CC2FDF3-222C-4238-A6C6-119FDFDB0197}" destId="{5EB3A305-F2BE-4513-99B0-F4CD8234515F}" srcOrd="2" destOrd="0" presId="urn:microsoft.com/office/officeart/2018/5/layout/IconLeafLabelList"/>
    <dgm:cxn modelId="{5A18D809-EACA-40BE-B566-E94BC880D633}" type="presParOf" srcId="{1CC2FDF3-222C-4238-A6C6-119FDFDB0197}" destId="{5AA8FB2F-6D96-4941-AD96-56CA58AA58DF}" srcOrd="3" destOrd="0" presId="urn:microsoft.com/office/officeart/2018/5/layout/IconLeafLabelList"/>
    <dgm:cxn modelId="{4544B888-3FE8-4F89-861B-1B00F2FB9A25}" type="presParOf" srcId="{55EBE64E-9162-4665-A2DC-E918FB1AD463}" destId="{04E87AAF-7460-49B8-B768-F73E3CCACDA2}" srcOrd="5" destOrd="0" presId="urn:microsoft.com/office/officeart/2018/5/layout/IconLeafLabelList"/>
    <dgm:cxn modelId="{AEB2BCA7-DD79-4B32-8B58-4EE5677C2978}" type="presParOf" srcId="{55EBE64E-9162-4665-A2DC-E918FB1AD463}" destId="{FB162BBF-177F-48BB-A534-562EB3C653B0}" srcOrd="6" destOrd="0" presId="urn:microsoft.com/office/officeart/2018/5/layout/IconLeafLabelList"/>
    <dgm:cxn modelId="{602B03D3-0B2D-409A-BA97-8EB2E840DA22}" type="presParOf" srcId="{FB162BBF-177F-48BB-A534-562EB3C653B0}" destId="{8C5AD2A2-A805-450A-850F-5F533DA85972}" srcOrd="0" destOrd="0" presId="urn:microsoft.com/office/officeart/2018/5/layout/IconLeafLabelList"/>
    <dgm:cxn modelId="{90C0CCDD-1AC4-4624-91B6-F6BA30B3B986}" type="presParOf" srcId="{FB162BBF-177F-48BB-A534-562EB3C653B0}" destId="{436EF948-F737-4B95-9EB0-FC0C3D294F3D}" srcOrd="1" destOrd="0" presId="urn:microsoft.com/office/officeart/2018/5/layout/IconLeafLabelList"/>
    <dgm:cxn modelId="{B3252760-01CB-4462-B913-D3F7094FE40E}" type="presParOf" srcId="{FB162BBF-177F-48BB-A534-562EB3C653B0}" destId="{ABA3D1C0-94E3-404D-BEE9-F84791C3417C}" srcOrd="2" destOrd="0" presId="urn:microsoft.com/office/officeart/2018/5/layout/IconLeafLabelList"/>
    <dgm:cxn modelId="{374E4FD7-F2A2-4DE2-9326-8C84996AA2C3}" type="presParOf" srcId="{FB162BBF-177F-48BB-A534-562EB3C653B0}" destId="{EE11717F-A001-477B-9169-002BDC15C4D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7C130-AE81-4B03-9C53-585AFDB7EB2D}">
      <dsp:nvSpPr>
        <dsp:cNvPr id="0" name=""/>
        <dsp:cNvSpPr/>
      </dsp:nvSpPr>
      <dsp:spPr>
        <a:xfrm>
          <a:off x="1328628" y="362186"/>
          <a:ext cx="810000" cy="81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FFC1C5-4AA5-4F5B-8F34-C9A4D40C1CCC}">
      <dsp:nvSpPr>
        <dsp:cNvPr id="0" name=""/>
        <dsp:cNvSpPr/>
      </dsp:nvSpPr>
      <dsp:spPr>
        <a:xfrm>
          <a:off x="833628" y="1697824"/>
          <a:ext cx="1800000" cy="216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tr-TR" sz="1400" kern="1200" dirty="0"/>
            <a:t>Duygulara sağlıklı tepkiler vermek</a:t>
          </a:r>
          <a:endParaRPr lang="en-US" sz="1400" kern="1200" dirty="0"/>
        </a:p>
      </dsp:txBody>
      <dsp:txXfrm>
        <a:off x="833628" y="1697824"/>
        <a:ext cx="1800000" cy="2165625"/>
      </dsp:txXfrm>
    </dsp:sp>
    <dsp:sp modelId="{C27DBD55-9773-4857-8B18-4EF0B71C3E12}">
      <dsp:nvSpPr>
        <dsp:cNvPr id="0" name=""/>
        <dsp:cNvSpPr/>
      </dsp:nvSpPr>
      <dsp:spPr>
        <a:xfrm>
          <a:off x="3443628" y="362186"/>
          <a:ext cx="810000" cy="81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947802-5BE4-4AE4-A7EC-39E10059C8AB}">
      <dsp:nvSpPr>
        <dsp:cNvPr id="0" name=""/>
        <dsp:cNvSpPr/>
      </dsp:nvSpPr>
      <dsp:spPr>
        <a:xfrm>
          <a:off x="2948628" y="1697824"/>
          <a:ext cx="1800000" cy="216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tr-TR" sz="1400" kern="1200" dirty="0"/>
            <a:t>Hemen savunmaya geçmeyin: Hemen savunmaya geçmek hem duyguların kontrolden çıkmasına hem de "aşırı duygusal" olarak algılanmanıza neden olur.</a:t>
          </a:r>
          <a:endParaRPr lang="en-US" sz="1400" kern="1200" dirty="0"/>
        </a:p>
      </dsp:txBody>
      <dsp:txXfrm>
        <a:off x="2948628" y="1697824"/>
        <a:ext cx="1800000" cy="2165625"/>
      </dsp:txXfrm>
    </dsp:sp>
    <dsp:sp modelId="{3ADD705C-BBCD-4DE8-9419-3AD761BC3501}">
      <dsp:nvSpPr>
        <dsp:cNvPr id="0" name=""/>
        <dsp:cNvSpPr/>
      </dsp:nvSpPr>
      <dsp:spPr>
        <a:xfrm>
          <a:off x="5558628" y="362186"/>
          <a:ext cx="810000" cy="81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6E9D91-A17F-432D-81B5-89D78D386C0C}">
      <dsp:nvSpPr>
        <dsp:cNvPr id="0" name=""/>
        <dsp:cNvSpPr/>
      </dsp:nvSpPr>
      <dsp:spPr>
        <a:xfrm>
          <a:off x="5063628" y="1697824"/>
          <a:ext cx="1800000" cy="216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tr-TR" sz="1400" kern="1200" dirty="0"/>
            <a:t>Tetikleyicilere karşı önlem alın: İnsanlar, mekanlar, eşyalar, kokular sizde belli duyguların uyanmasına neden olabilir. Bu tür tetikleyici şeylere karşı önlem almak gerekir. </a:t>
          </a:r>
          <a:endParaRPr lang="en-US" sz="1400" kern="1200" dirty="0"/>
        </a:p>
      </dsp:txBody>
      <dsp:txXfrm>
        <a:off x="5063628" y="1697824"/>
        <a:ext cx="1800000" cy="2165625"/>
      </dsp:txXfrm>
    </dsp:sp>
    <dsp:sp modelId="{DC06DA03-742B-4F72-A51B-9CA97BCA28CE}">
      <dsp:nvSpPr>
        <dsp:cNvPr id="0" name=""/>
        <dsp:cNvSpPr/>
      </dsp:nvSpPr>
      <dsp:spPr>
        <a:xfrm>
          <a:off x="7673628" y="362186"/>
          <a:ext cx="810000" cy="81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7DBFE1-20B6-4F1F-AE34-D5ED06C98935}">
      <dsp:nvSpPr>
        <dsp:cNvPr id="0" name=""/>
        <dsp:cNvSpPr/>
      </dsp:nvSpPr>
      <dsp:spPr>
        <a:xfrm>
          <a:off x="7178628" y="1697824"/>
          <a:ext cx="1800000" cy="216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tr-TR" sz="1400" kern="1200" dirty="0"/>
            <a:t>Olumsuz insanları görmezden gelin: Bir kişi sizi mutsuz edecek şeyler söylüyor, sizin sinirlerinizle oynuyorsa bu kişiye karşı sakinliğinizi koruyun.</a:t>
          </a:r>
          <a:endParaRPr lang="en-US" sz="1400" kern="1200" dirty="0"/>
        </a:p>
      </dsp:txBody>
      <dsp:txXfrm>
        <a:off x="7178628" y="1697824"/>
        <a:ext cx="1800000" cy="2165625"/>
      </dsp:txXfrm>
    </dsp:sp>
    <dsp:sp modelId="{0CE5D9A2-C6D1-46E7-A53D-ADC61EE6B483}">
      <dsp:nvSpPr>
        <dsp:cNvPr id="0" name=""/>
        <dsp:cNvSpPr/>
      </dsp:nvSpPr>
      <dsp:spPr>
        <a:xfrm>
          <a:off x="9788628" y="362186"/>
          <a:ext cx="810000" cy="81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D7070-F286-4CF8-AEA0-3798AB4A03F7}">
      <dsp:nvSpPr>
        <dsp:cNvPr id="0" name=""/>
        <dsp:cNvSpPr/>
      </dsp:nvSpPr>
      <dsp:spPr>
        <a:xfrm>
          <a:off x="9293628" y="1697824"/>
          <a:ext cx="1800000" cy="216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tr-TR" sz="1400" kern="1200" dirty="0"/>
            <a:t>Farklı şeyler yapın: Negatif duyguların sizi ele geçirdiğini hissederseniz bir an durun ve normalde o duyguya verdiğiniz tepkinin tam tersini verin. Bu yöntem olumlu bir sonuç getirirse bu alışkanlığı edinmeye çalışın. </a:t>
          </a:r>
          <a:endParaRPr lang="en-US" sz="1400" kern="1200" dirty="0"/>
        </a:p>
      </dsp:txBody>
      <dsp:txXfrm>
        <a:off x="9293628" y="1697824"/>
        <a:ext cx="1800000" cy="2165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9A490-DF8A-4219-9C1B-6AFAD6D845D8}">
      <dsp:nvSpPr>
        <dsp:cNvPr id="0" name=""/>
        <dsp:cNvSpPr/>
      </dsp:nvSpPr>
      <dsp:spPr>
        <a:xfrm>
          <a:off x="1193536" y="221334"/>
          <a:ext cx="1493978" cy="149397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BE224A-B214-459E-A7D7-ACF14689C875}">
      <dsp:nvSpPr>
        <dsp:cNvPr id="0" name=""/>
        <dsp:cNvSpPr/>
      </dsp:nvSpPr>
      <dsp:spPr>
        <a:xfrm>
          <a:off x="1511922" y="539719"/>
          <a:ext cx="857200" cy="8572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625DBD-9A66-4D10-A33B-20B40CBD29C9}">
      <dsp:nvSpPr>
        <dsp:cNvPr id="0" name=""/>
        <dsp:cNvSpPr/>
      </dsp:nvSpPr>
      <dsp:spPr>
        <a:xfrm>
          <a:off x="704879" y="2083666"/>
          <a:ext cx="2449144" cy="75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dirty="0"/>
            <a:t>Sakinleştiren alışkanlıklar kazanmak</a:t>
          </a:r>
          <a:endParaRPr lang="en-US" sz="1400" kern="1200" dirty="0"/>
        </a:p>
      </dsp:txBody>
      <dsp:txXfrm>
        <a:off x="704879" y="2083666"/>
        <a:ext cx="2449144" cy="751712"/>
      </dsp:txXfrm>
    </dsp:sp>
    <dsp:sp modelId="{658CF216-11D3-4D4D-A6D9-931EA2A45017}">
      <dsp:nvSpPr>
        <dsp:cNvPr id="0" name=""/>
        <dsp:cNvSpPr/>
      </dsp:nvSpPr>
      <dsp:spPr>
        <a:xfrm>
          <a:off x="8253620" y="262896"/>
          <a:ext cx="1493978" cy="149397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B6662-2685-4346-844B-40018897E80F}">
      <dsp:nvSpPr>
        <dsp:cNvPr id="0" name=""/>
        <dsp:cNvSpPr/>
      </dsp:nvSpPr>
      <dsp:spPr>
        <a:xfrm>
          <a:off x="8558158" y="567424"/>
          <a:ext cx="857200" cy="8572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C8AB12-3A4E-44B0-85B3-6997EF3B0448}">
      <dsp:nvSpPr>
        <dsp:cNvPr id="0" name=""/>
        <dsp:cNvSpPr/>
      </dsp:nvSpPr>
      <dsp:spPr>
        <a:xfrm>
          <a:off x="6177003" y="2194498"/>
          <a:ext cx="5155620" cy="75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dirty="0"/>
            <a:t>Düzenli spor yapın: Spor yapmak bedensel ve zihinsel sağlık açısından önemli bir yere sahiptir. Spor yapmak ruh sağlığınıza son derece olumlu etkiler yapar. </a:t>
          </a:r>
          <a:endParaRPr lang="en-US" sz="1400" kern="1200" dirty="0"/>
        </a:p>
      </dsp:txBody>
      <dsp:txXfrm>
        <a:off x="6177003" y="2194498"/>
        <a:ext cx="5155620" cy="751712"/>
      </dsp:txXfrm>
    </dsp:sp>
    <dsp:sp modelId="{2DBAAB51-A971-42FF-B457-D1C9BC813154}">
      <dsp:nvSpPr>
        <dsp:cNvPr id="0" name=""/>
        <dsp:cNvSpPr/>
      </dsp:nvSpPr>
      <dsp:spPr>
        <a:xfrm>
          <a:off x="1310314" y="3304312"/>
          <a:ext cx="1493978" cy="149397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A3B91-D85E-47BB-AB5D-0FB69A6DEB6C}">
      <dsp:nvSpPr>
        <dsp:cNvPr id="0" name=""/>
        <dsp:cNvSpPr/>
      </dsp:nvSpPr>
      <dsp:spPr>
        <a:xfrm>
          <a:off x="1628711" y="3622700"/>
          <a:ext cx="857200" cy="8572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A8FB2F-6D96-4941-AD96-56CA58AA58DF}">
      <dsp:nvSpPr>
        <dsp:cNvPr id="0" name=""/>
        <dsp:cNvSpPr/>
      </dsp:nvSpPr>
      <dsp:spPr>
        <a:xfrm>
          <a:off x="305375" y="5465531"/>
          <a:ext cx="4335132" cy="75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dirty="0"/>
            <a:t>Farklı duyularınızı geliştirin: Çevrenizdeki güzellikleri takdir etmek için etrafınıza daha yapıcı ve alıcı gözlerle bakmaya çalışın. Size huzur veren şeylere daha çok vakit ayırın.</a:t>
          </a:r>
          <a:endParaRPr lang="en-US" sz="1400" kern="1200" dirty="0"/>
        </a:p>
      </dsp:txBody>
      <dsp:txXfrm>
        <a:off x="305375" y="5465531"/>
        <a:ext cx="4335132" cy="751712"/>
      </dsp:txXfrm>
    </dsp:sp>
    <dsp:sp modelId="{8C5AD2A2-A805-450A-850F-5F533DA85972}">
      <dsp:nvSpPr>
        <dsp:cNvPr id="0" name=""/>
        <dsp:cNvSpPr/>
      </dsp:nvSpPr>
      <dsp:spPr>
        <a:xfrm>
          <a:off x="8379199" y="3530784"/>
          <a:ext cx="1493978" cy="149397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EF948-F737-4B95-9EB0-FC0C3D294F3D}">
      <dsp:nvSpPr>
        <dsp:cNvPr id="0" name=""/>
        <dsp:cNvSpPr/>
      </dsp:nvSpPr>
      <dsp:spPr>
        <a:xfrm>
          <a:off x="8697587" y="3849181"/>
          <a:ext cx="857200" cy="8572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11717F-A001-477B-9169-002BDC15C4D6}">
      <dsp:nvSpPr>
        <dsp:cNvPr id="0" name=""/>
        <dsp:cNvSpPr/>
      </dsp:nvSpPr>
      <dsp:spPr>
        <a:xfrm>
          <a:off x="6884047" y="5524398"/>
          <a:ext cx="4124041" cy="75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dirty="0"/>
            <a:t>Size güç veren sözler tekrarlayın: İç huzurunuzu tesis etmek için size güç, ilham ve motivasyon veren bazı sözleri gün içinde tekrarlamanız faydalı olur. </a:t>
          </a:r>
          <a:endParaRPr lang="en-US" sz="1400" kern="1200" dirty="0"/>
        </a:p>
      </dsp:txBody>
      <dsp:txXfrm>
        <a:off x="6884047" y="5524398"/>
        <a:ext cx="4124041" cy="75171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DF5B62F-C155-4A7D-9ACD-4033361D7A45}" type="datetimeFigureOut">
              <a:rPr lang="tr-TR" smtClean="0"/>
              <a:t>1.10.2024</a:t>
            </a:fld>
            <a:endParaRPr lang="tr-TR"/>
          </a:p>
        </p:txBody>
      </p:sp>
      <p:sp>
        <p:nvSpPr>
          <p:cNvPr id="4" name="Slayt Görüntüsü Yer Tutucusu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E081996-4847-4F8C-83EB-D7045AC3421B}" type="slidenum">
              <a:rPr lang="tr-TR" smtClean="0"/>
              <a:t>‹#›</a:t>
            </a:fld>
            <a:endParaRPr lang="tr-TR"/>
          </a:p>
        </p:txBody>
      </p:sp>
    </p:spTree>
    <p:extLst>
      <p:ext uri="{BB962C8B-B14F-4D97-AF65-F5344CB8AC3E}">
        <p14:creationId xmlns:p14="http://schemas.microsoft.com/office/powerpoint/2010/main" val="135049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E081996-4847-4F8C-83EB-D7045AC3421B}" type="slidenum">
              <a:rPr lang="tr-TR" smtClean="0"/>
              <a:t>8</a:t>
            </a:fld>
            <a:endParaRPr lang="tr-TR"/>
          </a:p>
        </p:txBody>
      </p:sp>
    </p:spTree>
    <p:extLst>
      <p:ext uri="{BB962C8B-B14F-4D97-AF65-F5344CB8AC3E}">
        <p14:creationId xmlns:p14="http://schemas.microsoft.com/office/powerpoint/2010/main" val="35311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47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76260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15254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52803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88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60537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121111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0442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50488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6951E3-958F-4611-B170-D081BA0250F9}" type="datetimeFigureOut">
              <a:rPr lang="en-US" smtClean="0"/>
              <a:pPr/>
              <a:t>10/1/2024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1259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26951E3-958F-4611-B170-D081BA0250F9}" type="datetimeFigureOut">
              <a:rPr lang="en-US" smtClean="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97718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26951E3-958F-4611-B170-D081BA0250F9}" type="datetimeFigureOut">
              <a:rPr lang="en-US" smtClean="0"/>
              <a:pPr/>
              <a:t>10/1/2024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871EFB-7B9E-4E86-A89E-697E8EBB06F2}"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8181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ergipark.org.tr/en/pub/@arzuozyurek" TargetMode="External"/><Relationship Id="rId2" Type="http://schemas.openxmlformats.org/officeDocument/2006/relationships/hyperlink" Target="https://dergipark.org.tr/en/pub/milliegitim/issue/62237/707741#article-authors-lis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rive.google.com/drive/folders/1spRp7UFefPDPpyfED7f_ZxxRwN9Unm0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3" descr="Gülen yüz yapışkan notlar">
            <a:extLst>
              <a:ext uri="{FF2B5EF4-FFF2-40B4-BE49-F238E27FC236}">
                <a16:creationId xmlns:a16="http://schemas.microsoft.com/office/drawing/2014/main" id="{50577C8A-68D3-4559-5303-44BB7E25C74C}"/>
              </a:ext>
            </a:extLst>
          </p:cNvPr>
          <p:cNvPicPr>
            <a:picLocks noChangeAspect="1"/>
          </p:cNvPicPr>
          <p:nvPr/>
        </p:nvPicPr>
        <p:blipFill>
          <a:blip r:embed="rId2"/>
          <a:srcRect t="22316" b="17288"/>
          <a:stretch/>
        </p:blipFill>
        <p:spPr>
          <a:xfrm>
            <a:off x="-32" y="10"/>
            <a:ext cx="12192031" cy="4915066"/>
          </a:xfrm>
          <a:prstGeom prst="rect">
            <a:avLst/>
          </a:prstGeom>
        </p:spPr>
      </p:pic>
      <p:sp>
        <p:nvSpPr>
          <p:cNvPr id="34" name="Rectangle 27">
            <a:extLst>
              <a:ext uri="{FF2B5EF4-FFF2-40B4-BE49-F238E27FC236}">
                <a16:creationId xmlns:a16="http://schemas.microsoft.com/office/drawing/2014/main" id="{B76D919A-FC3E-4B4E-BAF0-ED6CFB8DC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C18B31CC-CA68-5FE8-2D55-F48839048F5B}"/>
              </a:ext>
            </a:extLst>
          </p:cNvPr>
          <p:cNvSpPr>
            <a:spLocks noGrp="1"/>
          </p:cNvSpPr>
          <p:nvPr>
            <p:ph type="ctrTitle"/>
          </p:nvPr>
        </p:nvSpPr>
        <p:spPr>
          <a:xfrm>
            <a:off x="1065197" y="5120640"/>
            <a:ext cx="10058400" cy="989215"/>
          </a:xfrm>
        </p:spPr>
        <p:txBody>
          <a:bodyPr>
            <a:normAutofit/>
          </a:bodyPr>
          <a:lstStyle/>
          <a:p>
            <a:pPr algn="ctr"/>
            <a:r>
              <a:rPr lang="tr-TR" sz="4000" dirty="0" smtClean="0">
                <a:solidFill>
                  <a:srgbClr val="FFFFFF"/>
                </a:solidFill>
              </a:rPr>
              <a:t>DUYGU DÜZENLEME</a:t>
            </a:r>
            <a:br>
              <a:rPr lang="tr-TR" sz="4000" dirty="0" smtClean="0">
                <a:solidFill>
                  <a:srgbClr val="FFFFFF"/>
                </a:solidFill>
              </a:rPr>
            </a:br>
            <a:endParaRPr lang="tr-TR" sz="1600" dirty="0">
              <a:solidFill>
                <a:srgbClr val="FFFFFF"/>
              </a:solidFill>
            </a:endParaRPr>
          </a:p>
        </p:txBody>
      </p:sp>
      <p:sp>
        <p:nvSpPr>
          <p:cNvPr id="3" name="Alt Başlık 2">
            <a:extLst>
              <a:ext uri="{FF2B5EF4-FFF2-40B4-BE49-F238E27FC236}">
                <a16:creationId xmlns:a16="http://schemas.microsoft.com/office/drawing/2014/main" id="{0EE9A6BF-EF6C-A681-E70D-1AB71AC68AF7}"/>
              </a:ext>
            </a:extLst>
          </p:cNvPr>
          <p:cNvSpPr>
            <a:spLocks noGrp="1"/>
          </p:cNvSpPr>
          <p:nvPr>
            <p:ph type="subTitle" idx="1"/>
          </p:nvPr>
        </p:nvSpPr>
        <p:spPr>
          <a:xfrm>
            <a:off x="1065212" y="5943600"/>
            <a:ext cx="10058400" cy="543513"/>
          </a:xfrm>
        </p:spPr>
        <p:txBody>
          <a:bodyPr>
            <a:normAutofit/>
          </a:bodyPr>
          <a:lstStyle/>
          <a:p>
            <a:r>
              <a:rPr lang="tr-TR" sz="1500" dirty="0" smtClean="0">
                <a:solidFill>
                  <a:srgbClr val="FFFFFF"/>
                </a:solidFill>
              </a:rPr>
              <a:t> </a:t>
            </a:r>
            <a:endParaRPr lang="tr-TR" sz="1500" dirty="0">
              <a:solidFill>
                <a:srgbClr val="FFFFFF"/>
              </a:solidFill>
            </a:endParaRPr>
          </a:p>
        </p:txBody>
      </p:sp>
      <p:sp>
        <p:nvSpPr>
          <p:cNvPr id="35" name="Rectangle 29">
            <a:extLst>
              <a:ext uri="{FF2B5EF4-FFF2-40B4-BE49-F238E27FC236}">
                <a16:creationId xmlns:a16="http://schemas.microsoft.com/office/drawing/2014/main" id="{8F66ACBD-1C82-4782-AA7C-05504DD7DE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Tree>
    <p:extLst>
      <p:ext uri="{BB962C8B-B14F-4D97-AF65-F5344CB8AC3E}">
        <p14:creationId xmlns:p14="http://schemas.microsoft.com/office/powerpoint/2010/main" val="756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1097280" y="2161308"/>
            <a:ext cx="10058400" cy="3707785"/>
          </a:xfrm>
        </p:spPr>
        <p:txBody>
          <a:bodyPr/>
          <a:lstStyle/>
          <a:p>
            <a:r>
              <a:rPr lang="tr-TR" b="1" dirty="0"/>
              <a:t>Kabullenme:</a:t>
            </a:r>
            <a:r>
              <a:rPr lang="tr-TR" dirty="0"/>
              <a:t> Yaşanılan durumun birey tarafından kabullenilmesidir. (Ben-Sharar'dan akt Akdemir 2019)</a:t>
            </a:r>
          </a:p>
          <a:p>
            <a:r>
              <a:rPr lang="tr-TR" b="1" dirty="0"/>
              <a:t>Olumlu Yeniden Değerlendirme: </a:t>
            </a:r>
            <a:r>
              <a:rPr lang="tr-TR" dirty="0"/>
              <a:t>Bireyin yaşadığı durumla ilgili kendini geliştirebileceği yanlara odaklanarak bu durumun katkılarına odaklanmaktır. </a:t>
            </a:r>
          </a:p>
          <a:p>
            <a:r>
              <a:rPr lang="tr-TR" b="1" dirty="0"/>
              <a:t>Olumlu Yeniden Odaklanma: </a:t>
            </a:r>
            <a:r>
              <a:rPr lang="tr-TR" dirty="0"/>
              <a:t>Yaşadığı olumsuz duruma karşılık bireyin daha olumlu bir bakış açısına sahip olmasıdır. </a:t>
            </a:r>
          </a:p>
          <a:p>
            <a:r>
              <a:rPr lang="tr-TR" dirty="0"/>
              <a:t>(Garnefski ve ark'dan akt. Akdemir, 2019)</a:t>
            </a:r>
          </a:p>
          <a:p>
            <a:r>
              <a:rPr lang="tr-TR" b="1" dirty="0"/>
              <a:t>Bakış Açısını Değiştirme: </a:t>
            </a:r>
            <a:r>
              <a:rPr lang="tr-TR" dirty="0"/>
              <a:t>Yaşanılan durumun yeni başka bir durumla karşılaştırılarak düşünceyi daha iyiye yormaktır.</a:t>
            </a:r>
          </a:p>
          <a:p>
            <a:endParaRPr lang="tr-TR" dirty="0"/>
          </a:p>
        </p:txBody>
      </p:sp>
    </p:spTree>
    <p:extLst>
      <p:ext uri="{BB962C8B-B14F-4D97-AF65-F5344CB8AC3E}">
        <p14:creationId xmlns:p14="http://schemas.microsoft.com/office/powerpoint/2010/main" val="2653601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çerik Yer Tutucusu 3">
            <a:extLst>
              <a:ext uri="{FF2B5EF4-FFF2-40B4-BE49-F238E27FC236}">
                <a16:creationId xmlns:a16="http://schemas.microsoft.com/office/drawing/2014/main" id="{1E03A7E0-BEC2-23B5-FF4D-47F59FEFBA9C}"/>
              </a:ext>
            </a:extLst>
          </p:cNvPr>
          <p:cNvPicPr>
            <a:picLocks noGrp="1" noChangeAspect="1"/>
          </p:cNvPicPr>
          <p:nvPr>
            <p:ph idx="1"/>
          </p:nvPr>
        </p:nvPicPr>
        <p:blipFill>
          <a:blip r:embed="rId2"/>
          <a:stretch>
            <a:fillRect/>
          </a:stretch>
        </p:blipFill>
        <p:spPr>
          <a:xfrm>
            <a:off x="1316182" y="1177636"/>
            <a:ext cx="9476510" cy="4502728"/>
          </a:xfrm>
          <a:prstGeom prst="rect">
            <a:avLst/>
          </a:prstGeom>
        </p:spPr>
      </p:pic>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Tree>
    <p:extLst>
      <p:ext uri="{BB962C8B-B14F-4D97-AF65-F5344CB8AC3E}">
        <p14:creationId xmlns:p14="http://schemas.microsoft.com/office/powerpoint/2010/main" val="653081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D8CE9450-16D9-704D-6557-8E80ED696D37}"/>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algn="ctr"/>
            <a:r>
              <a:rPr lang="en-US" sz="5100" dirty="0">
                <a:solidFill>
                  <a:schemeClr val="tx1">
                    <a:lumMod val="85000"/>
                    <a:lumOff val="15000"/>
                  </a:schemeClr>
                </a:solidFill>
              </a:rPr>
              <a:t>DUYGULARIN BEDENSEL YANSIMALARI</a:t>
            </a:r>
          </a:p>
        </p:txBody>
      </p:sp>
      <p:pic>
        <p:nvPicPr>
          <p:cNvPr id="4" name="İçerik Yer Tutucusu 3">
            <a:extLst>
              <a:ext uri="{FF2B5EF4-FFF2-40B4-BE49-F238E27FC236}">
                <a16:creationId xmlns:a16="http://schemas.microsoft.com/office/drawing/2014/main" id="{E14300E3-65DD-973B-E94B-A2F86F884409}"/>
              </a:ext>
            </a:extLst>
          </p:cNvPr>
          <p:cNvPicPr>
            <a:picLocks noGrp="1" noChangeAspect="1"/>
          </p:cNvPicPr>
          <p:nvPr>
            <p:ph idx="1"/>
          </p:nvPr>
        </p:nvPicPr>
        <p:blipFill>
          <a:blip r:embed="rId2"/>
          <a:stretch>
            <a:fillRect/>
          </a:stretch>
        </p:blipFill>
        <p:spPr>
          <a:xfrm>
            <a:off x="2199579" y="740664"/>
            <a:ext cx="7789696" cy="3602736"/>
          </a:xfrm>
          <a:prstGeom prst="rect">
            <a:avLst/>
          </a:prstGeom>
        </p:spPr>
      </p:pic>
      <p:cxnSp>
        <p:nvCxnSpPr>
          <p:cNvPr id="17"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1"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Tree>
    <p:extLst>
      <p:ext uri="{BB962C8B-B14F-4D97-AF65-F5344CB8AC3E}">
        <p14:creationId xmlns:p14="http://schemas.microsoft.com/office/powerpoint/2010/main" val="80213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1DFCDA-22A0-C066-9354-79EFC689BF38}"/>
              </a:ext>
            </a:extLst>
          </p:cNvPr>
          <p:cNvSpPr>
            <a:spLocks noGrp="1"/>
          </p:cNvSpPr>
          <p:nvPr>
            <p:ph idx="1"/>
          </p:nvPr>
        </p:nvSpPr>
        <p:spPr/>
        <p:txBody>
          <a:bodyPr/>
          <a:lstStyle/>
          <a:p>
            <a:r>
              <a:rPr lang="tr-TR" dirty="0"/>
              <a:t> Duygulara karşı fizyolojik savunma olarak solunum kasları kasılır. Buna bağlı olarak sadece nefes zorluğu değil kol ve bacaklarda </a:t>
            </a:r>
            <a:r>
              <a:rPr lang="tr-TR" dirty="0" smtClean="0"/>
              <a:t>zayıflık, </a:t>
            </a:r>
            <a:r>
              <a:rPr lang="tr-TR" dirty="0"/>
              <a:t>soğuk el ve ayak belirtileri de görülür.</a:t>
            </a:r>
          </a:p>
          <a:p>
            <a:endParaRPr lang="tr-TR" dirty="0"/>
          </a:p>
          <a:p>
            <a:r>
              <a:rPr lang="tr-TR" dirty="0"/>
              <a:t>Hoş olmayan duygulara dayanma kapasitesinin yoksunluğu kronik yorgunluk ve fibromiyaljide etkilidir.</a:t>
            </a:r>
          </a:p>
        </p:txBody>
      </p:sp>
    </p:spTree>
    <p:extLst>
      <p:ext uri="{BB962C8B-B14F-4D97-AF65-F5344CB8AC3E}">
        <p14:creationId xmlns:p14="http://schemas.microsoft.com/office/powerpoint/2010/main" val="277470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E3B93A-6105-4E0D-ABE7-1711117A80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AB4DD46-A47D-FE1F-1019-01094436E68F}"/>
              </a:ext>
            </a:extLst>
          </p:cNvPr>
          <p:cNvSpPr>
            <a:spLocks noGrp="1"/>
          </p:cNvSpPr>
          <p:nvPr>
            <p:ph type="title"/>
          </p:nvPr>
        </p:nvSpPr>
        <p:spPr>
          <a:xfrm>
            <a:off x="642256" y="642257"/>
            <a:ext cx="3417677" cy="5226837"/>
          </a:xfrm>
        </p:spPr>
        <p:txBody>
          <a:bodyPr anchor="t">
            <a:normAutofit/>
          </a:bodyPr>
          <a:lstStyle/>
          <a:p>
            <a:r>
              <a:rPr lang="tr-TR" sz="4400" dirty="0"/>
              <a:t>BEYİN BEDEN FİZYOLOJİSİ </a:t>
            </a:r>
          </a:p>
        </p:txBody>
      </p:sp>
      <p:sp>
        <p:nvSpPr>
          <p:cNvPr id="8" name="Content Placeholder 7">
            <a:extLst>
              <a:ext uri="{FF2B5EF4-FFF2-40B4-BE49-F238E27FC236}">
                <a16:creationId xmlns:a16="http://schemas.microsoft.com/office/drawing/2014/main" id="{34C635B0-739D-E98E-3F08-3C4EAD4A2F7A}"/>
              </a:ext>
            </a:extLst>
          </p:cNvPr>
          <p:cNvSpPr>
            <a:spLocks noGrp="1"/>
          </p:cNvSpPr>
          <p:nvPr>
            <p:ph idx="1"/>
          </p:nvPr>
        </p:nvSpPr>
        <p:spPr>
          <a:xfrm>
            <a:off x="4073236" y="928255"/>
            <a:ext cx="7487393" cy="5145973"/>
          </a:xfrm>
        </p:spPr>
        <p:txBody>
          <a:bodyPr>
            <a:normAutofit/>
          </a:bodyPr>
          <a:lstStyle/>
          <a:p>
            <a:r>
              <a:rPr lang="tr-TR" dirty="0"/>
              <a:t>ABD’ deki Psikofizyolojik Bozukluklar </a:t>
            </a:r>
            <a:r>
              <a:rPr lang="tr-TR" dirty="0" smtClean="0"/>
              <a:t>Derneği’nin </a:t>
            </a:r>
            <a:r>
              <a:rPr lang="tr-TR" dirty="0"/>
              <a:t>açıklamasına göre insanların tıbbi çözüm </a:t>
            </a:r>
            <a:r>
              <a:rPr lang="tr-TR" dirty="0" smtClean="0"/>
              <a:t>aradığı </a:t>
            </a:r>
            <a:r>
              <a:rPr lang="tr-TR" dirty="0"/>
              <a:t>semptomların üçte ikisi fizyolojiktir</a:t>
            </a:r>
            <a:r>
              <a:rPr lang="tr-TR" dirty="0" smtClean="0"/>
              <a:t>.</a:t>
            </a:r>
            <a:endParaRPr lang="tr-TR" dirty="0"/>
          </a:p>
          <a:p>
            <a:r>
              <a:rPr lang="tr-TR" dirty="0"/>
              <a:t>Bu araştırmalar bazında tanımlanan bazı fizyolojik belirtiler ve duyguların etkileşimi şöyledir</a:t>
            </a:r>
            <a:r>
              <a:rPr lang="tr-TR" dirty="0" smtClean="0"/>
              <a:t>;</a:t>
            </a:r>
          </a:p>
          <a:p>
            <a:endParaRPr lang="tr-TR" dirty="0" smtClean="0"/>
          </a:p>
          <a:p>
            <a:endParaRPr lang="tr-TR" dirty="0"/>
          </a:p>
          <a:p>
            <a:r>
              <a:rPr lang="tr-TR" dirty="0" smtClean="0"/>
              <a:t>ÖFKE </a:t>
            </a:r>
            <a:endParaRPr lang="tr-TR" dirty="0"/>
          </a:p>
          <a:p>
            <a:pPr marL="0" indent="0">
              <a:buNone/>
            </a:pPr>
            <a:r>
              <a:rPr lang="tr-TR" dirty="0" smtClean="0"/>
              <a:t>VE </a:t>
            </a:r>
            <a:endParaRPr lang="tr-TR" dirty="0"/>
          </a:p>
          <a:p>
            <a:pPr marL="0" indent="0">
              <a:buNone/>
            </a:pPr>
            <a:r>
              <a:rPr lang="tr-TR" dirty="0" smtClean="0"/>
              <a:t>STRES                                    Karaciğer </a:t>
            </a:r>
            <a:r>
              <a:rPr lang="tr-TR" dirty="0"/>
              <a:t>ve kronik hastalıklar </a:t>
            </a:r>
          </a:p>
          <a:p>
            <a:r>
              <a:rPr lang="tr-TR" dirty="0"/>
              <a:t>                                                    </a:t>
            </a:r>
            <a:r>
              <a:rPr lang="tr-TR" dirty="0" smtClean="0"/>
              <a:t>Mide </a:t>
            </a:r>
            <a:r>
              <a:rPr lang="tr-TR" dirty="0"/>
              <a:t>bulantısı ve kramp </a:t>
            </a:r>
          </a:p>
        </p:txBody>
      </p:sp>
      <p:sp>
        <p:nvSpPr>
          <p:cNvPr id="13" name="Rectangle 12">
            <a:extLst>
              <a:ext uri="{FF2B5EF4-FFF2-40B4-BE49-F238E27FC236}">
                <a16:creationId xmlns:a16="http://schemas.microsoft.com/office/drawing/2014/main" id="{1924D57B-FEC9-4779-B514-732685B87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5" name="Rectangle 14">
            <a:extLst>
              <a:ext uri="{FF2B5EF4-FFF2-40B4-BE49-F238E27FC236}">
                <a16:creationId xmlns:a16="http://schemas.microsoft.com/office/drawing/2014/main" id="{55EFD2BD-6E0E-4450-A3FF-5D1EA322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5" name="Sağ Ayraç 4">
            <a:extLst>
              <a:ext uri="{FF2B5EF4-FFF2-40B4-BE49-F238E27FC236}">
                <a16:creationId xmlns:a16="http://schemas.microsoft.com/office/drawing/2014/main" id="{8519F568-AA39-C569-4A40-0E5DBC91F12A}"/>
              </a:ext>
            </a:extLst>
          </p:cNvPr>
          <p:cNvSpPr/>
          <p:nvPr/>
        </p:nvSpPr>
        <p:spPr>
          <a:xfrm>
            <a:off x="5223163" y="3167158"/>
            <a:ext cx="742207" cy="23736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Tree>
    <p:extLst>
      <p:ext uri="{BB962C8B-B14F-4D97-AF65-F5344CB8AC3E}">
        <p14:creationId xmlns:p14="http://schemas.microsoft.com/office/powerpoint/2010/main" val="259044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1DFCDA-22A0-C066-9354-79EFC689BF38}"/>
              </a:ext>
            </a:extLst>
          </p:cNvPr>
          <p:cNvSpPr>
            <a:spLocks noGrp="1"/>
          </p:cNvSpPr>
          <p:nvPr>
            <p:ph idx="1"/>
          </p:nvPr>
        </p:nvSpPr>
        <p:spPr/>
        <p:txBody>
          <a:bodyPr/>
          <a:lstStyle/>
          <a:p>
            <a:r>
              <a:rPr lang="tr-TR" dirty="0"/>
              <a:t>STRES</a:t>
            </a:r>
          </a:p>
        </p:txBody>
      </p:sp>
      <p:pic>
        <p:nvPicPr>
          <p:cNvPr id="4" name="Resim 3">
            <a:extLst>
              <a:ext uri="{FF2B5EF4-FFF2-40B4-BE49-F238E27FC236}">
                <a16:creationId xmlns:a16="http://schemas.microsoft.com/office/drawing/2014/main" id="{CE49B226-4AB3-C7B0-680E-38999FF9EC2B}"/>
              </a:ext>
            </a:extLst>
          </p:cNvPr>
          <p:cNvPicPr>
            <a:picLocks noChangeAspect="1"/>
          </p:cNvPicPr>
          <p:nvPr/>
        </p:nvPicPr>
        <p:blipFill>
          <a:blip r:embed="rId2"/>
          <a:stretch>
            <a:fillRect/>
          </a:stretch>
        </p:blipFill>
        <p:spPr>
          <a:xfrm>
            <a:off x="2821521" y="1845734"/>
            <a:ext cx="1280271" cy="3029975"/>
          </a:xfrm>
          <a:prstGeom prst="rect">
            <a:avLst/>
          </a:prstGeom>
        </p:spPr>
      </p:pic>
      <p:sp>
        <p:nvSpPr>
          <p:cNvPr id="5" name="Metin kutusu 4">
            <a:extLst>
              <a:ext uri="{FF2B5EF4-FFF2-40B4-BE49-F238E27FC236}">
                <a16:creationId xmlns:a16="http://schemas.microsoft.com/office/drawing/2014/main" id="{97FDB728-C3F0-3FC3-B706-783C72FB4A41}"/>
              </a:ext>
            </a:extLst>
          </p:cNvPr>
          <p:cNvSpPr txBox="1"/>
          <p:nvPr/>
        </p:nvSpPr>
        <p:spPr>
          <a:xfrm>
            <a:off x="4593771" y="2318657"/>
            <a:ext cx="5627915" cy="369332"/>
          </a:xfrm>
          <a:prstGeom prst="rect">
            <a:avLst/>
          </a:prstGeom>
          <a:noFill/>
        </p:spPr>
        <p:txBody>
          <a:bodyPr wrap="square" rtlCol="0">
            <a:spAutoFit/>
          </a:bodyPr>
          <a:lstStyle/>
          <a:p>
            <a:r>
              <a:rPr lang="tr-TR" dirty="0"/>
              <a:t>Cilt rahatsızlıkları (sedef, ürtiker vb..)</a:t>
            </a:r>
          </a:p>
        </p:txBody>
      </p:sp>
    </p:spTree>
    <p:extLst>
      <p:ext uri="{BB962C8B-B14F-4D97-AF65-F5344CB8AC3E}">
        <p14:creationId xmlns:p14="http://schemas.microsoft.com/office/powerpoint/2010/main" val="35021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1DFCDA-22A0-C066-9354-79EFC689BF38}"/>
              </a:ext>
            </a:extLst>
          </p:cNvPr>
          <p:cNvSpPr>
            <a:spLocks noGrp="1"/>
          </p:cNvSpPr>
          <p:nvPr>
            <p:ph idx="1"/>
          </p:nvPr>
        </p:nvSpPr>
        <p:spPr/>
        <p:txBody>
          <a:bodyPr/>
          <a:lstStyle/>
          <a:p>
            <a:r>
              <a:rPr lang="tr-TR" dirty="0"/>
              <a:t>Aşırı korku ve </a:t>
            </a:r>
          </a:p>
          <a:p>
            <a:r>
              <a:rPr lang="tr-TR" dirty="0"/>
              <a:t>Aşırı mutluluk</a:t>
            </a:r>
          </a:p>
        </p:txBody>
      </p:sp>
      <p:pic>
        <p:nvPicPr>
          <p:cNvPr id="4" name="Resim 3">
            <a:extLst>
              <a:ext uri="{FF2B5EF4-FFF2-40B4-BE49-F238E27FC236}">
                <a16:creationId xmlns:a16="http://schemas.microsoft.com/office/drawing/2014/main" id="{CE49B226-4AB3-C7B0-680E-38999FF9EC2B}"/>
              </a:ext>
            </a:extLst>
          </p:cNvPr>
          <p:cNvPicPr>
            <a:picLocks noChangeAspect="1"/>
          </p:cNvPicPr>
          <p:nvPr/>
        </p:nvPicPr>
        <p:blipFill>
          <a:blip r:embed="rId2"/>
          <a:stretch>
            <a:fillRect/>
          </a:stretch>
        </p:blipFill>
        <p:spPr>
          <a:xfrm>
            <a:off x="2821521" y="1845734"/>
            <a:ext cx="1280271" cy="3029975"/>
          </a:xfrm>
          <a:prstGeom prst="rect">
            <a:avLst/>
          </a:prstGeom>
        </p:spPr>
      </p:pic>
      <p:sp>
        <p:nvSpPr>
          <p:cNvPr id="5" name="Metin kutusu 4">
            <a:extLst>
              <a:ext uri="{FF2B5EF4-FFF2-40B4-BE49-F238E27FC236}">
                <a16:creationId xmlns:a16="http://schemas.microsoft.com/office/drawing/2014/main" id="{97FDB728-C3F0-3FC3-B706-783C72FB4A41}"/>
              </a:ext>
            </a:extLst>
          </p:cNvPr>
          <p:cNvSpPr txBox="1"/>
          <p:nvPr/>
        </p:nvSpPr>
        <p:spPr>
          <a:xfrm>
            <a:off x="4593771" y="2318657"/>
            <a:ext cx="5627915" cy="369332"/>
          </a:xfrm>
          <a:prstGeom prst="rect">
            <a:avLst/>
          </a:prstGeom>
          <a:noFill/>
        </p:spPr>
        <p:txBody>
          <a:bodyPr wrap="square" rtlCol="0">
            <a:spAutoFit/>
          </a:bodyPr>
          <a:lstStyle/>
          <a:p>
            <a:r>
              <a:rPr lang="tr-TR" dirty="0"/>
              <a:t>Kalp sağlığı</a:t>
            </a:r>
          </a:p>
        </p:txBody>
      </p:sp>
    </p:spTree>
    <p:extLst>
      <p:ext uri="{BB962C8B-B14F-4D97-AF65-F5344CB8AC3E}">
        <p14:creationId xmlns:p14="http://schemas.microsoft.com/office/powerpoint/2010/main" val="95357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1DFCDA-22A0-C066-9354-79EFC689BF38}"/>
              </a:ext>
            </a:extLst>
          </p:cNvPr>
          <p:cNvSpPr>
            <a:spLocks noGrp="1"/>
          </p:cNvSpPr>
          <p:nvPr>
            <p:ph idx="1"/>
          </p:nvPr>
        </p:nvSpPr>
        <p:spPr/>
        <p:txBody>
          <a:bodyPr/>
          <a:lstStyle/>
          <a:p>
            <a:r>
              <a:rPr lang="tr-TR" dirty="0"/>
              <a:t>Kırgınlık </a:t>
            </a:r>
          </a:p>
          <a:p>
            <a:r>
              <a:rPr lang="tr-TR" dirty="0"/>
              <a:t>Dışlanma,</a:t>
            </a:r>
          </a:p>
          <a:p>
            <a:r>
              <a:rPr lang="tr-TR" dirty="0"/>
              <a:t>yalnızlık</a:t>
            </a:r>
          </a:p>
        </p:txBody>
      </p:sp>
      <p:pic>
        <p:nvPicPr>
          <p:cNvPr id="4" name="Resim 3">
            <a:extLst>
              <a:ext uri="{FF2B5EF4-FFF2-40B4-BE49-F238E27FC236}">
                <a16:creationId xmlns:a16="http://schemas.microsoft.com/office/drawing/2014/main" id="{CE49B226-4AB3-C7B0-680E-38999FF9EC2B}"/>
              </a:ext>
            </a:extLst>
          </p:cNvPr>
          <p:cNvPicPr>
            <a:picLocks noChangeAspect="1"/>
          </p:cNvPicPr>
          <p:nvPr/>
        </p:nvPicPr>
        <p:blipFill>
          <a:blip r:embed="rId2"/>
          <a:stretch>
            <a:fillRect/>
          </a:stretch>
        </p:blipFill>
        <p:spPr>
          <a:xfrm>
            <a:off x="2821521" y="1845734"/>
            <a:ext cx="1280271" cy="3029975"/>
          </a:xfrm>
          <a:prstGeom prst="rect">
            <a:avLst/>
          </a:prstGeom>
        </p:spPr>
      </p:pic>
      <p:sp>
        <p:nvSpPr>
          <p:cNvPr id="5" name="Metin kutusu 4">
            <a:extLst>
              <a:ext uri="{FF2B5EF4-FFF2-40B4-BE49-F238E27FC236}">
                <a16:creationId xmlns:a16="http://schemas.microsoft.com/office/drawing/2014/main" id="{97FDB728-C3F0-3FC3-B706-783C72FB4A41}"/>
              </a:ext>
            </a:extLst>
          </p:cNvPr>
          <p:cNvSpPr txBox="1"/>
          <p:nvPr/>
        </p:nvSpPr>
        <p:spPr>
          <a:xfrm>
            <a:off x="4593771" y="2318657"/>
            <a:ext cx="5627915" cy="646331"/>
          </a:xfrm>
          <a:prstGeom prst="rect">
            <a:avLst/>
          </a:prstGeom>
          <a:noFill/>
        </p:spPr>
        <p:txBody>
          <a:bodyPr wrap="square" rtlCol="0">
            <a:spAutoFit/>
          </a:bodyPr>
          <a:lstStyle/>
          <a:p>
            <a:r>
              <a:rPr lang="tr-TR" dirty="0"/>
              <a:t>Tiroide bağlı rahatsızlıklar</a:t>
            </a:r>
          </a:p>
          <a:p>
            <a:r>
              <a:rPr lang="tr-TR" dirty="0"/>
              <a:t>Boğaz bölgesi</a:t>
            </a:r>
          </a:p>
        </p:txBody>
      </p:sp>
    </p:spTree>
    <p:extLst>
      <p:ext uri="{BB962C8B-B14F-4D97-AF65-F5344CB8AC3E}">
        <p14:creationId xmlns:p14="http://schemas.microsoft.com/office/powerpoint/2010/main" val="379385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1DFCDA-22A0-C066-9354-79EFC689BF38}"/>
              </a:ext>
            </a:extLst>
          </p:cNvPr>
          <p:cNvSpPr>
            <a:spLocks noGrp="1"/>
          </p:cNvSpPr>
          <p:nvPr>
            <p:ph idx="1"/>
          </p:nvPr>
        </p:nvSpPr>
        <p:spPr/>
        <p:txBody>
          <a:bodyPr/>
          <a:lstStyle/>
          <a:p>
            <a:r>
              <a:rPr lang="tr-TR" dirty="0"/>
              <a:t>Eleştiril</a:t>
            </a:r>
          </a:p>
          <a:p>
            <a:r>
              <a:rPr lang="tr-TR" dirty="0"/>
              <a:t>Ve </a:t>
            </a:r>
          </a:p>
          <a:p>
            <a:r>
              <a:rPr lang="tr-TR" dirty="0"/>
              <a:t>Haksızlığa Uğrama</a:t>
            </a:r>
          </a:p>
          <a:p>
            <a:r>
              <a:rPr lang="tr-TR" dirty="0"/>
              <a:t>Hayır Diyememe </a:t>
            </a:r>
          </a:p>
        </p:txBody>
      </p:sp>
      <p:pic>
        <p:nvPicPr>
          <p:cNvPr id="4" name="Resim 3">
            <a:extLst>
              <a:ext uri="{FF2B5EF4-FFF2-40B4-BE49-F238E27FC236}">
                <a16:creationId xmlns:a16="http://schemas.microsoft.com/office/drawing/2014/main" id="{CE49B226-4AB3-C7B0-680E-38999FF9EC2B}"/>
              </a:ext>
            </a:extLst>
          </p:cNvPr>
          <p:cNvPicPr>
            <a:picLocks noChangeAspect="1"/>
          </p:cNvPicPr>
          <p:nvPr/>
        </p:nvPicPr>
        <p:blipFill>
          <a:blip r:embed="rId2"/>
          <a:stretch>
            <a:fillRect/>
          </a:stretch>
        </p:blipFill>
        <p:spPr>
          <a:xfrm>
            <a:off x="2821521" y="1845734"/>
            <a:ext cx="1280271" cy="3029975"/>
          </a:xfrm>
          <a:prstGeom prst="rect">
            <a:avLst/>
          </a:prstGeom>
        </p:spPr>
      </p:pic>
      <p:sp>
        <p:nvSpPr>
          <p:cNvPr id="5" name="Metin kutusu 4">
            <a:extLst>
              <a:ext uri="{FF2B5EF4-FFF2-40B4-BE49-F238E27FC236}">
                <a16:creationId xmlns:a16="http://schemas.microsoft.com/office/drawing/2014/main" id="{97FDB728-C3F0-3FC3-B706-783C72FB4A41}"/>
              </a:ext>
            </a:extLst>
          </p:cNvPr>
          <p:cNvSpPr txBox="1"/>
          <p:nvPr/>
        </p:nvSpPr>
        <p:spPr>
          <a:xfrm>
            <a:off x="4593771" y="2318657"/>
            <a:ext cx="5627915" cy="369332"/>
          </a:xfrm>
          <a:prstGeom prst="rect">
            <a:avLst/>
          </a:prstGeom>
          <a:noFill/>
        </p:spPr>
        <p:txBody>
          <a:bodyPr wrap="square" rtlCol="0">
            <a:spAutoFit/>
          </a:bodyPr>
          <a:lstStyle/>
          <a:p>
            <a:r>
              <a:rPr lang="tr-TR" dirty="0"/>
              <a:t>Vücudun iltihaplanması ve romatizmal hastalıklar</a:t>
            </a:r>
          </a:p>
        </p:txBody>
      </p:sp>
    </p:spTree>
    <p:extLst>
      <p:ext uri="{BB962C8B-B14F-4D97-AF65-F5344CB8AC3E}">
        <p14:creationId xmlns:p14="http://schemas.microsoft.com/office/powerpoint/2010/main" val="45145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1DFCDA-22A0-C066-9354-79EFC689BF38}"/>
              </a:ext>
            </a:extLst>
          </p:cNvPr>
          <p:cNvSpPr>
            <a:spLocks noGrp="1"/>
          </p:cNvSpPr>
          <p:nvPr>
            <p:ph idx="1"/>
          </p:nvPr>
        </p:nvSpPr>
        <p:spPr/>
        <p:txBody>
          <a:bodyPr/>
          <a:lstStyle/>
          <a:p>
            <a:r>
              <a:rPr lang="tr-TR" dirty="0"/>
              <a:t>Üzüntü ve keder </a:t>
            </a:r>
          </a:p>
          <a:p>
            <a:r>
              <a:rPr lang="tr-TR" dirty="0"/>
              <a:t>(Uzun süreli yas)</a:t>
            </a:r>
          </a:p>
        </p:txBody>
      </p:sp>
      <p:pic>
        <p:nvPicPr>
          <p:cNvPr id="4" name="Resim 3">
            <a:extLst>
              <a:ext uri="{FF2B5EF4-FFF2-40B4-BE49-F238E27FC236}">
                <a16:creationId xmlns:a16="http://schemas.microsoft.com/office/drawing/2014/main" id="{CE49B226-4AB3-C7B0-680E-38999FF9EC2B}"/>
              </a:ext>
            </a:extLst>
          </p:cNvPr>
          <p:cNvPicPr>
            <a:picLocks noChangeAspect="1"/>
          </p:cNvPicPr>
          <p:nvPr/>
        </p:nvPicPr>
        <p:blipFill>
          <a:blip r:embed="rId2"/>
          <a:stretch>
            <a:fillRect/>
          </a:stretch>
        </p:blipFill>
        <p:spPr>
          <a:xfrm>
            <a:off x="2821521" y="1845734"/>
            <a:ext cx="1280271" cy="3029975"/>
          </a:xfrm>
          <a:prstGeom prst="rect">
            <a:avLst/>
          </a:prstGeom>
        </p:spPr>
      </p:pic>
      <p:sp>
        <p:nvSpPr>
          <p:cNvPr id="5" name="Metin kutusu 4">
            <a:extLst>
              <a:ext uri="{FF2B5EF4-FFF2-40B4-BE49-F238E27FC236}">
                <a16:creationId xmlns:a16="http://schemas.microsoft.com/office/drawing/2014/main" id="{97FDB728-C3F0-3FC3-B706-783C72FB4A41}"/>
              </a:ext>
            </a:extLst>
          </p:cNvPr>
          <p:cNvSpPr txBox="1"/>
          <p:nvPr/>
        </p:nvSpPr>
        <p:spPr>
          <a:xfrm>
            <a:off x="4593771" y="2318657"/>
            <a:ext cx="5627915" cy="646331"/>
          </a:xfrm>
          <a:prstGeom prst="rect">
            <a:avLst/>
          </a:prstGeom>
          <a:noFill/>
        </p:spPr>
        <p:txBody>
          <a:bodyPr wrap="square" rtlCol="0">
            <a:spAutoFit/>
          </a:bodyPr>
          <a:lstStyle/>
          <a:p>
            <a:r>
              <a:rPr lang="tr-TR" dirty="0"/>
              <a:t>Akciğer , astım, </a:t>
            </a:r>
            <a:r>
              <a:rPr lang="tr-TR" dirty="0" smtClean="0"/>
              <a:t>zatürre </a:t>
            </a:r>
            <a:endParaRPr lang="tr-TR" dirty="0"/>
          </a:p>
          <a:p>
            <a:r>
              <a:rPr lang="tr-TR" dirty="0"/>
              <a:t>Göğüs bölgesi</a:t>
            </a:r>
          </a:p>
        </p:txBody>
      </p:sp>
    </p:spTree>
    <p:extLst>
      <p:ext uri="{BB962C8B-B14F-4D97-AF65-F5344CB8AC3E}">
        <p14:creationId xmlns:p14="http://schemas.microsoft.com/office/powerpoint/2010/main" val="214029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FDBDB9-4088-1E4B-20B7-2E96107B5305}"/>
              </a:ext>
            </a:extLst>
          </p:cNvPr>
          <p:cNvSpPr>
            <a:spLocks noGrp="1"/>
          </p:cNvSpPr>
          <p:nvPr>
            <p:ph type="title"/>
          </p:nvPr>
        </p:nvSpPr>
        <p:spPr/>
        <p:txBody>
          <a:bodyPr/>
          <a:lstStyle/>
          <a:p>
            <a:r>
              <a:rPr lang="tr-TR" dirty="0"/>
              <a:t>Duygu </a:t>
            </a:r>
            <a:r>
              <a:rPr lang="tr-TR" dirty="0" smtClean="0"/>
              <a:t>Nedir?</a:t>
            </a:r>
            <a:endParaRPr lang="tr-TR" dirty="0"/>
          </a:p>
        </p:txBody>
      </p:sp>
      <p:sp>
        <p:nvSpPr>
          <p:cNvPr id="3" name="İçerik Yer Tutucusu 2">
            <a:extLst>
              <a:ext uri="{FF2B5EF4-FFF2-40B4-BE49-F238E27FC236}">
                <a16:creationId xmlns:a16="http://schemas.microsoft.com/office/drawing/2014/main" id="{6C08F9F8-4D90-42E3-C39E-4CAB6C9E9215}"/>
              </a:ext>
            </a:extLst>
          </p:cNvPr>
          <p:cNvSpPr>
            <a:spLocks noGrp="1"/>
          </p:cNvSpPr>
          <p:nvPr>
            <p:ph idx="1"/>
          </p:nvPr>
        </p:nvSpPr>
        <p:spPr/>
        <p:txBody>
          <a:bodyPr/>
          <a:lstStyle/>
          <a:p>
            <a:r>
              <a:rPr lang="tr-TR" dirty="0"/>
              <a:t>Duygular, belli bir olaya karşı ortaya koyulan tepki süreçleridir. (Frijda'dan akt. Akdemir, 2019) </a:t>
            </a:r>
          </a:p>
          <a:p>
            <a:endParaRPr lang="tr-TR" dirty="0"/>
          </a:p>
          <a:p>
            <a:r>
              <a:rPr lang="tr-TR" dirty="0"/>
              <a:t>Gross vd'den akt. Togay (2022</a:t>
            </a:r>
            <a:r>
              <a:rPr lang="tr-TR" dirty="0" smtClean="0"/>
              <a:t>); </a:t>
            </a:r>
            <a:r>
              <a:rPr lang="tr-TR" dirty="0"/>
              <a:t>duyguyu dışsal ya da içsel bir durum karşısında bireyin yaşantı, davranış ve </a:t>
            </a:r>
            <a:r>
              <a:rPr lang="tr-TR" dirty="0" smtClean="0"/>
              <a:t>nörobiyolojik </a:t>
            </a:r>
            <a:r>
              <a:rPr lang="tr-TR" dirty="0"/>
              <a:t>sistemlerini içeren eğilimleri tetikleyen olgularla ortaya çıkan olgudur. (</a:t>
            </a:r>
            <a:r>
              <a:rPr lang="tr-TR" dirty="0" smtClean="0"/>
              <a:t>Togay, </a:t>
            </a:r>
            <a:r>
              <a:rPr lang="tr-TR" dirty="0"/>
              <a:t>2022)</a:t>
            </a:r>
          </a:p>
          <a:p>
            <a:r>
              <a:rPr lang="tr-TR" dirty="0"/>
              <a:t>Goleman'dan akt. </a:t>
            </a:r>
            <a:r>
              <a:rPr lang="tr-TR" dirty="0" smtClean="0"/>
              <a:t>Akkuş; </a:t>
            </a:r>
            <a:r>
              <a:rPr lang="tr-TR" dirty="0"/>
              <a:t>duyguyu bir his ve bu his ile ilgili özellik, düşünceleri içeren sıralı bir hareket biçimi olarak tanımlamıştır. (Akkuş, 2023)</a:t>
            </a:r>
          </a:p>
          <a:p>
            <a:endParaRPr lang="tr-TR" dirty="0"/>
          </a:p>
          <a:p>
            <a:endParaRPr lang="tr-TR" dirty="0"/>
          </a:p>
        </p:txBody>
      </p:sp>
    </p:spTree>
    <p:extLst>
      <p:ext uri="{BB962C8B-B14F-4D97-AF65-F5344CB8AC3E}">
        <p14:creationId xmlns:p14="http://schemas.microsoft.com/office/powerpoint/2010/main" val="61258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B5AE2-C5CC-499C-8F2D-249888BE22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1" name="Rectangle 10">
            <a:extLst>
              <a:ext uri="{FF2B5EF4-FFF2-40B4-BE49-F238E27FC236}">
                <a16:creationId xmlns:a16="http://schemas.microsoft.com/office/drawing/2014/main" id="{BA7A3698-B350-40E5-8475-9BCC41A08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13" name="Straight Connector 12">
            <a:extLst>
              <a:ext uri="{FF2B5EF4-FFF2-40B4-BE49-F238E27FC236}">
                <a16:creationId xmlns:a16="http://schemas.microsoft.com/office/drawing/2014/main" id="{0AC655C7-EC94-4BE6-84C8-2F9EFBBB27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55554D1-E2CA-976F-9AF2-EECF9CAFD4F2}"/>
              </a:ext>
            </a:extLst>
          </p:cNvPr>
          <p:cNvPicPr>
            <a:picLocks noChangeAspect="1"/>
          </p:cNvPicPr>
          <p:nvPr/>
        </p:nvPicPr>
        <p:blipFill>
          <a:blip r:embed="rId2"/>
          <a:srcRect l="15795" r="46097"/>
          <a:stretch/>
        </p:blipFill>
        <p:spPr>
          <a:xfrm>
            <a:off x="20" y="-12128"/>
            <a:ext cx="4654276" cy="6870127"/>
          </a:xfrm>
          <a:prstGeom prst="rect">
            <a:avLst/>
          </a:prstGeom>
        </p:spPr>
      </p:pic>
      <p:sp>
        <p:nvSpPr>
          <p:cNvPr id="3" name="Metin kutusu 2">
            <a:extLst>
              <a:ext uri="{FF2B5EF4-FFF2-40B4-BE49-F238E27FC236}">
                <a16:creationId xmlns:a16="http://schemas.microsoft.com/office/drawing/2014/main" id="{239063F9-7783-FC48-894F-2CF3F0B87110}"/>
              </a:ext>
            </a:extLst>
          </p:cNvPr>
          <p:cNvSpPr txBox="1"/>
          <p:nvPr/>
        </p:nvSpPr>
        <p:spPr>
          <a:xfrm>
            <a:off x="5181601" y="928255"/>
            <a:ext cx="6368142" cy="5140035"/>
          </a:xfrm>
          <a:prstGeom prst="rect">
            <a:avLst/>
          </a:prstGeom>
        </p:spPr>
        <p:txBody>
          <a:bodyPr vert="horz" lIns="0" tIns="45720" rIns="0" bIns="45720" rtlCol="0">
            <a:normAutofit fontScale="92500" lnSpcReduction="10000"/>
          </a:bodyPr>
          <a:lstStyle/>
          <a:p>
            <a:pPr defTabSz="914400">
              <a:lnSpc>
                <a:spcPct val="90000"/>
              </a:lnSpc>
              <a:spcAft>
                <a:spcPts val="600"/>
              </a:spcAft>
              <a:buClr>
                <a:schemeClr val="accent1"/>
              </a:buClr>
              <a:buFont typeface="Calibri" panose="020F0502020204030204" pitchFamily="34" charset="0"/>
            </a:pPr>
            <a:r>
              <a:rPr lang="en-US" sz="2600" b="1" dirty="0" smtClean="0">
                <a:solidFill>
                  <a:schemeClr val="tx1">
                    <a:lumMod val="75000"/>
                    <a:lumOff val="25000"/>
                  </a:schemeClr>
                </a:solidFill>
              </a:rPr>
              <a:t>Duygularla</a:t>
            </a:r>
            <a:r>
              <a:rPr lang="tr-TR" sz="2600" b="1" dirty="0">
                <a:solidFill>
                  <a:schemeClr val="tx1">
                    <a:lumMod val="75000"/>
                    <a:lumOff val="25000"/>
                  </a:schemeClr>
                </a:solidFill>
              </a:rPr>
              <a:t> </a:t>
            </a:r>
            <a:r>
              <a:rPr lang="tr-TR" sz="2600" b="1" dirty="0" smtClean="0">
                <a:solidFill>
                  <a:schemeClr val="tx1">
                    <a:lumMod val="75000"/>
                    <a:lumOff val="25000"/>
                  </a:schemeClr>
                </a:solidFill>
              </a:rPr>
              <a:t>Y</a:t>
            </a:r>
            <a:r>
              <a:rPr lang="en-US" sz="2600" b="1" dirty="0" smtClean="0">
                <a:solidFill>
                  <a:schemeClr val="tx1">
                    <a:lumMod val="75000"/>
                    <a:lumOff val="25000"/>
                  </a:schemeClr>
                </a:solidFill>
              </a:rPr>
              <a:t>üzleşmek </a:t>
            </a:r>
            <a:endParaRPr lang="tr-TR" sz="2600" b="1" dirty="0" smtClean="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23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2300" b="1" dirty="0">
                <a:solidFill>
                  <a:schemeClr val="tx1">
                    <a:lumMod val="75000"/>
                    <a:lumOff val="25000"/>
                  </a:schemeClr>
                </a:solidFill>
              </a:rPr>
              <a:t>Duygularınızı tespit edin: </a:t>
            </a:r>
            <a:r>
              <a:rPr lang="en-US" sz="2300" dirty="0">
                <a:solidFill>
                  <a:schemeClr val="tx1">
                    <a:lumMod val="75000"/>
                    <a:lumOff val="25000"/>
                  </a:schemeClr>
                </a:solidFill>
              </a:rPr>
              <a:t>Nasıl bir duygu içinde olduğunuzu biliyor olmak, duygu kontrolü bakımından kritik öneme sahiptir. </a:t>
            </a:r>
          </a:p>
          <a:p>
            <a:pPr defTabSz="914400">
              <a:lnSpc>
                <a:spcPct val="90000"/>
              </a:lnSpc>
              <a:spcAft>
                <a:spcPts val="600"/>
              </a:spcAft>
              <a:buClr>
                <a:schemeClr val="accent1"/>
              </a:buClr>
              <a:buFont typeface="Calibri" panose="020F0502020204030204" pitchFamily="34" charset="0"/>
            </a:pPr>
            <a:r>
              <a:rPr lang="en-US" sz="2300" b="1" dirty="0">
                <a:solidFill>
                  <a:schemeClr val="tx1">
                    <a:lumMod val="75000"/>
                    <a:lumOff val="25000"/>
                  </a:schemeClr>
                </a:solidFill>
              </a:rPr>
              <a:t>Duygularınızı inkar etmeyin: </a:t>
            </a:r>
            <a:r>
              <a:rPr lang="en-US" sz="2300" dirty="0">
                <a:solidFill>
                  <a:schemeClr val="tx1">
                    <a:lumMod val="75000"/>
                    <a:lumOff val="25000"/>
                  </a:schemeClr>
                </a:solidFill>
              </a:rPr>
              <a:t>Duyguları inkar etmek onların ortadan kalkmasını sağlamaz. Bir anlığına ortadan kalkar gibi olsa da kısa bir süre içinde tekrar ortaya çıkar. </a:t>
            </a:r>
          </a:p>
          <a:p>
            <a:pPr defTabSz="914400">
              <a:lnSpc>
                <a:spcPct val="90000"/>
              </a:lnSpc>
              <a:spcAft>
                <a:spcPts val="600"/>
              </a:spcAft>
              <a:buClr>
                <a:schemeClr val="accent1"/>
              </a:buClr>
              <a:buFont typeface="Calibri" panose="020F0502020204030204" pitchFamily="34" charset="0"/>
            </a:pPr>
            <a:r>
              <a:rPr lang="en-US" sz="2300" dirty="0">
                <a:solidFill>
                  <a:schemeClr val="tx1">
                    <a:lumMod val="75000"/>
                    <a:lumOff val="25000"/>
                  </a:schemeClr>
                </a:solidFill>
              </a:rPr>
              <a:t>Çözüm önerileri düşünün ve bilinçli bir plan hazırlayın: Sorunu ortadan kaldırmak için kendi iradenizle hareket etmelisiniz. Durumu nasıl ve neden çözmek istediğinizi kararlaştırın ve plan yapın. </a:t>
            </a:r>
            <a:endParaRPr lang="tr-TR" sz="2300" dirty="0" smtClean="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tr-TR"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tr-TR" dirty="0" smtClean="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tr-TR"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tr-TR" dirty="0" smtClean="0">
              <a:solidFill>
                <a:schemeClr val="tx1">
                  <a:lumMod val="75000"/>
                  <a:lumOff val="25000"/>
                </a:schemeClr>
              </a:solidFill>
            </a:endParaRPr>
          </a:p>
          <a:p>
            <a:pPr algn="ctr" defTabSz="914400">
              <a:lnSpc>
                <a:spcPct val="90000"/>
              </a:lnSpc>
              <a:spcAft>
                <a:spcPts val="600"/>
              </a:spcAft>
              <a:buClr>
                <a:schemeClr val="accent1"/>
              </a:buClr>
              <a:buFont typeface="Calibri" panose="020F0502020204030204" pitchFamily="34" charset="0"/>
            </a:pPr>
            <a:r>
              <a:rPr lang="tr-TR" b="1" dirty="0" smtClean="0">
                <a:solidFill>
                  <a:schemeClr val="tx1">
                    <a:lumMod val="75000"/>
                    <a:lumOff val="25000"/>
                  </a:schemeClr>
                </a:solidFill>
                <a:latin typeface="Antique Olive Roman" pitchFamily="34" charset="0"/>
              </a:rPr>
              <a:t>Dönüşene Kadar Duygunla KAL!</a:t>
            </a:r>
            <a:endParaRPr lang="en-US" b="1" dirty="0">
              <a:solidFill>
                <a:schemeClr val="tx1">
                  <a:lumMod val="75000"/>
                  <a:lumOff val="25000"/>
                </a:schemeClr>
              </a:solidFill>
              <a:latin typeface="Antique Olive Roman" pitchFamily="34" charset="0"/>
            </a:endParaRPr>
          </a:p>
        </p:txBody>
      </p:sp>
    </p:spTree>
    <p:extLst>
      <p:ext uri="{BB962C8B-B14F-4D97-AF65-F5344CB8AC3E}">
        <p14:creationId xmlns:p14="http://schemas.microsoft.com/office/powerpoint/2010/main" val="416602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B5AE2-C5CC-499C-8F2D-249888BE22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2" name="Rectangle 11">
            <a:extLst>
              <a:ext uri="{FF2B5EF4-FFF2-40B4-BE49-F238E27FC236}">
                <a16:creationId xmlns:a16="http://schemas.microsoft.com/office/drawing/2014/main" id="{BA7A3698-B350-40E5-8475-9BCC41A08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14" name="Straight Connector 13">
            <a:extLst>
              <a:ext uri="{FF2B5EF4-FFF2-40B4-BE49-F238E27FC236}">
                <a16:creationId xmlns:a16="http://schemas.microsoft.com/office/drawing/2014/main" id="{0AC655C7-EC94-4BE6-84C8-2F9EFBBB27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4F7E42D-8B5A-4FC8-81CD-9E60171F7F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4" name="Metin kutusu 3">
            <a:extLst>
              <a:ext uri="{FF2B5EF4-FFF2-40B4-BE49-F238E27FC236}">
                <a16:creationId xmlns:a16="http://schemas.microsoft.com/office/drawing/2014/main" id="{CD13AFD7-ECEE-986E-B868-B2E3362B9146}"/>
              </a:ext>
            </a:extLst>
          </p:cNvPr>
          <p:cNvSpPr txBox="1"/>
          <p:nvPr/>
        </p:nvSpPr>
        <p:spPr>
          <a:xfrm>
            <a:off x="318655" y="387927"/>
            <a:ext cx="3258560" cy="5601393"/>
          </a:xfrm>
          <a:prstGeom prst="rect">
            <a:avLst/>
          </a:prstGeom>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endParaRPr lang="tr-TR" sz="1600" dirty="0" smtClean="0">
              <a:solidFill>
                <a:srgbClr val="FFFFFF"/>
              </a:solidFill>
            </a:endParaRPr>
          </a:p>
          <a:p>
            <a:pPr algn="ctr" defTabSz="914400">
              <a:lnSpc>
                <a:spcPct val="90000"/>
              </a:lnSpc>
              <a:spcAft>
                <a:spcPts val="600"/>
              </a:spcAft>
              <a:buClr>
                <a:schemeClr val="accent1"/>
              </a:buClr>
              <a:buFont typeface="Calibri" panose="020F0502020204030204" pitchFamily="34" charset="0"/>
            </a:pPr>
            <a:r>
              <a:rPr lang="en-US" sz="1600" b="1" dirty="0" smtClean="0">
                <a:solidFill>
                  <a:srgbClr val="FFFFFF"/>
                </a:solidFill>
              </a:rPr>
              <a:t>Zihin ve </a:t>
            </a:r>
            <a:r>
              <a:rPr lang="tr-TR" sz="1600" b="1" dirty="0" smtClean="0">
                <a:solidFill>
                  <a:srgbClr val="FFFFFF"/>
                </a:solidFill>
              </a:rPr>
              <a:t>B</a:t>
            </a:r>
            <a:r>
              <a:rPr lang="en-US" sz="1600" b="1" dirty="0" smtClean="0">
                <a:solidFill>
                  <a:srgbClr val="FFFFFF"/>
                </a:solidFill>
              </a:rPr>
              <a:t>edene </a:t>
            </a:r>
            <a:r>
              <a:rPr lang="tr-TR" sz="1600" b="1" dirty="0">
                <a:solidFill>
                  <a:srgbClr val="FFFFFF"/>
                </a:solidFill>
              </a:rPr>
              <a:t>O</a:t>
            </a:r>
            <a:r>
              <a:rPr lang="en-US" sz="1600" b="1" dirty="0" smtClean="0">
                <a:solidFill>
                  <a:srgbClr val="FFFFFF"/>
                </a:solidFill>
              </a:rPr>
              <a:t>daklanmak</a:t>
            </a:r>
            <a:endParaRPr lang="en-US" sz="1600" b="1" dirty="0">
              <a:solidFill>
                <a:srgbClr val="FFFFFF"/>
              </a:solidFill>
            </a:endParaRPr>
          </a:p>
          <a:p>
            <a:pPr algn="ctr" defTabSz="914400">
              <a:lnSpc>
                <a:spcPct val="90000"/>
              </a:lnSpc>
              <a:spcAft>
                <a:spcPts val="600"/>
              </a:spcAft>
              <a:buClr>
                <a:schemeClr val="accent1"/>
              </a:buClr>
              <a:buFont typeface="Calibri" panose="020F0502020204030204" pitchFamily="34" charset="0"/>
            </a:pPr>
            <a:r>
              <a:rPr lang="en-US" sz="1600" dirty="0">
                <a:solidFill>
                  <a:srgbClr val="FFFFFF"/>
                </a:solidFill>
              </a:rPr>
              <a:t>Duyguların kontrolden çıkışına dikkat edin: Duygularınız üzerinde kontrol sahibi olmanın ilk adımı, duyguların kontrolden çıktığı anı fark edebilmektir. Örneğin duygularınızla hareket ettiğiniz anlarda kalp atışınız hızlanır, elleriniz titrer, yüzünüz kızarır. </a:t>
            </a:r>
          </a:p>
          <a:p>
            <a:pPr algn="ctr" defTabSz="914400">
              <a:lnSpc>
                <a:spcPct val="90000"/>
              </a:lnSpc>
              <a:spcAft>
                <a:spcPts val="600"/>
              </a:spcAft>
              <a:buClr>
                <a:schemeClr val="accent1"/>
              </a:buClr>
              <a:buFont typeface="Calibri" panose="020F0502020204030204" pitchFamily="34" charset="0"/>
            </a:pPr>
            <a:r>
              <a:rPr lang="en-US" sz="1600" dirty="0">
                <a:solidFill>
                  <a:srgbClr val="FFFFFF"/>
                </a:solidFill>
              </a:rPr>
              <a:t>Derin nefes alıp sakinleşin: Duygularınız kontrolden çıktığında nefes alıp vermeniz kontrolden çıkar. Nefesinizin kontrolünü ele almak için birkaç kez derin nefes alıp müsait bir yere oturabilirsiniz. </a:t>
            </a:r>
          </a:p>
          <a:p>
            <a:pPr algn="ctr" defTabSz="914400">
              <a:lnSpc>
                <a:spcPct val="90000"/>
              </a:lnSpc>
              <a:spcAft>
                <a:spcPts val="600"/>
              </a:spcAft>
              <a:buClr>
                <a:schemeClr val="accent1"/>
              </a:buClr>
              <a:buFont typeface="Calibri" panose="020F0502020204030204" pitchFamily="34" charset="0"/>
            </a:pPr>
            <a:r>
              <a:rPr lang="en-US" sz="1600" dirty="0">
                <a:solidFill>
                  <a:srgbClr val="FFFFFF"/>
                </a:solidFill>
              </a:rPr>
              <a:t>Beş duyunun farkına varın: Duygu kontrolünü kaybettiğinizde zaman ve mekandan da koparsınız. Nerede olduğunuzu bir anlığına bilemezsiniz. Bunu önlemek için çevrenizdeki eşyaları fark etmeye çalışmanız ve beş duyunuzu aktif hale getirmeniz oldukça yarar sağlayabilir. </a:t>
            </a:r>
          </a:p>
        </p:txBody>
      </p:sp>
      <p:pic>
        <p:nvPicPr>
          <p:cNvPr id="6" name="Picture 5">
            <a:extLst>
              <a:ext uri="{FF2B5EF4-FFF2-40B4-BE49-F238E27FC236}">
                <a16:creationId xmlns:a16="http://schemas.microsoft.com/office/drawing/2014/main" id="{561AD58A-6572-DCBB-018D-B2B213C9A181}"/>
              </a:ext>
            </a:extLst>
          </p:cNvPr>
          <p:cNvPicPr>
            <a:picLocks noChangeAspect="1"/>
          </p:cNvPicPr>
          <p:nvPr/>
        </p:nvPicPr>
        <p:blipFill>
          <a:blip r:embed="rId2"/>
          <a:srcRect l="9474" r="23996"/>
          <a:stretch/>
        </p:blipFill>
        <p:spPr>
          <a:xfrm>
            <a:off x="4075043" y="10"/>
            <a:ext cx="8111272" cy="6857990"/>
          </a:xfrm>
          <a:prstGeom prst="rect">
            <a:avLst/>
          </a:prstGeom>
        </p:spPr>
      </p:pic>
      <p:sp>
        <p:nvSpPr>
          <p:cNvPr id="20" name="Rectangle 19">
            <a:extLst>
              <a:ext uri="{FF2B5EF4-FFF2-40B4-BE49-F238E27FC236}">
                <a16:creationId xmlns:a16="http://schemas.microsoft.com/office/drawing/2014/main" id="{8C04651D-B9F4-4935-A02D-364153FBDF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Tree>
    <p:extLst>
      <p:ext uri="{BB962C8B-B14F-4D97-AF65-F5344CB8AC3E}">
        <p14:creationId xmlns:p14="http://schemas.microsoft.com/office/powerpoint/2010/main" val="2322643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3">
            <a:extLst>
              <a:ext uri="{FF2B5EF4-FFF2-40B4-BE49-F238E27FC236}">
                <a16:creationId xmlns:a16="http://schemas.microsoft.com/office/drawing/2014/main" id="{600B5AE2-C5CC-499C-8F2D-249888BE22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38" name="Rectangle 25">
            <a:extLst>
              <a:ext uri="{FF2B5EF4-FFF2-40B4-BE49-F238E27FC236}">
                <a16:creationId xmlns:a16="http://schemas.microsoft.com/office/drawing/2014/main" id="{BA7A3698-B350-40E5-8475-9BCC41A08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39" name="Straight Connector 27">
            <a:extLst>
              <a:ext uri="{FF2B5EF4-FFF2-40B4-BE49-F238E27FC236}">
                <a16:creationId xmlns:a16="http://schemas.microsoft.com/office/drawing/2014/main" id="{0AC655C7-EC94-4BE6-84C8-2F9EFBBB27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29">
            <a:extLst>
              <a:ext uri="{FF2B5EF4-FFF2-40B4-BE49-F238E27FC236}">
                <a16:creationId xmlns:a16="http://schemas.microsoft.com/office/drawing/2014/main" id="{5CF81D86-BDBA-477C-B7DD-8D359BB996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aha belirsiz saç içeren kafaya yakın artistik yakından yukarı">
            <a:extLst>
              <a:ext uri="{FF2B5EF4-FFF2-40B4-BE49-F238E27FC236}">
                <a16:creationId xmlns:a16="http://schemas.microsoft.com/office/drawing/2014/main" id="{D0ED17FB-310C-3BEE-C1F4-75FF6FBC1B86}"/>
              </a:ext>
            </a:extLst>
          </p:cNvPr>
          <p:cNvPicPr>
            <a:picLocks noChangeAspect="1"/>
          </p:cNvPicPr>
          <p:nvPr/>
        </p:nvPicPr>
        <p:blipFill>
          <a:blip r:embed="rId2"/>
          <a:srcRect l="7304" r="50345" b="2"/>
          <a:stretch/>
        </p:blipFill>
        <p:spPr>
          <a:xfrm>
            <a:off x="633999" y="640081"/>
            <a:ext cx="4001315" cy="5314406"/>
          </a:xfrm>
          <a:prstGeom prst="rect">
            <a:avLst/>
          </a:prstGeom>
        </p:spPr>
      </p:pic>
      <p:sp>
        <p:nvSpPr>
          <p:cNvPr id="3" name="Metin kutusu 2">
            <a:extLst>
              <a:ext uri="{FF2B5EF4-FFF2-40B4-BE49-F238E27FC236}">
                <a16:creationId xmlns:a16="http://schemas.microsoft.com/office/drawing/2014/main" id="{A573E748-EB35-6EE6-1FF8-39F2740D7E52}"/>
              </a:ext>
            </a:extLst>
          </p:cNvPr>
          <p:cNvSpPr txBox="1"/>
          <p:nvPr/>
        </p:nvSpPr>
        <p:spPr>
          <a:xfrm>
            <a:off x="4974769" y="942109"/>
            <a:ext cx="6574973" cy="4926985"/>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2400" b="1" dirty="0">
                <a:solidFill>
                  <a:schemeClr val="tx1">
                    <a:lumMod val="75000"/>
                    <a:lumOff val="25000"/>
                  </a:schemeClr>
                </a:solidFill>
              </a:rPr>
              <a:t>Zihin </a:t>
            </a:r>
            <a:r>
              <a:rPr lang="en-US" sz="2400" b="1" dirty="0" smtClean="0">
                <a:solidFill>
                  <a:schemeClr val="tx1">
                    <a:lumMod val="75000"/>
                    <a:lumOff val="25000"/>
                  </a:schemeClr>
                </a:solidFill>
              </a:rPr>
              <a:t>ve </a:t>
            </a:r>
            <a:r>
              <a:rPr lang="tr-TR" sz="2400" b="1" dirty="0">
                <a:solidFill>
                  <a:schemeClr val="tx1">
                    <a:lumMod val="75000"/>
                    <a:lumOff val="25000"/>
                  </a:schemeClr>
                </a:solidFill>
              </a:rPr>
              <a:t>B</a:t>
            </a:r>
            <a:r>
              <a:rPr lang="en-US" sz="2400" b="1" dirty="0" smtClean="0">
                <a:solidFill>
                  <a:schemeClr val="tx1">
                    <a:lumMod val="75000"/>
                    <a:lumOff val="25000"/>
                  </a:schemeClr>
                </a:solidFill>
              </a:rPr>
              <a:t>edene </a:t>
            </a:r>
            <a:r>
              <a:rPr lang="tr-TR" sz="2400" b="1" dirty="0">
                <a:solidFill>
                  <a:schemeClr val="tx1">
                    <a:lumMod val="75000"/>
                    <a:lumOff val="25000"/>
                  </a:schemeClr>
                </a:solidFill>
              </a:rPr>
              <a:t>O</a:t>
            </a:r>
            <a:r>
              <a:rPr lang="en-US" sz="2400" b="1" dirty="0" smtClean="0">
                <a:solidFill>
                  <a:schemeClr val="tx1">
                    <a:lumMod val="75000"/>
                    <a:lumOff val="25000"/>
                  </a:schemeClr>
                </a:solidFill>
              </a:rPr>
              <a:t>daklanmak</a:t>
            </a:r>
            <a:endParaRPr lang="tr-TR" sz="2400" b="1" dirty="0" smtClean="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Kaslarınızı ve eklemlerinizi serbest bırakın</a:t>
            </a:r>
            <a:r>
              <a:rPr lang="en-US" dirty="0">
                <a:solidFill>
                  <a:schemeClr val="tx1">
                    <a:lumMod val="75000"/>
                    <a:lumOff val="25000"/>
                  </a:schemeClr>
                </a:solidFill>
              </a:rPr>
              <a:t>: Duygularınız sizi esir aldığında muhtemelen vücudunuzdaki değişimlerin farkına varmazsınız. Ancak böyle anlarda kaslarınızı ve eklemlerinizi sıkıyor olabilirsiniz. Kaslarınızı gevşetmek, zihninizi kontrol altına almak bakımından çok yararlı olacaktır. </a:t>
            </a:r>
            <a:endParaRPr lang="tr-TR" dirty="0" smtClean="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Kendinizi sakin ve güvenli bir yerde hayal edin: </a:t>
            </a:r>
            <a:r>
              <a:rPr lang="en-US" dirty="0">
                <a:solidFill>
                  <a:schemeClr val="tx1">
                    <a:lumMod val="75000"/>
                    <a:lumOff val="25000"/>
                  </a:schemeClr>
                </a:solidFill>
              </a:rPr>
              <a:t>Kendinizi en huzurlu ve mutlu hissettiğiniz yeri düşünmeye çalışın. Gözlerinizi kapatın ve o anı, mekanı gözünüzde canlandırın. Nefes alıp verişinizin farkında olun. </a:t>
            </a:r>
          </a:p>
          <a:p>
            <a:pPr defTabSz="914400">
              <a:lnSpc>
                <a:spcPct val="90000"/>
              </a:lnSpc>
              <a:spcAft>
                <a:spcPts val="600"/>
              </a:spcAft>
              <a:buClr>
                <a:schemeClr val="accent1"/>
              </a:buClr>
              <a:buFont typeface="Calibri" panose="020F0502020204030204" pitchFamily="34" charset="0"/>
            </a:pPr>
            <a:endParaRPr lang="tr-TR" b="1" dirty="0" smtClean="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b="1" dirty="0" smtClean="0">
                <a:solidFill>
                  <a:schemeClr val="tx1">
                    <a:lumMod val="75000"/>
                    <a:lumOff val="25000"/>
                  </a:schemeClr>
                </a:solidFill>
              </a:rPr>
              <a:t>Kendinize </a:t>
            </a:r>
            <a:r>
              <a:rPr lang="en-US" b="1" dirty="0">
                <a:solidFill>
                  <a:schemeClr val="tx1">
                    <a:lumMod val="75000"/>
                    <a:lumOff val="25000"/>
                  </a:schemeClr>
                </a:solidFill>
              </a:rPr>
              <a:t>güzel şeylerin olduğu bir pano veya defter hazırlayın: </a:t>
            </a:r>
            <a:r>
              <a:rPr lang="en-US" dirty="0">
                <a:solidFill>
                  <a:schemeClr val="tx1">
                    <a:lumMod val="75000"/>
                    <a:lumOff val="25000"/>
                  </a:schemeClr>
                </a:solidFill>
              </a:rPr>
              <a:t>Zorlayıcı duyguların geldiğini hissettiğinizde bu deftere ya da panoya bakarak yatışmaya, sakinleşmeye çalışın.</a:t>
            </a:r>
          </a:p>
        </p:txBody>
      </p:sp>
      <p:sp>
        <p:nvSpPr>
          <p:cNvPr id="42" name="Rectangle 33">
            <a:extLst>
              <a:ext uri="{FF2B5EF4-FFF2-40B4-BE49-F238E27FC236}">
                <a16:creationId xmlns:a16="http://schemas.microsoft.com/office/drawing/2014/main" id="{88AA064E-5F6E-4024-BC28-EDDC3DFC70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36" name="Rectangle 35">
            <a:extLst>
              <a:ext uri="{FF2B5EF4-FFF2-40B4-BE49-F238E27FC236}">
                <a16:creationId xmlns:a16="http://schemas.microsoft.com/office/drawing/2014/main" id="{03B29638-4838-4B9B-B9DB-96E542BAF3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Tree>
    <p:extLst>
      <p:ext uri="{BB962C8B-B14F-4D97-AF65-F5344CB8AC3E}">
        <p14:creationId xmlns:p14="http://schemas.microsoft.com/office/powerpoint/2010/main" val="273574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9E80720-23E6-4B89-B77E-04A7689F1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D1D3CA1-3EB6-41F3-A419-8424B56BE6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9" name="Rectangle 18">
            <a:extLst>
              <a:ext uri="{FF2B5EF4-FFF2-40B4-BE49-F238E27FC236}">
                <a16:creationId xmlns:a16="http://schemas.microsoft.com/office/drawing/2014/main" id="{4D87F7B2-AA36-4B58-BC2C-1BBA135E8B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graphicFrame>
        <p:nvGraphicFramePr>
          <p:cNvPr id="5" name="Metin kutusu 2">
            <a:extLst>
              <a:ext uri="{FF2B5EF4-FFF2-40B4-BE49-F238E27FC236}">
                <a16:creationId xmlns:a16="http://schemas.microsoft.com/office/drawing/2014/main" id="{B9A7064A-FFCB-296F-7DAF-A96C3DFC18D1}"/>
              </a:ext>
            </a:extLst>
          </p:cNvPr>
          <p:cNvGraphicFramePr/>
          <p:nvPr>
            <p:extLst>
              <p:ext uri="{D42A27DB-BD31-4B8C-83A1-F6EECF244321}">
                <p14:modId xmlns:p14="http://schemas.microsoft.com/office/powerpoint/2010/main" val="2671738796"/>
              </p:ext>
            </p:extLst>
          </p:nvPr>
        </p:nvGraphicFramePr>
        <p:xfrm>
          <a:off x="1507" y="401783"/>
          <a:ext cx="11927257" cy="422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037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D01F790-DD03-42F9-BA1A-68D67A92C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D3FAB87-3CFA-4F57-9867-8D5B043E55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6297" y="0"/>
            <a:ext cx="70500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9" name="Rectangle 18">
            <a:extLst>
              <a:ext uri="{FF2B5EF4-FFF2-40B4-BE49-F238E27FC236}">
                <a16:creationId xmlns:a16="http://schemas.microsoft.com/office/drawing/2014/main" id="{76928EA5-66AD-46CE-B63D-16D337556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940"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graphicFrame>
        <p:nvGraphicFramePr>
          <p:cNvPr id="5" name="Metin kutusu 2">
            <a:extLst>
              <a:ext uri="{FF2B5EF4-FFF2-40B4-BE49-F238E27FC236}">
                <a16:creationId xmlns:a16="http://schemas.microsoft.com/office/drawing/2014/main" id="{6A75F6FE-5773-C884-CD42-4B8DE955C982}"/>
              </a:ext>
            </a:extLst>
          </p:cNvPr>
          <p:cNvGraphicFramePr/>
          <p:nvPr>
            <p:extLst>
              <p:ext uri="{D42A27DB-BD31-4B8C-83A1-F6EECF244321}">
                <p14:modId xmlns:p14="http://schemas.microsoft.com/office/powerpoint/2010/main" val="1985470916"/>
              </p:ext>
            </p:extLst>
          </p:nvPr>
        </p:nvGraphicFramePr>
        <p:xfrm>
          <a:off x="1" y="124690"/>
          <a:ext cx="12186314" cy="6504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3982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rot="21420000">
            <a:off x="528450" y="854818"/>
            <a:ext cx="10241191" cy="3065052"/>
          </a:xfrm>
        </p:spPr>
        <p:txBody>
          <a:bodyPr>
            <a:normAutofit/>
          </a:bodyPr>
          <a:lstStyle/>
          <a:p>
            <a:pPr algn="ctr"/>
            <a:r>
              <a:rPr lang="tr-TR" sz="4000" dirty="0"/>
              <a:t>Ergenlerin duygu düzenleme stratejileri ile ebeveyn tutumları arasında anlamlı ilişki var mıdır?</a:t>
            </a:r>
            <a:br>
              <a:rPr lang="tr-TR" sz="4000" dirty="0"/>
            </a:br>
            <a:endParaRPr lang="tr-TR" sz="4000" dirty="0"/>
          </a:p>
        </p:txBody>
      </p:sp>
    </p:spTree>
    <p:extLst>
      <p:ext uri="{BB962C8B-B14F-4D97-AF65-F5344CB8AC3E}">
        <p14:creationId xmlns:p14="http://schemas.microsoft.com/office/powerpoint/2010/main" val="442074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713509" y="1160473"/>
            <a:ext cx="10394707" cy="4241821"/>
          </a:xfrm>
          <a:prstGeom prst="rect">
            <a:avLst/>
          </a:prstGeom>
        </p:spPr>
        <p:txBody>
          <a:bodyPr>
            <a:normAutofit/>
          </a:bodyPr>
          <a:lstStyle/>
          <a:p>
            <a:r>
              <a:rPr lang="tr-TR" sz="2800" dirty="0" smtClean="0">
                <a:solidFill>
                  <a:schemeClr val="tx1">
                    <a:lumMod val="85000"/>
                    <a:lumOff val="15000"/>
                  </a:schemeClr>
                </a:solidFill>
              </a:rPr>
              <a:t>Ergenlerin duygu düzenleme stratejileri </a:t>
            </a:r>
            <a:r>
              <a:rPr lang="tr-TR" sz="2800" dirty="0">
                <a:solidFill>
                  <a:schemeClr val="tx1">
                    <a:lumMod val="85000"/>
                    <a:lumOff val="15000"/>
                  </a:schemeClr>
                </a:solidFill>
              </a:rPr>
              <a:t>ile </a:t>
            </a:r>
            <a:r>
              <a:rPr lang="tr-TR" sz="2800" dirty="0" smtClean="0">
                <a:solidFill>
                  <a:schemeClr val="tx1">
                    <a:lumMod val="85000"/>
                    <a:lumOff val="15000"/>
                  </a:schemeClr>
                </a:solidFill>
              </a:rPr>
              <a:t>;</a:t>
            </a:r>
          </a:p>
          <a:p>
            <a:r>
              <a:rPr lang="tr-TR" sz="2800" dirty="0" smtClean="0">
                <a:solidFill>
                  <a:schemeClr val="tx1">
                    <a:lumMod val="85000"/>
                    <a:lumOff val="15000"/>
                  </a:schemeClr>
                </a:solidFill>
              </a:rPr>
              <a:t>cinsiyeti</a:t>
            </a:r>
            <a:r>
              <a:rPr lang="tr-TR" sz="2800" dirty="0">
                <a:solidFill>
                  <a:schemeClr val="tx1">
                    <a:lumMod val="85000"/>
                    <a:lumOff val="15000"/>
                  </a:schemeClr>
                </a:solidFill>
              </a:rPr>
              <a:t>, </a:t>
            </a:r>
            <a:endParaRPr lang="tr-TR" sz="2800" dirty="0" smtClean="0">
              <a:solidFill>
                <a:schemeClr val="tx1">
                  <a:lumMod val="85000"/>
                  <a:lumOff val="15000"/>
                </a:schemeClr>
              </a:solidFill>
            </a:endParaRPr>
          </a:p>
          <a:p>
            <a:r>
              <a:rPr lang="tr-TR" sz="2800" dirty="0" smtClean="0">
                <a:solidFill>
                  <a:schemeClr val="tx1">
                    <a:lumMod val="85000"/>
                    <a:lumOff val="15000"/>
                  </a:schemeClr>
                </a:solidFill>
              </a:rPr>
              <a:t>kardeş </a:t>
            </a:r>
            <a:r>
              <a:rPr lang="tr-TR" sz="2800" dirty="0">
                <a:solidFill>
                  <a:schemeClr val="tx1">
                    <a:lumMod val="85000"/>
                    <a:lumOff val="15000"/>
                  </a:schemeClr>
                </a:solidFill>
              </a:rPr>
              <a:t>sayısı, </a:t>
            </a:r>
            <a:endParaRPr lang="tr-TR" sz="2800" dirty="0" smtClean="0">
              <a:solidFill>
                <a:schemeClr val="tx1">
                  <a:lumMod val="85000"/>
                  <a:lumOff val="15000"/>
                </a:schemeClr>
              </a:solidFill>
            </a:endParaRPr>
          </a:p>
          <a:p>
            <a:r>
              <a:rPr lang="tr-TR" sz="2800" dirty="0" smtClean="0">
                <a:solidFill>
                  <a:schemeClr val="tx1">
                    <a:lumMod val="85000"/>
                    <a:lumOff val="15000"/>
                  </a:schemeClr>
                </a:solidFill>
              </a:rPr>
              <a:t>anne-babalarının </a:t>
            </a:r>
            <a:r>
              <a:rPr lang="tr-TR" sz="2800" dirty="0">
                <a:solidFill>
                  <a:schemeClr val="tx1">
                    <a:lumMod val="85000"/>
                    <a:lumOff val="15000"/>
                  </a:schemeClr>
                </a:solidFill>
              </a:rPr>
              <a:t>yaşı ve öğrenim durumu arasındaki fark anlamlı mıdır?</a:t>
            </a:r>
          </a:p>
        </p:txBody>
      </p:sp>
    </p:spTree>
    <p:extLst>
      <p:ext uri="{BB962C8B-B14F-4D97-AF65-F5344CB8AC3E}">
        <p14:creationId xmlns:p14="http://schemas.microsoft.com/office/powerpoint/2010/main" val="2117201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1187356"/>
            <a:ext cx="10394707" cy="4187230"/>
          </a:xfrm>
          <a:prstGeom prst="rect">
            <a:avLst/>
          </a:prstGeom>
        </p:spPr>
        <p:txBody>
          <a:bodyPr>
            <a:noAutofit/>
          </a:bodyPr>
          <a:lstStyle/>
          <a:p>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Duygu </a:t>
            </a:r>
            <a:r>
              <a:rPr lang="tr-TR" sz="2800" dirty="0">
                <a:latin typeface="Arial" panose="020B0604020202020204" pitchFamily="34" charset="0"/>
                <a:cs typeface="Arial" panose="020B0604020202020204" pitchFamily="34" charset="0"/>
              </a:rPr>
              <a:t>düzenleme, kişisel ve çevresel nedenlerden etkilenebilmektedir. Duygu düzenleme becerileri ve stratejilerinin gelişiminde etkili faktörler yaş, mizaç, olaylara ve duygulara odaklanmayı kapsayan bilinçli bir farkındalık </a:t>
            </a:r>
            <a:r>
              <a:rPr lang="tr-TR" sz="2800" dirty="0" smtClean="0">
                <a:latin typeface="Arial" panose="020B0604020202020204" pitchFamily="34" charset="0"/>
                <a:cs typeface="Arial" panose="020B0604020202020204" pitchFamily="34" charset="0"/>
              </a:rPr>
              <a:t>olabilir</a:t>
            </a:r>
            <a:r>
              <a:rPr lang="tr-TR" sz="2800" dirty="0">
                <a:latin typeface="Arial" panose="020B0604020202020204" pitchFamily="34" charset="0"/>
                <a:cs typeface="Arial" panose="020B0604020202020204" pitchFamily="34" charset="0"/>
              </a:rPr>
              <a:t>. Duygu düzenlemede etkili bir başka faktör ise </a:t>
            </a:r>
            <a:r>
              <a:rPr lang="tr-TR" sz="2800" u="sng" dirty="0">
                <a:latin typeface="Arial" panose="020B0604020202020204" pitchFamily="34" charset="0"/>
                <a:cs typeface="Arial" panose="020B0604020202020204" pitchFamily="34" charset="0"/>
              </a:rPr>
              <a:t>ebeveynlerdir.</a:t>
            </a:r>
          </a:p>
        </p:txBody>
      </p:sp>
    </p:spTree>
    <p:extLst>
      <p:ext uri="{BB962C8B-B14F-4D97-AF65-F5344CB8AC3E}">
        <p14:creationId xmlns:p14="http://schemas.microsoft.com/office/powerpoint/2010/main" val="598232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436728"/>
            <a:ext cx="10394707" cy="4937857"/>
          </a:xfrm>
          <a:prstGeom prst="rect">
            <a:avLst/>
          </a:prstGeom>
        </p:spPr>
        <p:txBody>
          <a:bodyPr>
            <a:normAutofit/>
          </a:bodyPr>
          <a:lstStyle/>
          <a:p>
            <a:endParaRPr lang="tr-TR" sz="2800" dirty="0" smtClean="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Yaşamın </a:t>
            </a:r>
            <a:r>
              <a:rPr lang="tr-TR" sz="2800" dirty="0">
                <a:latin typeface="Arial" panose="020B0604020202020204" pitchFamily="34" charset="0"/>
                <a:cs typeface="Arial" panose="020B0604020202020204" pitchFamily="34" charset="0"/>
              </a:rPr>
              <a:t>ilk yıllarından itibaren çocuklar, her alanda olduğu gibi duygularıyla baş etmede de ebeveynlerine gereksinim duyarlar. Duygu düzenleme konusunda ebeveynlerin etkisi, çocuğun yaşına göre değişiklikler </a:t>
            </a:r>
            <a:r>
              <a:rPr lang="tr-TR" sz="2800" dirty="0" smtClean="0">
                <a:latin typeface="Arial" panose="020B0604020202020204" pitchFamily="34" charset="0"/>
                <a:cs typeface="Arial" panose="020B0604020202020204" pitchFamily="34" charset="0"/>
              </a:rPr>
              <a:t>gösterebilir.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367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655093"/>
            <a:ext cx="10394707" cy="4913193"/>
          </a:xfrm>
          <a:prstGeom prst="rect">
            <a:avLst/>
          </a:prstGeom>
        </p:spPr>
        <p:txBody>
          <a:bodyPr>
            <a:normAutofit/>
          </a:bodyPr>
          <a:lstStyle/>
          <a:p>
            <a:pPr marL="0" indent="0">
              <a:buNone/>
            </a:pPr>
            <a:r>
              <a:rPr lang="tr-TR" sz="2800" dirty="0" smtClean="0">
                <a:latin typeface="Arial" panose="020B0604020202020204" pitchFamily="34" charset="0"/>
                <a:cs typeface="Arial" panose="020B0604020202020204" pitchFamily="34" charset="0"/>
              </a:rPr>
              <a:t>Çocuklarının </a:t>
            </a:r>
            <a:r>
              <a:rPr lang="tr-TR" sz="2800" dirty="0">
                <a:latin typeface="Arial" panose="020B0604020202020204" pitchFamily="34" charset="0"/>
                <a:cs typeface="Arial" panose="020B0604020202020204" pitchFamily="34" charset="0"/>
              </a:rPr>
              <a:t>özellikle olumsuz duyguları karşısında ebeveynlerin verdiği tepkiler, duygu düzenleme üzerinde etkili </a:t>
            </a:r>
            <a:r>
              <a:rPr lang="tr-TR" sz="2800" dirty="0" smtClean="0">
                <a:latin typeface="Arial" panose="020B0604020202020204" pitchFamily="34" charset="0"/>
                <a:cs typeface="Arial" panose="020B0604020202020204" pitchFamily="34" charset="0"/>
              </a:rPr>
              <a:t>olabilmektedir. </a:t>
            </a:r>
          </a:p>
          <a:p>
            <a:r>
              <a:rPr lang="tr-TR" sz="2800" dirty="0" smtClean="0">
                <a:latin typeface="Arial" panose="020B0604020202020204" pitchFamily="34" charset="0"/>
                <a:cs typeface="Arial" panose="020B0604020202020204" pitchFamily="34" charset="0"/>
              </a:rPr>
              <a:t>Anne </a:t>
            </a:r>
            <a:r>
              <a:rPr lang="tr-TR" sz="2800" dirty="0">
                <a:latin typeface="Arial" panose="020B0604020202020204" pitchFamily="34" charset="0"/>
                <a:cs typeface="Arial" panose="020B0604020202020204" pitchFamily="34" charset="0"/>
              </a:rPr>
              <a:t>ve babalarının kendisini önemsemediğini gören çocuklar, değersiz olduklarını düşünmektedirler. Çocukların öz saygıları bozulmakta, bunun sonucunda depresyona yatkınlık ortaya çıkabilmektedir.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Çocukluktaki </a:t>
            </a:r>
            <a:r>
              <a:rPr lang="tr-TR" sz="2800" dirty="0">
                <a:latin typeface="Arial" panose="020B0604020202020204" pitchFamily="34" charset="0"/>
                <a:cs typeface="Arial" panose="020B0604020202020204" pitchFamily="34" charset="0"/>
              </a:rPr>
              <a:t>anne-baba ihmali, yetişkinlik dönemindeki depresyona yatkınlığı ve depresif duygulanım durumunu açıklayabilmektedir.</a:t>
            </a:r>
          </a:p>
          <a:p>
            <a:endParaRPr lang="tr-TR" dirty="0"/>
          </a:p>
        </p:txBody>
      </p:sp>
    </p:spTree>
    <p:extLst>
      <p:ext uri="{BB962C8B-B14F-4D97-AF65-F5344CB8AC3E}">
        <p14:creationId xmlns:p14="http://schemas.microsoft.com/office/powerpoint/2010/main" val="969560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8753BD-CBA3-1331-E62D-35D841682F5E}"/>
              </a:ext>
            </a:extLst>
          </p:cNvPr>
          <p:cNvSpPr>
            <a:spLocks noGrp="1"/>
          </p:cNvSpPr>
          <p:nvPr>
            <p:ph type="title"/>
          </p:nvPr>
        </p:nvSpPr>
        <p:spPr/>
        <p:txBody>
          <a:bodyPr/>
          <a:lstStyle/>
          <a:p>
            <a:r>
              <a:rPr lang="tr-TR" dirty="0" smtClean="0"/>
              <a:t> </a:t>
            </a:r>
            <a:endParaRPr lang="tr-TR" dirty="0"/>
          </a:p>
        </p:txBody>
      </p:sp>
      <p:sp>
        <p:nvSpPr>
          <p:cNvPr id="3" name="İçerik Yer Tutucusu 2">
            <a:extLst>
              <a:ext uri="{FF2B5EF4-FFF2-40B4-BE49-F238E27FC236}">
                <a16:creationId xmlns:a16="http://schemas.microsoft.com/office/drawing/2014/main" id="{80781C39-0D42-B321-7362-EA6CDE1CECB4}"/>
              </a:ext>
            </a:extLst>
          </p:cNvPr>
          <p:cNvSpPr>
            <a:spLocks noGrp="1"/>
          </p:cNvSpPr>
          <p:nvPr>
            <p:ph idx="1"/>
          </p:nvPr>
        </p:nvSpPr>
        <p:spPr/>
        <p:txBody>
          <a:bodyPr/>
          <a:lstStyle/>
          <a:p>
            <a:r>
              <a:rPr lang="tr-TR" dirty="0"/>
              <a:t>Duygular, farklı fiziksel ve psikolojik amaçlara hizmet etmeyi sağlayabilir. Bireyin karşılaştığı olaylara ilişkin ne tepki vereceğine kişileri hazırlar. (Akkuş,2023)</a:t>
            </a:r>
          </a:p>
          <a:p>
            <a:r>
              <a:rPr lang="tr-TR" dirty="0"/>
              <a:t>Duygular insanlarda ilişkisel, bilişsel, davranışsal ve fizyolojik işlevlerle etki göstermektedir. Duyguların uyum sağlayıcı etkisi göz önüne alındığında insanoğlunun hayatta kalmasında önemli işlev oluşturmuştur. (Togay, 2022)</a:t>
            </a:r>
          </a:p>
          <a:p>
            <a:endParaRPr lang="tr-TR" dirty="0"/>
          </a:p>
        </p:txBody>
      </p:sp>
    </p:spTree>
    <p:extLst>
      <p:ext uri="{BB962C8B-B14F-4D97-AF65-F5344CB8AC3E}">
        <p14:creationId xmlns:p14="http://schemas.microsoft.com/office/powerpoint/2010/main" val="2050469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955342"/>
            <a:ext cx="10394707" cy="4419243"/>
          </a:xfrm>
          <a:prstGeom prst="rect">
            <a:avLst/>
          </a:prstGeom>
        </p:spPr>
        <p:txBody>
          <a:bodyPr>
            <a:normAutofit/>
          </a:bodyPr>
          <a:lstStyle/>
          <a:p>
            <a:endParaRPr lang="tr-TR" sz="2800" dirty="0" smtClean="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Aile </a:t>
            </a:r>
            <a:r>
              <a:rPr lang="tr-TR" sz="2800" dirty="0">
                <a:latin typeface="Arial" panose="020B0604020202020204" pitchFamily="34" charset="0"/>
                <a:cs typeface="Arial" panose="020B0604020202020204" pitchFamily="34" charset="0"/>
              </a:rPr>
              <a:t>içinde, anne ve babanın bireyin duygularını yok sayan veya uygun bulduğu şekilde manipüle eden psikolojik kontrol uygulamaları, duygusal özerkliği engelleyebilir. Anne ve babanın aşağılayıcı tavırları, olumsuz eleştirileri, sevgiyi esirgemeleri veya suçlayıcı davranışları, bireyin duygularını ve davranışları düzenlemesini engelleyebilmektedir. </a:t>
            </a:r>
          </a:p>
          <a:p>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607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846162"/>
            <a:ext cx="10394707" cy="4528424"/>
          </a:xfrm>
          <a:prstGeom prst="rect">
            <a:avLst/>
          </a:prstGeom>
        </p:spPr>
        <p:txBody>
          <a:bodyPr>
            <a:normAutofit/>
          </a:bodyPr>
          <a:lstStyle/>
          <a:p>
            <a:endParaRPr lang="tr-TR" sz="2800" dirty="0" smtClean="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Duygu </a:t>
            </a:r>
            <a:r>
              <a:rPr lang="tr-TR" sz="2800" dirty="0">
                <a:latin typeface="Arial" panose="020B0604020202020204" pitchFamily="34" charset="0"/>
                <a:cs typeface="Arial" panose="020B0604020202020204" pitchFamily="34" charset="0"/>
              </a:rPr>
              <a:t>düzenleme konusunda zorlanan çocuk, kızgınlık ve öfke gibi olumsuz duygularıyla başa çıkabilmek için bir başkasını veya kendisini haksız görme gibi uygun olmayan ve aynı zamanda işlevselliği bulunmayan stratejiler </a:t>
            </a:r>
            <a:r>
              <a:rPr lang="tr-TR" sz="2800" dirty="0" smtClean="0">
                <a:latin typeface="Arial" panose="020B0604020202020204" pitchFamily="34" charset="0"/>
                <a:cs typeface="Arial" panose="020B0604020202020204" pitchFamily="34" charset="0"/>
              </a:rPr>
              <a:t>geliştirebilir. </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060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832514"/>
            <a:ext cx="10394707" cy="4542072"/>
          </a:xfrm>
          <a:prstGeom prst="rect">
            <a:avLst/>
          </a:prstGeom>
        </p:spPr>
        <p:txBody>
          <a:bodyPr>
            <a:normAutofit/>
          </a:bodyPr>
          <a:lstStyle/>
          <a:p>
            <a:endParaRPr lang="tr-TR" sz="2800" dirty="0" smtClean="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Bağımsızlık </a:t>
            </a:r>
            <a:r>
              <a:rPr lang="tr-TR" sz="2800" dirty="0">
                <a:latin typeface="Arial" panose="020B0604020202020204" pitchFamily="34" charset="0"/>
                <a:cs typeface="Arial" panose="020B0604020202020204" pitchFamily="34" charset="0"/>
              </a:rPr>
              <a:t>ve kimlik arayışı içerisinde olan ergenlerin suç işleme, şiddete başvurma gibi olumsuz davranışlarda bulunma eğilimleri daha </a:t>
            </a:r>
            <a:r>
              <a:rPr lang="tr-TR" sz="2800" dirty="0" smtClean="0">
                <a:latin typeface="Arial" panose="020B0604020202020204" pitchFamily="34" charset="0"/>
                <a:cs typeface="Arial" panose="020B0604020202020204" pitchFamily="34" charset="0"/>
              </a:rPr>
              <a:t>yüksektir. </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778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03913" y="859810"/>
            <a:ext cx="10394707" cy="4653886"/>
          </a:xfrm>
          <a:prstGeom prst="rect">
            <a:avLst/>
          </a:prstGeom>
        </p:spPr>
        <p:txBody>
          <a:bodyPr/>
          <a:lstStyle/>
          <a:p>
            <a:endParaRPr lang="tr-TR" sz="2800" dirty="0" smtClean="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Ergende </a:t>
            </a:r>
            <a:r>
              <a:rPr lang="tr-TR" sz="2800" dirty="0">
                <a:latin typeface="Arial" panose="020B0604020202020204" pitchFamily="34" charset="0"/>
                <a:cs typeface="Arial" panose="020B0604020202020204" pitchFamily="34" charset="0"/>
              </a:rPr>
              <a:t>benlik duygusu tam olgunlaşmamış ve ergenin toplumsal yeri kesinleşmemiştir. Aileye bağlılık devam ederken aileden bağımsız hareket etme ve bağımsız karar verebilme ihtiyacı da artmıştır. Bu nedenle fırtınalı bir dönem olarak ele alınan </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ergenlik döneminde, ergenin sağlıklı bir duygusal gelişimi için anne ve baba anahtar rol oynamaktadır.</a:t>
            </a:r>
          </a:p>
          <a:p>
            <a:endParaRPr lang="tr-TR" dirty="0"/>
          </a:p>
        </p:txBody>
      </p:sp>
    </p:spTree>
    <p:extLst>
      <p:ext uri="{BB962C8B-B14F-4D97-AF65-F5344CB8AC3E}">
        <p14:creationId xmlns:p14="http://schemas.microsoft.com/office/powerpoint/2010/main" val="1417697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1023582"/>
            <a:ext cx="10394707" cy="4351003"/>
          </a:xfrm>
          <a:prstGeom prst="rect">
            <a:avLst/>
          </a:prstGeom>
        </p:spPr>
        <p:txBody>
          <a:bodyPr>
            <a:normAutofit/>
          </a:bodyPr>
          <a:lstStyle/>
          <a:p>
            <a:endParaRPr lang="tr-TR" sz="2800" dirty="0" smtClean="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E</a:t>
            </a:r>
            <a:r>
              <a:rPr lang="tr-TR" sz="2800" dirty="0" smtClean="0">
                <a:latin typeface="Arial" panose="020B0604020202020204" pitchFamily="34" charset="0"/>
                <a:cs typeface="Arial" panose="020B0604020202020204" pitchFamily="34" charset="0"/>
              </a:rPr>
              <a:t>beveynin </a:t>
            </a:r>
            <a:r>
              <a:rPr lang="tr-TR" sz="2800" dirty="0">
                <a:latin typeface="Arial" panose="020B0604020202020204" pitchFamily="34" charset="0"/>
                <a:cs typeface="Arial" panose="020B0604020202020204" pitchFamily="34" charset="0"/>
              </a:rPr>
              <a:t>birinci rolü öğretmek, etkilemek ve kontrol etmektir.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Anne-baba </a:t>
            </a:r>
            <a:r>
              <a:rPr lang="tr-TR" sz="2800" dirty="0">
                <a:latin typeface="Arial" panose="020B0604020202020204" pitchFamily="34" charset="0"/>
                <a:cs typeface="Arial" panose="020B0604020202020204" pitchFamily="34" charset="0"/>
              </a:rPr>
              <a:t>tutumu, ebeveyn kontrolü ile çocuğun sosyalleşmesi konularına dayanmakta olup temel nokta ebeveynlerin çocuklarının sosyalleşmesini ve kontrolünü nasıl sağladıklarıdır.</a:t>
            </a:r>
          </a:p>
          <a:p>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317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68740"/>
            <a:ext cx="10396882" cy="1169025"/>
          </a:xfrm>
        </p:spPr>
        <p:txBody>
          <a:bodyPr/>
          <a:lstStyle/>
          <a:p>
            <a:r>
              <a:rPr lang="tr-TR" dirty="0" smtClean="0"/>
              <a:t>ÖNERİLER;</a:t>
            </a:r>
            <a:endParaRPr lang="tr-TR" dirty="0"/>
          </a:p>
        </p:txBody>
      </p:sp>
      <p:sp>
        <p:nvSpPr>
          <p:cNvPr id="3" name="İçerik Yer Tutucusu 2"/>
          <p:cNvSpPr>
            <a:spLocks noGrp="1"/>
          </p:cNvSpPr>
          <p:nvPr>
            <p:ph sz="quarter" idx="4294967295"/>
          </p:nvPr>
        </p:nvSpPr>
        <p:spPr>
          <a:xfrm>
            <a:off x="685800" y="2063396"/>
            <a:ext cx="10394707" cy="3311189"/>
          </a:xfrm>
          <a:prstGeom prst="rect">
            <a:avLst/>
          </a:prstGeom>
        </p:spPr>
        <p:txBody>
          <a:bodyPr>
            <a:normAutofit/>
          </a:bodyPr>
          <a:lstStyle/>
          <a:p>
            <a:r>
              <a:rPr lang="tr-TR" sz="2800" dirty="0">
                <a:latin typeface="Arial" panose="020B0604020202020204" pitchFamily="34" charset="0"/>
                <a:cs typeface="Arial" panose="020B0604020202020204" pitchFamily="34" charset="0"/>
              </a:rPr>
              <a:t>Çocuğun sağlıklı bir kişiliğinin olması ailesiyle arasındaki yakın ilişkiye bağlıdır ve çocuk aşağılanarak değil değerlilik hissiyle kişiliğini geliştirir. Aileler çocuklarıyla ne kadar kaliteli zaman geçirirlerse çocuğun benliği o kadar güçlenir. </a:t>
            </a:r>
          </a:p>
        </p:txBody>
      </p:sp>
    </p:spTree>
    <p:extLst>
      <p:ext uri="{BB962C8B-B14F-4D97-AF65-F5344CB8AC3E}">
        <p14:creationId xmlns:p14="http://schemas.microsoft.com/office/powerpoint/2010/main" val="3351393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709684"/>
            <a:ext cx="10394707" cy="5172501"/>
          </a:xfrm>
          <a:prstGeom prst="rect">
            <a:avLst/>
          </a:prstGeom>
        </p:spPr>
        <p:txBody>
          <a:bodyPr>
            <a:normAutofit/>
          </a:bodyPr>
          <a:lstStyle/>
          <a:p>
            <a:r>
              <a:rPr lang="tr-TR" sz="2800" dirty="0">
                <a:latin typeface="Arial" panose="020B0604020202020204" pitchFamily="34" charset="0"/>
                <a:cs typeface="Arial" panose="020B0604020202020204" pitchFamily="34" charset="0"/>
              </a:rPr>
              <a:t>Anne-babanın beklentisi çocuğun kapasitesinin üzerinde ve ilgi alanı dışında olduğu zaman çocuğun cesareti kırılır, hayal kırıklığına uğratmaktan korkar, bu korku ve endişe onu yeni girişimlerden alıkoyar</a:t>
            </a:r>
            <a:r>
              <a:rPr lang="tr-TR" sz="2800" dirty="0" smtClean="0">
                <a:latin typeface="Arial" panose="020B0604020202020204" pitchFamily="34" charset="0"/>
                <a:cs typeface="Arial" panose="020B0604020202020204" pitchFamily="34" charset="0"/>
              </a:rPr>
              <a:t>.</a:t>
            </a:r>
          </a:p>
          <a:p>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Anne-babalara; ergen yaştaki çocuklarını özel ilgi alanlarına yönlendirilerek yeteneklerinin gelişimi için fırsat tanımaları, hobileri veya akademik başarılarını teşvik edilerek gösterdiği çabayı ödüllendirmeleri, hatalı davranışlarını baskı ile değiştirmek yerine kendisinin görüp değiştirmesi için fırsat tanımaları, evde veya okulda sorumluluk alması için teşvik etmeleri önerilebilir.</a:t>
            </a:r>
          </a:p>
          <a:p>
            <a:endParaRPr lang="tr-TR" dirty="0"/>
          </a:p>
        </p:txBody>
      </p:sp>
    </p:spTree>
    <p:extLst>
      <p:ext uri="{BB962C8B-B14F-4D97-AF65-F5344CB8AC3E}">
        <p14:creationId xmlns:p14="http://schemas.microsoft.com/office/powerpoint/2010/main" val="2225599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545910"/>
            <a:ext cx="10394707" cy="4828675"/>
          </a:xfrm>
          <a:prstGeom prst="rect">
            <a:avLst/>
          </a:prstGeom>
        </p:spPr>
        <p:txBody>
          <a:bodyPr>
            <a:normAutofit/>
          </a:bodyPr>
          <a:lstStyle/>
          <a:p>
            <a:endParaRPr lang="tr-TR" sz="2800" dirty="0" smtClean="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Anne-babaların </a:t>
            </a:r>
            <a:r>
              <a:rPr lang="tr-TR" sz="2800" dirty="0">
                <a:latin typeface="Arial" panose="020B0604020202020204" pitchFamily="34" charset="0"/>
                <a:cs typeface="Arial" panose="020B0604020202020204" pitchFamily="34" charset="0"/>
              </a:rPr>
              <a:t>ergenlik öncesi ve ergenlikte çocuklarıyla olan bağlarını güçlendirmesi gerekir. Bu nedenle ergenlik dönemi gelişim ve özellikleri hakkında bilgi edinmeleri ve bu dönemsel ihtiyaçlarını karşılayabilme konusunda destek almaları önerilebilir. </a:t>
            </a:r>
          </a:p>
        </p:txBody>
      </p:sp>
    </p:spTree>
    <p:extLst>
      <p:ext uri="{BB962C8B-B14F-4D97-AF65-F5344CB8AC3E}">
        <p14:creationId xmlns:p14="http://schemas.microsoft.com/office/powerpoint/2010/main" val="3859839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914400"/>
            <a:ext cx="10394707" cy="4460185"/>
          </a:xfrm>
          <a:prstGeom prst="rect">
            <a:avLst/>
          </a:prstGeom>
        </p:spPr>
        <p:txBody>
          <a:bodyPr>
            <a:normAutofit/>
          </a:bodyPr>
          <a:lstStyle/>
          <a:p>
            <a:endParaRPr lang="tr-TR" sz="2800" dirty="0" smtClean="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Okul </a:t>
            </a:r>
            <a:r>
              <a:rPr lang="tr-TR" sz="2800" dirty="0">
                <a:latin typeface="Arial" panose="020B0604020202020204" pitchFamily="34" charset="0"/>
                <a:cs typeface="Arial" panose="020B0604020202020204" pitchFamily="34" charset="0"/>
              </a:rPr>
              <a:t>rehberlik servislerince, anne-babalara ergenlik dönemi ve gereksinimleriyle ilgili eğitim seminerleri verilebilir. Anne-baba ve ergenlerin önce kendi kişilik özelliklerini tanımalarını sağlamak ve aile ilişkilerini yönlendirmelerinde olumlu davranışların neler olduğu konusunda eğitim desteği verilmesi önerilebilir.</a:t>
            </a:r>
          </a:p>
        </p:txBody>
      </p:sp>
    </p:spTree>
    <p:extLst>
      <p:ext uri="{BB962C8B-B14F-4D97-AF65-F5344CB8AC3E}">
        <p14:creationId xmlns:p14="http://schemas.microsoft.com/office/powerpoint/2010/main" val="921063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685800" y="736980"/>
            <a:ext cx="10394707" cy="4637606"/>
          </a:xfrm>
          <a:prstGeom prst="rect">
            <a:avLst/>
          </a:prstGeom>
        </p:spPr>
        <p:txBody>
          <a:bodyPr/>
          <a:lstStyle/>
          <a:p>
            <a:endParaRPr lang="tr-TR" sz="2800" dirty="0" smtClean="0">
              <a:latin typeface="Arial" panose="020B0604020202020204" pitchFamily="34" charset="0"/>
              <a:cs typeface="Arial" panose="020B0604020202020204" pitchFamily="34" charset="0"/>
            </a:endParaRPr>
          </a:p>
          <a:p>
            <a:endParaRPr lang="tr-TR" sz="2800">
              <a:latin typeface="Arial" panose="020B0604020202020204" pitchFamily="34" charset="0"/>
              <a:cs typeface="Arial" panose="020B0604020202020204" pitchFamily="34" charset="0"/>
            </a:endParaRPr>
          </a:p>
          <a:p>
            <a:r>
              <a:rPr lang="tr-TR" sz="2800" smtClean="0">
                <a:latin typeface="Arial" panose="020B0604020202020204" pitchFamily="34" charset="0"/>
                <a:cs typeface="Arial" panose="020B0604020202020204" pitchFamily="34" charset="0"/>
              </a:rPr>
              <a:t>Ergenlerin </a:t>
            </a:r>
            <a:r>
              <a:rPr lang="tr-TR" sz="2800" dirty="0">
                <a:latin typeface="Arial" panose="020B0604020202020204" pitchFamily="34" charset="0"/>
                <a:cs typeface="Arial" panose="020B0604020202020204" pitchFamily="34" charset="0"/>
              </a:rPr>
              <a:t>duyguları tanıma ve anlamlandırma durumları değerlendirilebilir. Ebeveyn ve ergen duygu düzenleme durumları karşılaştırılabilir. Nitel ve nicel verilerin bir arada kullanıldığı çalışmalar yapılabilir. Ayrıca ergen ve aile eğitim desteği verilerek ergenlerde duygu düzenleme </a:t>
            </a:r>
            <a:r>
              <a:rPr lang="tr-TR" sz="2800" dirty="0" smtClean="0">
                <a:latin typeface="Arial" panose="020B0604020202020204" pitchFamily="34" charset="0"/>
                <a:cs typeface="Arial" panose="020B0604020202020204" pitchFamily="34" charset="0"/>
              </a:rPr>
              <a:t> </a:t>
            </a:r>
            <a:r>
              <a:rPr lang="tr-TR" sz="2800" dirty="0" err="1" smtClean="0">
                <a:latin typeface="Arial" panose="020B0604020202020204" pitchFamily="34" charset="0"/>
                <a:cs typeface="Arial" panose="020B0604020202020204" pitchFamily="34" charset="0"/>
              </a:rPr>
              <a:t>çalışmalarI</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yapılabilir.</a:t>
            </a:r>
          </a:p>
          <a:p>
            <a:endParaRPr lang="tr-TR" dirty="0"/>
          </a:p>
        </p:txBody>
      </p:sp>
    </p:spTree>
    <p:extLst>
      <p:ext uri="{BB962C8B-B14F-4D97-AF65-F5344CB8AC3E}">
        <p14:creationId xmlns:p14="http://schemas.microsoft.com/office/powerpoint/2010/main" val="270452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10F9E8-4BEC-1B0F-F02E-9E6378CC1EC4}"/>
              </a:ext>
            </a:extLst>
          </p:cNvPr>
          <p:cNvSpPr>
            <a:spLocks noGrp="1"/>
          </p:cNvSpPr>
          <p:nvPr>
            <p:ph type="title"/>
          </p:nvPr>
        </p:nvSpPr>
        <p:spPr/>
        <p:txBody>
          <a:bodyPr/>
          <a:lstStyle/>
          <a:p>
            <a:r>
              <a:rPr lang="tr-TR" dirty="0"/>
              <a:t>DUYGU TÜRLERİ</a:t>
            </a:r>
          </a:p>
        </p:txBody>
      </p:sp>
      <p:sp>
        <p:nvSpPr>
          <p:cNvPr id="3" name="İçerik Yer Tutucusu 2">
            <a:extLst>
              <a:ext uri="{FF2B5EF4-FFF2-40B4-BE49-F238E27FC236}">
                <a16:creationId xmlns:a16="http://schemas.microsoft.com/office/drawing/2014/main" id="{7D62A410-7F5B-AE66-1C93-931799B96F44}"/>
              </a:ext>
            </a:extLst>
          </p:cNvPr>
          <p:cNvSpPr>
            <a:spLocks noGrp="1"/>
          </p:cNvSpPr>
          <p:nvPr>
            <p:ph idx="1"/>
          </p:nvPr>
        </p:nvSpPr>
        <p:spPr/>
        <p:txBody>
          <a:bodyPr/>
          <a:lstStyle/>
          <a:p>
            <a:r>
              <a:rPr lang="tr-TR" b="1" dirty="0"/>
              <a:t>Mutluluk:</a:t>
            </a:r>
            <a:r>
              <a:rPr lang="tr-TR" dirty="0"/>
              <a:t> Mutluluk insanın temel duygularından birisidir. </a:t>
            </a:r>
            <a:r>
              <a:rPr lang="tr-TR" dirty="0" smtClean="0"/>
              <a:t>Öznel </a:t>
            </a:r>
            <a:r>
              <a:rPr lang="tr-TR" dirty="0"/>
              <a:t>iyi oluş ile yakın anlamda kullanılmaktadır. </a:t>
            </a:r>
          </a:p>
          <a:p>
            <a:r>
              <a:rPr lang="tr-TR" b="1" dirty="0"/>
              <a:t>Öfke:</a:t>
            </a:r>
            <a:r>
              <a:rPr lang="tr-TR" dirty="0"/>
              <a:t> Çocuklarda doğum ve sonrasında en çok karşılaşılan durumdur. Bireyin planları kendi belirlediği doğrultusunda oluşmadığında ortaya çıkan bir durumdur. </a:t>
            </a:r>
          </a:p>
          <a:p>
            <a:r>
              <a:rPr lang="tr-TR" dirty="0"/>
              <a:t>Öfkenin ifade edilme şekli süre ve kontrolü günlük hayatına etki etmesi nedeniyle olumlu veya olumsuz yansıyabilir. Bu nedenle kontrolü önemlidir. </a:t>
            </a:r>
          </a:p>
          <a:p>
            <a:r>
              <a:rPr lang="tr-TR" b="1" dirty="0"/>
              <a:t>Üzüntü: </a:t>
            </a:r>
            <a:r>
              <a:rPr lang="tr-TR" dirty="0"/>
              <a:t>Önemli duygulardan bir diğeri üzüntüdür. </a:t>
            </a:r>
            <a:r>
              <a:rPr lang="tr-TR" dirty="0" smtClean="0"/>
              <a:t>Şiddeti, sıklığı </a:t>
            </a:r>
            <a:r>
              <a:rPr lang="tr-TR" dirty="0"/>
              <a:t>ve nedenleri bireyden bireye değişiklik göstermektedir. </a:t>
            </a:r>
          </a:p>
          <a:p>
            <a:r>
              <a:rPr lang="tr-TR" b="1" dirty="0"/>
              <a:t>Korku: </a:t>
            </a:r>
            <a:r>
              <a:rPr lang="tr-TR" dirty="0"/>
              <a:t>İ</a:t>
            </a:r>
            <a:r>
              <a:rPr lang="tr-TR" dirty="0" smtClean="0"/>
              <a:t>nsanın </a:t>
            </a:r>
            <a:r>
              <a:rPr lang="tr-TR" dirty="0"/>
              <a:t>hayatta kalabilmesi açısından önem taşıyan bir duygudur. (Kaya'dan akt. Akkuş...) Bireyin dikkat düzeyinin artması gereken durumlarda kendini gösteren doğal ve evrensel bir süreçtir. (Akkuş 2023)</a:t>
            </a:r>
          </a:p>
          <a:p>
            <a:endParaRPr lang="tr-TR" dirty="0"/>
          </a:p>
          <a:p>
            <a:endParaRPr lang="tr-TR" dirty="0"/>
          </a:p>
        </p:txBody>
      </p:sp>
    </p:spTree>
    <p:extLst>
      <p:ext uri="{BB962C8B-B14F-4D97-AF65-F5344CB8AC3E}">
        <p14:creationId xmlns:p14="http://schemas.microsoft.com/office/powerpoint/2010/main" val="3166722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677C751-2724-917D-4220-62BADDCFC850}"/>
              </a:ext>
            </a:extLst>
          </p:cNvPr>
          <p:cNvSpPr txBox="1"/>
          <p:nvPr/>
        </p:nvSpPr>
        <p:spPr>
          <a:xfrm>
            <a:off x="581888" y="377271"/>
            <a:ext cx="10945091" cy="5632311"/>
          </a:xfrm>
          <a:prstGeom prst="rect">
            <a:avLst/>
          </a:prstGeom>
          <a:noFill/>
        </p:spPr>
        <p:txBody>
          <a:bodyPr wrap="square">
            <a:spAutoFit/>
          </a:bodyPr>
          <a:lstStyle/>
          <a:p>
            <a:r>
              <a:rPr lang="tr-TR" dirty="0"/>
              <a:t>Publication </a:t>
            </a:r>
            <a:r>
              <a:rPr lang="tr-TR" dirty="0" smtClean="0"/>
              <a:t>Bibliography</a:t>
            </a:r>
          </a:p>
          <a:p>
            <a:endParaRPr lang="tr-TR" dirty="0"/>
          </a:p>
          <a:p>
            <a:r>
              <a:rPr lang="tr-TR" dirty="0"/>
              <a:t>Akkuş, Halime (2023): OKUL ÖNCESİ DÖNEMDE ÇOCUĞU OLAN ANNELERİN DUYGU DÜZENLEME BECERİLERİ İLE ÇOCUKLARIN </a:t>
            </a:r>
            <a:r>
              <a:rPr lang="tr-TR" dirty="0" smtClean="0"/>
              <a:t>DUYGULARIN I </a:t>
            </a:r>
            <a:r>
              <a:rPr lang="tr-TR" dirty="0"/>
              <a:t>İFADE EDEBİLME DÜZEYLERİNİN İNCELENMESİ</a:t>
            </a:r>
            <a:r>
              <a:rPr lang="tr-TR" dirty="0" smtClean="0"/>
              <a:t>.</a:t>
            </a:r>
          </a:p>
          <a:p>
            <a:endParaRPr lang="tr-TR" dirty="0"/>
          </a:p>
          <a:p>
            <a:r>
              <a:rPr lang="tr-TR" dirty="0"/>
              <a:t>Habiboğlu Arık Seda (2020): FARK’ANDALIK (MINDFULNESS) TEMELLİ DUYGU DÜZENLEME PROGRAMININ ERGENLERDE FARK’ANDALIK VE DUYGU DÜZENLEME BECERİLERİNE ETKİSİ</a:t>
            </a:r>
            <a:r>
              <a:rPr lang="tr-TR" dirty="0" smtClean="0"/>
              <a:t>.</a:t>
            </a:r>
          </a:p>
          <a:p>
            <a:endParaRPr lang="tr-TR" dirty="0"/>
          </a:p>
          <a:p>
            <a:r>
              <a:rPr lang="tr-TR" dirty="0"/>
              <a:t>Akdemir, Hikmet (2019), Yüksek Lisans Tezi, Eğitim Bilimleri Enstitüsü, Mersin Üniversitesi</a:t>
            </a:r>
            <a:r>
              <a:rPr lang="tr-TR" dirty="0" smtClean="0"/>
              <a:t>.</a:t>
            </a:r>
          </a:p>
          <a:p>
            <a:endParaRPr lang="tr-TR" dirty="0"/>
          </a:p>
          <a:p>
            <a:r>
              <a:rPr lang="tr-TR" dirty="0"/>
              <a:t>Togay, Ahmet (2022): KİŞİLER ARASI İLİŞKİLERDE DUYGU DÜZENLEME PSİKOEĞİTİM PROGRAMININ GENÇ YETİŞKİNLERİN KİŞİLER ARASI İLİŞKİ BOYUTLARINA VE DUYGU DÜZENLEME BECERİ DÜZEYLERİNE ETKİSİNİN İNCELENMESİ</a:t>
            </a:r>
            <a:r>
              <a:rPr lang="tr-TR" dirty="0" smtClean="0"/>
              <a:t>.</a:t>
            </a:r>
          </a:p>
          <a:p>
            <a:r>
              <a:rPr lang="tr-TR" dirty="0" smtClean="0"/>
              <a:t>(</a:t>
            </a:r>
            <a:r>
              <a:rPr lang="tr-TR" dirty="0"/>
              <a:t>05.09.2024) ABC Modeli.  https://reyhanfeda.com/abc-modeli/?amp=1li </a:t>
            </a:r>
            <a:endParaRPr lang="tr-TR" dirty="0" smtClean="0"/>
          </a:p>
          <a:p>
            <a:r>
              <a:rPr lang="tr-TR" dirty="0" smtClean="0"/>
              <a:t>(</a:t>
            </a:r>
            <a:r>
              <a:rPr lang="tr-TR" dirty="0"/>
              <a:t>04.09.2024) Duygu Nedir? https://sozluk.gov.tr/ </a:t>
            </a:r>
            <a:endParaRPr lang="tr-TR" dirty="0" smtClean="0"/>
          </a:p>
          <a:p>
            <a:r>
              <a:rPr lang="tr-TR" dirty="0" smtClean="0"/>
              <a:t>Selvam</a:t>
            </a:r>
            <a:r>
              <a:rPr lang="tr-TR" dirty="0"/>
              <a:t>, R. Embodying Emotions: A Method for Improving Cognitive, Emotional, and Behavioral Outcomes in all Therapy Modalities from Integral Somatic Psychology (ISP</a:t>
            </a:r>
            <a:r>
              <a:rPr lang="tr-TR" dirty="0" smtClean="0"/>
              <a:t>).</a:t>
            </a:r>
          </a:p>
          <a:p>
            <a:r>
              <a:rPr lang="tr-TR" dirty="0" smtClean="0">
                <a:solidFill>
                  <a:schemeClr val="tx1">
                    <a:lumMod val="85000"/>
                    <a:lumOff val="15000"/>
                  </a:schemeClr>
                </a:solidFill>
                <a:hlinkClick r:id="rId2"/>
              </a:rPr>
              <a:t>Atalay</a:t>
            </a:r>
            <a:r>
              <a:rPr lang="tr-TR" dirty="0">
                <a:solidFill>
                  <a:schemeClr val="tx1">
                    <a:lumMod val="85000"/>
                    <a:lumOff val="15000"/>
                  </a:schemeClr>
                </a:solidFill>
                <a:hlinkClick r:id="rId2"/>
              </a:rPr>
              <a:t> </a:t>
            </a:r>
            <a:r>
              <a:rPr lang="tr-TR" dirty="0">
                <a:solidFill>
                  <a:schemeClr val="tx1">
                    <a:lumMod val="85000"/>
                    <a:lumOff val="15000"/>
                  </a:schemeClr>
                </a:solidFill>
              </a:rPr>
              <a:t>, </a:t>
            </a:r>
            <a:r>
              <a:rPr lang="tr-TR" dirty="0">
                <a:solidFill>
                  <a:schemeClr val="tx1">
                    <a:lumMod val="85000"/>
                    <a:lumOff val="15000"/>
                  </a:schemeClr>
                </a:solidFill>
                <a:hlinkClick r:id="rId2"/>
              </a:rPr>
              <a:t> Derya </a:t>
            </a:r>
            <a:r>
              <a:rPr lang="tr-TR" dirty="0" smtClean="0">
                <a:solidFill>
                  <a:schemeClr val="tx1">
                    <a:lumMod val="85000"/>
                    <a:lumOff val="15000"/>
                  </a:schemeClr>
                </a:solidFill>
              </a:rPr>
              <a:t>-</a:t>
            </a:r>
            <a:r>
              <a:rPr lang="tr-TR" dirty="0" smtClean="0">
                <a:solidFill>
                  <a:schemeClr val="tx1">
                    <a:lumMod val="85000"/>
                    <a:lumOff val="15000"/>
                  </a:schemeClr>
                </a:solidFill>
                <a:hlinkClick r:id="rId3"/>
              </a:rPr>
              <a:t>Özyürek</a:t>
            </a:r>
            <a:r>
              <a:rPr lang="tr-TR" dirty="0">
                <a:solidFill>
                  <a:schemeClr val="tx1">
                    <a:lumMod val="85000"/>
                    <a:lumOff val="15000"/>
                  </a:schemeClr>
                </a:solidFill>
                <a:hlinkClick r:id="rId3"/>
              </a:rPr>
              <a:t> </a:t>
            </a:r>
            <a:r>
              <a:rPr lang="tr-TR" dirty="0" smtClean="0">
                <a:solidFill>
                  <a:schemeClr val="tx1">
                    <a:lumMod val="85000"/>
                    <a:lumOff val="15000"/>
                  </a:schemeClr>
                </a:solidFill>
              </a:rPr>
              <a:t>,</a:t>
            </a:r>
            <a:r>
              <a:rPr lang="tr-TR" dirty="0">
                <a:solidFill>
                  <a:schemeClr val="tx1">
                    <a:lumMod val="85000"/>
                    <a:lumOff val="15000"/>
                  </a:schemeClr>
                </a:solidFill>
                <a:hlinkClick r:id="rId3"/>
              </a:rPr>
              <a:t> Arzu </a:t>
            </a:r>
            <a:r>
              <a:rPr lang="tr-TR" dirty="0" smtClean="0">
                <a:solidFill>
                  <a:schemeClr val="bg2">
                    <a:lumMod val="10000"/>
                  </a:schemeClr>
                </a:solidFill>
              </a:rPr>
              <a:t>(2021)ERGENLERDE </a:t>
            </a:r>
            <a:r>
              <a:rPr lang="tr-TR" dirty="0"/>
              <a:t>DUYGU DÜZENLEME STRATEJİLERİ VE EBEVEYN TUTUMLARI ARASINDAKİ İLİŞKİNİN İNCELENMESİ</a:t>
            </a:r>
          </a:p>
          <a:p>
            <a:endParaRPr lang="tr-TR" dirty="0"/>
          </a:p>
        </p:txBody>
      </p:sp>
    </p:spTree>
    <p:extLst>
      <p:ext uri="{BB962C8B-B14F-4D97-AF65-F5344CB8AC3E}">
        <p14:creationId xmlns:p14="http://schemas.microsoft.com/office/powerpoint/2010/main" val="172972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AB6645-FD00-51C2-5858-1066B004B7E9}"/>
              </a:ext>
            </a:extLst>
          </p:cNvPr>
          <p:cNvSpPr>
            <a:spLocks noGrp="1"/>
          </p:cNvSpPr>
          <p:nvPr>
            <p:ph type="title"/>
          </p:nvPr>
        </p:nvSpPr>
        <p:spPr/>
        <p:txBody>
          <a:bodyPr/>
          <a:lstStyle/>
          <a:p>
            <a:r>
              <a:rPr lang="tr-TR" dirty="0"/>
              <a:t>BİRİNCİL ve İKİNCİL DUYGULAR</a:t>
            </a:r>
          </a:p>
        </p:txBody>
      </p:sp>
      <p:sp>
        <p:nvSpPr>
          <p:cNvPr id="3" name="İçerik Yer Tutucusu 2">
            <a:extLst>
              <a:ext uri="{FF2B5EF4-FFF2-40B4-BE49-F238E27FC236}">
                <a16:creationId xmlns:a16="http://schemas.microsoft.com/office/drawing/2014/main" id="{D143F81F-C824-8FF9-056C-AA9246D49439}"/>
              </a:ext>
            </a:extLst>
          </p:cNvPr>
          <p:cNvSpPr>
            <a:spLocks noGrp="1"/>
          </p:cNvSpPr>
          <p:nvPr>
            <p:ph idx="1"/>
          </p:nvPr>
        </p:nvSpPr>
        <p:spPr/>
        <p:txBody>
          <a:bodyPr/>
          <a:lstStyle/>
          <a:p>
            <a:r>
              <a:rPr lang="tr-TR" dirty="0"/>
              <a:t>Bir olay ya da durum karşısında bireyin içinden gelen ilk duygular birincil duygulardır. İkincil duygular, kişinin birincil duygularını kapsayan kendini koruma ve savunma için ortaya çıkan duygulardır.</a:t>
            </a:r>
          </a:p>
          <a:p>
            <a:endParaRPr lang="tr-TR" dirty="0"/>
          </a:p>
          <a:p>
            <a:r>
              <a:rPr lang="tr-TR" dirty="0"/>
              <a:t>Örneğin;</a:t>
            </a:r>
          </a:p>
          <a:p>
            <a:r>
              <a:rPr lang="tr-TR" dirty="0"/>
              <a:t>Bir arkadaşınızla sohbet esnasında eleştirildiğinizi, yanlış anlaşıldığınızı düşündünüz ve kırıldınız. İncinmişlik duygusu bu olayda birincil duygudur.</a:t>
            </a:r>
          </a:p>
          <a:p>
            <a:r>
              <a:rPr lang="tr-TR" dirty="0"/>
              <a:t>Ancak kişi bu durumda kendini korumak ve savunma mekanizması olarak öfke duygusunu yansıtır. Öfke de bireyin yansıttığı ikincil duygusudur. </a:t>
            </a:r>
          </a:p>
        </p:txBody>
      </p:sp>
    </p:spTree>
    <p:extLst>
      <p:ext uri="{BB962C8B-B14F-4D97-AF65-F5344CB8AC3E}">
        <p14:creationId xmlns:p14="http://schemas.microsoft.com/office/powerpoint/2010/main" val="412593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31" name="Rectangle 30">
            <a:extLst>
              <a:ext uri="{FF2B5EF4-FFF2-40B4-BE49-F238E27FC236}">
                <a16:creationId xmlns:a16="http://schemas.microsoft.com/office/drawing/2014/main"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33" name="Straight Connector 32">
            <a:extLst>
              <a:ext uri="{FF2B5EF4-FFF2-40B4-BE49-F238E27FC236}">
                <a16:creationId xmlns:a16="http://schemas.microsoft.com/office/drawing/2014/main"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4">
            <a:extLst>
              <a:ext uri="{FF2B5EF4-FFF2-40B4-BE49-F238E27FC236}">
                <a16:creationId xmlns:a16="http://schemas.microsoft.com/office/drawing/2014/main" id="{9493D01E-518B-B700-7D39-2C3616822085}"/>
              </a:ext>
            </a:extLst>
          </p:cNvPr>
          <p:cNvPicPr>
            <a:picLocks noChangeAspect="1"/>
          </p:cNvPicPr>
          <p:nvPr/>
        </p:nvPicPr>
        <p:blipFill>
          <a:blip r:embed="rId2"/>
          <a:srcRect t="19071" b="9260"/>
          <a:stretch/>
        </p:blipFill>
        <p:spPr>
          <a:xfrm>
            <a:off x="-32" y="10"/>
            <a:ext cx="12192031" cy="4915066"/>
          </a:xfrm>
          <a:prstGeom prst="rect">
            <a:avLst/>
          </a:prstGeom>
        </p:spPr>
      </p:pic>
      <p:sp>
        <p:nvSpPr>
          <p:cNvPr id="35" name="Rectangle 34">
            <a:extLst>
              <a:ext uri="{FF2B5EF4-FFF2-40B4-BE49-F238E27FC236}">
                <a16:creationId xmlns:a16="http://schemas.microsoft.com/office/drawing/2014/main" id="{B76D919A-FC3E-4B4E-BAF0-ED6CFB8DC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F94FA023-22C0-3946-319E-67DAEBAFDDCD}"/>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DUYGU DÜZENLEME</a:t>
            </a:r>
          </a:p>
        </p:txBody>
      </p:sp>
      <p:sp>
        <p:nvSpPr>
          <p:cNvPr id="37" name="Rectangle 36">
            <a:extLst>
              <a:ext uri="{FF2B5EF4-FFF2-40B4-BE49-F238E27FC236}">
                <a16:creationId xmlns:a16="http://schemas.microsoft.com/office/drawing/2014/main" id="{8F66ACBD-1C82-4782-AA7C-05504DD7DE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Tree>
    <p:extLst>
      <p:ext uri="{BB962C8B-B14F-4D97-AF65-F5344CB8AC3E}">
        <p14:creationId xmlns:p14="http://schemas.microsoft.com/office/powerpoint/2010/main" val="6126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ülen yüz yapışkan notlar">
            <a:extLst>
              <a:ext uri="{FF2B5EF4-FFF2-40B4-BE49-F238E27FC236}">
                <a16:creationId xmlns:a16="http://schemas.microsoft.com/office/drawing/2014/main" id="{BB4B4D28-D422-7514-1699-322F21ABED8F}"/>
              </a:ext>
            </a:extLst>
          </p:cNvPr>
          <p:cNvPicPr>
            <a:picLocks noChangeAspect="1"/>
          </p:cNvPicPr>
          <p:nvPr/>
        </p:nvPicPr>
        <p:blipFill>
          <a:blip r:embed="rId2"/>
          <a:srcRect l="19642" r="3513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89BC6ED6-723E-D902-F3C2-CFA78B1BE1DF}"/>
              </a:ext>
            </a:extLst>
          </p:cNvPr>
          <p:cNvSpPr>
            <a:spLocks noGrp="1"/>
          </p:cNvSpPr>
          <p:nvPr>
            <p:ph idx="1"/>
          </p:nvPr>
        </p:nvSpPr>
        <p:spPr>
          <a:xfrm>
            <a:off x="5181601" y="2198914"/>
            <a:ext cx="6368142" cy="3670180"/>
          </a:xfrm>
        </p:spPr>
        <p:txBody>
          <a:bodyPr>
            <a:normAutofit/>
          </a:bodyPr>
          <a:lstStyle/>
          <a:p>
            <a:r>
              <a:rPr lang="tr-TR" dirty="0"/>
              <a:t>Duygularımız, hayatta kalabilmek, iletişim kurmak ve problem çözme </a:t>
            </a:r>
            <a:r>
              <a:rPr lang="tr-TR" dirty="0" smtClean="0"/>
              <a:t>konusunda </a:t>
            </a:r>
            <a:r>
              <a:rPr lang="tr-TR" dirty="0"/>
              <a:t>ciddi önem taşırlar. (Frijda’dan akt. Greenberg, 2015) </a:t>
            </a:r>
          </a:p>
          <a:p>
            <a:r>
              <a:rPr lang="tr-TR" dirty="0"/>
              <a:t>Duygular, değerlendirmek gereken tercihleri daraltarak bilgi yükü arasında yenilmemizi engeller. Duygular, hayat için kontrol edilmesi gereken şeyler değil; dikkate alınması gereken organize edici süreçlerdir. (Greenberg, 2015). </a:t>
            </a:r>
          </a:p>
          <a:p>
            <a:r>
              <a:rPr lang="tr-TR" dirty="0"/>
              <a:t>Greenberg, Leslie S. Duygu Odaklı Terapi. 2015. Nobel Akademik Yayıncılık. </a:t>
            </a:r>
          </a:p>
        </p:txBody>
      </p:sp>
    </p:spTree>
    <p:extLst>
      <p:ext uri="{BB962C8B-B14F-4D97-AF65-F5344CB8AC3E}">
        <p14:creationId xmlns:p14="http://schemas.microsoft.com/office/powerpoint/2010/main" val="3094772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AA6468-80AC-4DDF-9CFB-C7A9507E2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pic>
        <p:nvPicPr>
          <p:cNvPr id="4" name="İçerik Yer Tutucusu 3" descr="metin, ekran görüntüsü, yazı tipi, çizgi içeren bir resim&#10;&#10;Açıklama otomatik olarak oluşturuldu">
            <a:extLst>
              <a:ext uri="{FF2B5EF4-FFF2-40B4-BE49-F238E27FC236}">
                <a16:creationId xmlns:a16="http://schemas.microsoft.com/office/drawing/2014/main" id="{E572E277-91B0-3BC9-AD4B-27DCF3E539BF}"/>
              </a:ext>
            </a:extLst>
          </p:cNvPr>
          <p:cNvPicPr>
            <a:picLocks noGrp="1" noChangeAspect="1"/>
          </p:cNvPicPr>
          <p:nvPr>
            <p:ph idx="1"/>
          </p:nvPr>
        </p:nvPicPr>
        <p:blipFill>
          <a:blip r:embed="rId3"/>
          <a:srcRect t="9193" r="2" b="2"/>
          <a:stretch/>
        </p:blipFill>
        <p:spPr>
          <a:xfrm>
            <a:off x="4639734" y="10"/>
            <a:ext cx="7552266" cy="6747154"/>
          </a:xfrm>
          <a:prstGeom prst="rect">
            <a:avLst/>
          </a:prstGeom>
        </p:spPr>
      </p:pic>
      <p:sp>
        <p:nvSpPr>
          <p:cNvPr id="17" name="Rectangle 16">
            <a:extLst>
              <a:ext uri="{FF2B5EF4-FFF2-40B4-BE49-F238E27FC236}">
                <a16:creationId xmlns:a16="http://schemas.microsoft.com/office/drawing/2014/main" id="{4AB900CC-5074-4746-A1A4-AF640455B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6" name="Metin kutusu 5">
            <a:extLst>
              <a:ext uri="{FF2B5EF4-FFF2-40B4-BE49-F238E27FC236}">
                <a16:creationId xmlns:a16="http://schemas.microsoft.com/office/drawing/2014/main" id="{9B5F46A9-09B6-5768-1710-11377D6A8DF7}"/>
              </a:ext>
            </a:extLst>
          </p:cNvPr>
          <p:cNvSpPr txBox="1"/>
          <p:nvPr/>
        </p:nvSpPr>
        <p:spPr>
          <a:xfrm>
            <a:off x="500743" y="825597"/>
            <a:ext cx="3733800" cy="5355312"/>
          </a:xfrm>
          <a:prstGeom prst="rect">
            <a:avLst/>
          </a:prstGeom>
          <a:noFill/>
        </p:spPr>
        <p:txBody>
          <a:bodyPr wrap="square">
            <a:spAutoFit/>
          </a:bodyPr>
          <a:lstStyle/>
          <a:p>
            <a:r>
              <a:rPr lang="tr-TR" b="1" dirty="0"/>
              <a:t>ABC Modeli Nedir</a:t>
            </a:r>
            <a:r>
              <a:rPr lang="tr-TR" b="1" dirty="0" smtClean="0"/>
              <a:t>?</a:t>
            </a:r>
          </a:p>
          <a:p>
            <a:endParaRPr lang="tr-TR" b="1" dirty="0"/>
          </a:p>
          <a:p>
            <a:r>
              <a:rPr lang="tr-TR" dirty="0"/>
              <a:t>Günlük hayatımızda A olayına karşılık C sonucunun çıktığını düşünürüz. Ancak olaylar (A) ve sonuçlar(C) arasında düşünce ve inançlar sonuçlar açısından belirleyicidir. Düşünce ve inançlar ABC sürecinde B olarak ifade edilir ve A ve C arasında oluşan süreçte yani sonuçlara (C) direk etki eder. B kısmında bireyin sahip olduğu düşünce ve inançlar eğer mantık dışı ise sonuçlar (C) abartılı ve </a:t>
            </a:r>
            <a:r>
              <a:rPr lang="tr-TR" dirty="0" smtClean="0"/>
              <a:t>olaylara </a:t>
            </a:r>
            <a:r>
              <a:rPr lang="tr-TR" dirty="0"/>
              <a:t>(A) uygun olmayacaktır. </a:t>
            </a:r>
            <a:endParaRPr lang="tr-TR" dirty="0" smtClean="0"/>
          </a:p>
          <a:p>
            <a:endParaRPr lang="tr-TR" dirty="0"/>
          </a:p>
          <a:p>
            <a:r>
              <a:rPr lang="tr-TR" dirty="0">
                <a:hlinkClick r:id="rId4"/>
              </a:rPr>
              <a:t>https://drive.google.com/drive/folders/1spRp7UFefPDPpyfED7f_ZxxRwN9Unm0e</a:t>
            </a:r>
            <a:endParaRPr lang="tr-TR" dirty="0" smtClean="0"/>
          </a:p>
          <a:p>
            <a:endParaRPr lang="tr-TR" dirty="0"/>
          </a:p>
        </p:txBody>
      </p:sp>
    </p:spTree>
    <p:extLst>
      <p:ext uri="{BB962C8B-B14F-4D97-AF65-F5344CB8AC3E}">
        <p14:creationId xmlns:p14="http://schemas.microsoft.com/office/powerpoint/2010/main" val="473363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6" name="Rectangle 25">
            <a:extLst>
              <a:ext uri="{FF2B5EF4-FFF2-40B4-BE49-F238E27FC236}">
                <a16:creationId xmlns:a16="http://schemas.microsoft.com/office/drawing/2014/main"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cxnSp>
        <p:nvCxnSpPr>
          <p:cNvPr id="28" name="Straight Connector 27">
            <a:extLst>
              <a:ext uri="{FF2B5EF4-FFF2-40B4-BE49-F238E27FC236}">
                <a16:creationId xmlns:a16="http://schemas.microsoft.com/office/drawing/2014/main"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0AA6468-80AC-4DDF-9CFB-C7A9507E2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31B53F6F-B5B1-366D-787B-8638F2E133FA}"/>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dirty="0">
                <a:solidFill>
                  <a:srgbClr val="FFFFFF"/>
                </a:solidFill>
              </a:rPr>
              <a:t>DUYGU DÜZENLEME BECERİLERİ</a:t>
            </a:r>
          </a:p>
        </p:txBody>
      </p:sp>
      <p:pic>
        <p:nvPicPr>
          <p:cNvPr id="5" name="Picture 4" descr="People working on ideas">
            <a:extLst>
              <a:ext uri="{FF2B5EF4-FFF2-40B4-BE49-F238E27FC236}">
                <a16:creationId xmlns:a16="http://schemas.microsoft.com/office/drawing/2014/main" id="{B5379C10-D69A-4A78-B54A-03F91CE7F132}"/>
              </a:ext>
            </a:extLst>
          </p:cNvPr>
          <p:cNvPicPr>
            <a:picLocks noChangeAspect="1"/>
          </p:cNvPicPr>
          <p:nvPr/>
        </p:nvPicPr>
        <p:blipFill>
          <a:blip r:embed="rId2"/>
          <a:srcRect l="10130" r="17740" b="2"/>
          <a:stretch/>
        </p:blipFill>
        <p:spPr>
          <a:xfrm>
            <a:off x="4639733" y="10"/>
            <a:ext cx="7552266" cy="6857990"/>
          </a:xfrm>
          <a:prstGeom prst="rect">
            <a:avLst/>
          </a:prstGeom>
        </p:spPr>
      </p:pic>
      <p:sp>
        <p:nvSpPr>
          <p:cNvPr id="32" name="Rectangle 31">
            <a:extLst>
              <a:ext uri="{FF2B5EF4-FFF2-40B4-BE49-F238E27FC236}">
                <a16:creationId xmlns:a16="http://schemas.microsoft.com/office/drawing/2014/main" id="{4AB900CC-5074-4746-A1A4-AF640455B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Tree>
    <p:extLst>
      <p:ext uri="{BB962C8B-B14F-4D97-AF65-F5344CB8AC3E}">
        <p14:creationId xmlns:p14="http://schemas.microsoft.com/office/powerpoint/2010/main" val="407587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1425</TotalTime>
  <Words>1923</Words>
  <Application>Microsoft Office PowerPoint</Application>
  <PresentationFormat>Geniş ekran</PresentationFormat>
  <Paragraphs>158</Paragraphs>
  <Slides>40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Antique Olive Roman</vt:lpstr>
      <vt:lpstr>Arial</vt:lpstr>
      <vt:lpstr>Calibri</vt:lpstr>
      <vt:lpstr>Calibri Light</vt:lpstr>
      <vt:lpstr>Geçmişe bakış</vt:lpstr>
      <vt:lpstr>DUYGU DÜZENLEME </vt:lpstr>
      <vt:lpstr>Duygu Nedir?</vt:lpstr>
      <vt:lpstr> </vt:lpstr>
      <vt:lpstr>DUYGU TÜRLERİ</vt:lpstr>
      <vt:lpstr>BİRİNCİL ve İKİNCİL DUYGULAR</vt:lpstr>
      <vt:lpstr>DUYGU DÜZENLEME</vt:lpstr>
      <vt:lpstr>PowerPoint Sunusu</vt:lpstr>
      <vt:lpstr>PowerPoint Sunusu</vt:lpstr>
      <vt:lpstr>DUYGU DÜZENLEME BECERİLERİ</vt:lpstr>
      <vt:lpstr> </vt:lpstr>
      <vt:lpstr>PowerPoint Sunusu</vt:lpstr>
      <vt:lpstr>DUYGULARIN BEDENSEL YANSIMALARI</vt:lpstr>
      <vt:lpstr>PowerPoint Sunusu</vt:lpstr>
      <vt:lpstr>BEYİN BEDEN FİZYOLOJİSİ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Ergenlerin duygu düzenleme stratejileri ile ebeveyn tutumları arasında anlamlı ilişki var mıdır?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ÖNERİLER;</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Duygu Düzenleme</dc:title>
  <dc:creator>eda Altunal</dc:creator>
  <cp:lastModifiedBy>USER</cp:lastModifiedBy>
  <cp:revision>37</cp:revision>
  <dcterms:created xsi:type="dcterms:W3CDTF">2024-09-04T11:57:25Z</dcterms:created>
  <dcterms:modified xsi:type="dcterms:W3CDTF">2024-10-01T06:33:05Z</dcterms:modified>
</cp:coreProperties>
</file>