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5" r:id="rId12"/>
    <p:sldId id="262" r:id="rId13"/>
    <p:sldId id="263" r:id="rId14"/>
    <p:sldId id="264" r:id="rId15"/>
    <p:sldId id="266" r:id="rId16"/>
    <p:sldId id="274" r:id="rId17"/>
    <p:sldId id="269" r:id="rId18"/>
    <p:sldId id="270" r:id="rId19"/>
    <p:sldId id="267" r:id="rId20"/>
    <p:sldId id="268" r:id="rId21"/>
    <p:sldId id="271" r:id="rId22"/>
    <p:sldId id="272" r:id="rId23"/>
    <p:sldId id="273" r:id="rId24"/>
    <p:sldId id="275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F6B81E-27B3-73E9-37CB-2CCB980F5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6419FB-5107-AA80-1C1C-B4B0AA80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724875-A68A-408B-1DC2-F1179702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591DEE-B10E-9495-0C0A-09C36BF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0D5F47-95DC-A440-F077-3D20FA42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1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40197E-9102-77B8-C2E5-E39C3A7C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B2304F-ADAF-4864-484E-26E9FD87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E6A57B-95C1-9C15-1B30-C2E7C36D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225E74-9C58-C7CD-834A-7BF5E2D4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773188-601A-4DA0-4006-5A4A43D5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9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0DB778B-BE8D-F8F9-8EF6-638B8C1A2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AD2FA8-AD8F-2C9A-E515-472CD46ED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1EC392-4B70-2B83-35D4-F61F0C0E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775D2D-4246-2183-F8B1-DB049D14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CEEBC1-9F3F-AF76-53A4-FC6BCE50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48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EAE84E-D105-8DC8-2117-94E5618E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2A0FEF-1C10-2558-B946-AB56534CA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400E1A-25B9-7392-E152-8A9F6B41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3C9EF8-9AD1-4FD1-E62C-04E01ADC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80CB29-B8EB-180B-FD35-98DA2BE0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52CCB4-81D0-601B-8C77-7C2B49A2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A6508A-9E69-96B3-8B1C-4AB5F04E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6536D8-F865-8AF8-974A-53965966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AB5768-8A23-D19B-EF69-633F85E4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E988C0-88F2-2586-A82A-43ED5C7E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30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A058B-F38B-7443-FB7B-F66F2EFE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FD8072-C29E-AF6E-1659-BC8D25C51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7B7149-8663-CD2E-9B04-6949844A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09CA07-54BF-A3D0-8BFF-30051D7F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0EB69E-8A67-7F82-55FB-8E1D23FF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E73A21-AD39-7783-689C-54EC6121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9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B3BBC3-40FD-7412-140B-755FC789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9787B2-4781-B4B5-009E-70FB9F797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2CB2E04-8E0B-6D3C-BF09-7B9A9DD2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B766E5E-BA20-E0D3-123F-10FDB7EB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CC4F4A-F114-3C5E-158A-8067D8919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CAF6AE-D7EF-C227-576A-6BAB9852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F5E270-7439-09D8-8403-FAF920C5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05E336-C8AD-AC0C-5196-AD01D17C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97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F9EB37-3FB8-1E89-94A0-760B8DEF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E770D5F-2D37-634E-CE0D-57280A02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FDF745-02EC-0BB7-D0EC-ED991AC0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0FF8E91-EFF8-6161-CB93-5BCE34DE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38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DE5577-AE92-BD07-8970-FEE9D95A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70C0EC-A4D9-367A-E6EF-4D63D307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0AB08F-E1B9-1F3B-2E06-436325C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7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E15BE2-2B46-85DC-B4B0-11479228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713F32-460D-864A-C40E-E2FC5934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87EE97-E289-E361-11AB-527F93D0F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D1B930-201C-24B0-B74E-CFAA5401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111B8F-E9DC-DA75-4E99-8033C6DC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437F42-1669-EEB1-2333-BCFB83A8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91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CB954-3E38-7643-1E9C-A1AF0DF3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65B0E1D-C791-5079-42D8-1B16F709B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03A977-DA8B-AB52-B8F4-25F2266F5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575341-9BBC-A1B9-73E0-929403A9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C2DA98-2F99-EA23-CD9A-C5A92F17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F76730-F782-F3D4-27C5-128446AF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4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FDDE8E-9981-501B-A7FE-FFB1D301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6B24DD-B8A7-8052-A91A-9701396CC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95843B-626C-25C2-0C7F-4D8CDCB4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D4E2-9D7D-4355-82B1-F87A7D0267FD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BB40B0-ABD7-9CF8-7FFC-063B33ABB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D23BB3-7CC5-A9E8-231E-7A53D643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D07A-2FD6-485B-A43F-2549BCDC5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2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2BDF3E-8E82-6A09-65EF-9B484F43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064000"/>
            <a:ext cx="11329988" cy="2793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57838B8-BFB8-4AF8-082E-0E12FA959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tr-TR" sz="7200" b="1" dirty="0"/>
              <a:t>İLETİŞİM BECERİLERİ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9793668-89CB-399A-33DC-7061DCF4F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044" y="3051175"/>
            <a:ext cx="9144000" cy="1012825"/>
          </a:xfrm>
        </p:spPr>
        <p:txBody>
          <a:bodyPr>
            <a:normAutofit/>
          </a:bodyPr>
          <a:lstStyle/>
          <a:p>
            <a:r>
              <a:rPr lang="tr-TR" b="1" dirty="0"/>
              <a:t>VELİ SUNUMU</a:t>
            </a:r>
          </a:p>
        </p:txBody>
      </p:sp>
    </p:spTree>
    <p:extLst>
      <p:ext uri="{BB962C8B-B14F-4D97-AF65-F5344CB8AC3E}">
        <p14:creationId xmlns:p14="http://schemas.microsoft.com/office/powerpoint/2010/main" val="22997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1A368B-C623-8C89-DE73-15BF2F41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ETKİLİ İLETİŞİM YOLLARI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987A8E-0AEE-DDC8-DA1D-E6C4A0BA4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İletişim engellerinin ortadan kaldırıldığı veya mümkün olduğunca aza indirildiği, istenilen ve beklendik iletişim biçimidir.</a:t>
            </a:r>
          </a:p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Etkili iletişim sayesinde;</a:t>
            </a:r>
          </a:p>
          <a:p>
            <a:pPr marL="0" indent="0" algn="l">
              <a:buNone/>
            </a:pPr>
            <a:r>
              <a:rPr lang="tr-T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İnsanlar başkalarını daha iyi anlayabilir, kendini daha iyi ifade edebilir.</a:t>
            </a: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İnsanlar birbirleriyle içten ilişkiler kurabilir.</a:t>
            </a: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İnsanlar birbirlerine karşı daha saygılı ve hoşgörülü olabilir.</a:t>
            </a: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Başkalarını daha az incitir, karşısındakine saldırmadan düşüncesini savunabilir, karşısındakiyle onu kırmadan tartışabilir.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</a:rPr>
              <a:t>Gereksiz tartışmalar önlenebilir.</a:t>
            </a: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8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586FC-56B6-861F-FD7F-0A481DCF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Etkili iletişim kurabilmek için öncelikle;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5839207F-8233-9CE0-B15C-DC6534AE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</a:t>
            </a:r>
            <a:r>
              <a:rPr lang="tr-TR" sz="2800" dirty="0"/>
              <a:t>arşımızdaki kişilere saygı duymak, onları olduğu gibi kabul etmek, değerli olduklarını hissettirmek,</a:t>
            </a:r>
            <a:endParaRPr lang="tr-TR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Kendini açmak ve kendini doğru ifade etmek,</a:t>
            </a: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Karşımızdakini etkin ve ilgili dinlemek, </a:t>
            </a: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Empati kurabilmek, </a:t>
            </a: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Hoşgörülü ve önyargısız olmak, </a:t>
            </a: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Eleştirilere karşı açık olmak ve </a:t>
            </a: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Sözsüz iletişim unsurlarını (Beden dili, mekan dili, göz teması gibi) etkili kullanmak önemlidir.</a:t>
            </a:r>
          </a:p>
          <a:p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78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E3368D-72A2-52D8-C8F7-0B80F374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1)Etkin dinleme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2B53D4-51FC-BB35-38D2-1A96E7F7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Karşımızda iletişim kurduğumuz kişiyi farkında olarak dinlemektir.</a:t>
            </a:r>
          </a:p>
          <a:p>
            <a:pPr marL="0" indent="0">
              <a:buNone/>
            </a:pPr>
            <a:r>
              <a:rPr lang="tr-TR" dirty="0"/>
              <a:t>Göz teması kurarak, jest ve mimiklerimizi kullanarak, gerekli geri bildirim verilerek kurulan iletişim becerisidir.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098" name="Picture 2" descr="Etkin Dinleme. Merhabalar, | Boyner Çevik Ofis tarafından | Orta">
            <a:extLst>
              <a:ext uri="{FF2B5EF4-FFF2-40B4-BE49-F238E27FC236}">
                <a16:creationId xmlns:a16="http://schemas.microsoft.com/office/drawing/2014/main" id="{1AA1364B-2632-69DB-9CAD-AE306963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3314700"/>
            <a:ext cx="52673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0C01AA-BFBE-A9B9-267D-EE984860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2)Empati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B6DD05-6835-684D-8B2E-BAA79D158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Kendimizi diğer insanların yerine koyarak onları anlamaya çalışmaktır.</a:t>
            </a:r>
          </a:p>
          <a:p>
            <a:pPr marL="0" indent="0">
              <a:buNone/>
            </a:pPr>
            <a:r>
              <a:rPr lang="tr-TR" dirty="0"/>
              <a:t>Karşımızdaki kişinin duygu ve düşüncelerini anlayarak karşımızdaki kişiye kendi cümlelerimizle anladığımızı yeniden ifade etme sürecidir.</a:t>
            </a:r>
          </a:p>
        </p:txBody>
      </p:sp>
      <p:pic>
        <p:nvPicPr>
          <p:cNvPr id="5122" name="Picture 2" descr="Empati Nedir? Empati Yapmanın Sorunu...">
            <a:extLst>
              <a:ext uri="{FF2B5EF4-FFF2-40B4-BE49-F238E27FC236}">
                <a16:creationId xmlns:a16="http://schemas.microsoft.com/office/drawing/2014/main" id="{2D39BADA-D05B-486D-15B5-33BF9897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614738"/>
            <a:ext cx="7472361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3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2BF1C-1FFE-7794-4A30-EBE6EB0F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3) Ben dili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70D79-3E07-6C10-697E-835920B5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 davranış veya durum karşısında bireyin karşısındaki kişiyi suçlamadan, küçük düşürmeden karşısındaki kişiye kendi duygu ve düşüncelerini iletmesidir.</a:t>
            </a:r>
          </a:p>
          <a:p>
            <a:pPr marL="0" indent="0">
              <a:buNone/>
            </a:pPr>
            <a:r>
              <a:rPr lang="tr-TR" dirty="0"/>
              <a:t>«Eve geç kaldığın zaman çok merak ediyorum»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140CBC-446E-CE5D-FE00-B10920AB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357687"/>
            <a:ext cx="7239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C21CFD-8323-3982-8305-BD2AC681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AİLE İÇİ İLETİŞİM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A5B810-06A9-3D56-9579-BA0E4F838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0" i="0" u="none" strike="noStrike" baseline="0" dirty="0">
                <a:solidFill>
                  <a:srgbClr val="000000"/>
                </a:solidFill>
              </a:rPr>
              <a:t>Aile içi iletişim; en temel tanımı ile aile üyelerinin birbirlerine sözel ve sözel olmayan davranışları ile verdikleri tepkileri, mesajları kapsar.</a:t>
            </a:r>
          </a:p>
          <a:p>
            <a:r>
              <a:rPr lang="tr-TR" dirty="0">
                <a:solidFill>
                  <a:srgbClr val="000000"/>
                </a:solidFill>
              </a:rPr>
              <a:t>İlişki karşılıklıdır.</a:t>
            </a:r>
          </a:p>
          <a:p>
            <a:r>
              <a:rPr lang="tr-TR" dirty="0">
                <a:solidFill>
                  <a:srgbClr val="000000"/>
                </a:solidFill>
              </a:rPr>
              <a:t>Anne baba arasındaki sağlıklı ilişki çocuklarına yansır.</a:t>
            </a:r>
          </a:p>
          <a:p>
            <a:r>
              <a:rPr lang="tr-TR" sz="2800" b="0" i="0" u="none" strike="noStrike" baseline="0" dirty="0"/>
              <a:t>Çocuk ailenin yansımasıdır.</a:t>
            </a:r>
          </a:p>
          <a:p>
            <a:r>
              <a:rPr lang="tr-TR" sz="2800" b="0" i="0" u="none" strike="noStrike" baseline="0" dirty="0"/>
              <a:t>Çocuğun ilk iletişim kurduğu yer ailesidir. Çocuklar anne –babası nasıl konuşup davranıyorsa o şekilde sosyal iletişim kurarlar.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486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0DFC0-1A49-7168-CEB4-62B3FABC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6E473EA-AECC-7424-C098-2A5723368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570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575478-51F6-4297-50F2-4928DDFC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SAĞLIKSIZ İLİŞKİLERİ OLAN AİLE ÖZELLİKLERİ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F152E4-C918-B731-8A1C-9D25FDD5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9784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Evde psikolojik iklim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soğuk,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olumsuzdur.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üyeleri bu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ailenin üyesi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olmaktan memnun değildir,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üyeleri birbirini olduğu gibi kabulde zorlanır,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Açık iletişim yerine dolaylı bir iletişim vardır,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Düzen ve disiplin katı,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baskıcıdır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Genelde karşıdakini memnun edecek şekilde davranılır,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Eleştirel ve yargılayıcı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 tarz hakimdir,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Güven zayıf ya da yoktur,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Birlikte bir şey yapmaktan zevk alınmaz,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Dağınıklık, kendi başınalık, kopukluk söz konusudur,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Değersizlik hissi yoğundur,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Tedirginlik süreklidir,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Uyum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yok çatışma, anlaşmazlık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çok fazladır.</a:t>
            </a:r>
          </a:p>
        </p:txBody>
      </p:sp>
      <p:pic>
        <p:nvPicPr>
          <p:cNvPr id="7170" name="Picture 2" descr="Aile İçi İletişim Sorunları">
            <a:extLst>
              <a:ext uri="{FF2B5EF4-FFF2-40B4-BE49-F238E27FC236}">
                <a16:creationId xmlns:a16="http://schemas.microsoft.com/office/drawing/2014/main" id="{F0CAF65A-62D2-DB01-9212-9CEF19EC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2071688"/>
            <a:ext cx="24669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4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2E294-7569-0B70-2CB7-02142ACB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SAĞLIKLI İLİŞKİLERİ OLAN AİLE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E8E1C6-346A-AAFD-B952-B8E42A5B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Sağlıklı ailede psikolojik iklim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ılımlıdır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üyeleri ailenin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üyesi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olmaktan memnundur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üyeleri birbirlerini olduğu gibi kabul ederler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Üyeler arasında açık bir iletişim vardır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düzeni ve disiplin esnektir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Ailede karşılıklı sevgi ve saygı vardır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Birbirlerini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destekleyic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idirler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 şeyler yapmak için zaman oluşturulur, zevkle yapılır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Bütünlük ve dayanışma vardır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Aile üyeleri değerli olduklarını hissederler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Kendilerini güvende hissederler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Birbirlerine bağlıdırlar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Uyum üst düzeydedir</a:t>
            </a:r>
          </a:p>
          <a:p>
            <a:endParaRPr lang="tr-TR" dirty="0"/>
          </a:p>
        </p:txBody>
      </p:sp>
      <p:pic>
        <p:nvPicPr>
          <p:cNvPr id="6146" name="Picture 2" descr="Aile İçi İletişimin Önemi | Terapi Evreni">
            <a:extLst>
              <a:ext uri="{FF2B5EF4-FFF2-40B4-BE49-F238E27FC236}">
                <a16:creationId xmlns:a16="http://schemas.microsoft.com/office/drawing/2014/main" id="{EEAEF397-1411-E3B1-481E-4C9711ED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81212"/>
            <a:ext cx="391953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3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CD7F06-EF71-2C74-0D3A-5C5B351A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100" b="0" i="0" u="none" strike="noStrike" baseline="0" dirty="0">
              <a:latin typeface="Open Sans" panose="020B0606030504020204" pitchFamily="34" charset="0"/>
            </a:endParaRPr>
          </a:p>
          <a:p>
            <a:r>
              <a:rPr lang="tr-TR" sz="2400" b="0" i="0" u="none" strike="noStrike" baseline="0" dirty="0">
                <a:latin typeface="Open Sans" panose="020B0606030504020204" pitchFamily="34" charset="0"/>
              </a:rPr>
              <a:t>Aile içinde </a:t>
            </a:r>
            <a:r>
              <a:rPr lang="tr-TR" sz="2400" b="1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koşulsuz kabul </a:t>
            </a:r>
            <a:r>
              <a:rPr lang="tr-TR" sz="2400" b="0" i="0" u="none" strike="noStrike" baseline="0" dirty="0">
                <a:latin typeface="Open Sans" panose="020B0606030504020204" pitchFamily="34" charset="0"/>
              </a:rPr>
              <a:t>gören, </a:t>
            </a:r>
            <a:r>
              <a:rPr lang="tr-TR" sz="2400" b="1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duyguları önemsenen </a:t>
            </a:r>
            <a:r>
              <a:rPr lang="tr-TR" sz="2400" b="0" i="0" u="none" strike="noStrike" baseline="0" dirty="0">
                <a:latin typeface="Open Sans" panose="020B0606030504020204" pitchFamily="34" charset="0"/>
              </a:rPr>
              <a:t>ve doğru tepki verilen, fikirleri düşünceleri </a:t>
            </a:r>
            <a:r>
              <a:rPr lang="tr-TR" sz="2400" b="1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dinlenen</a:t>
            </a:r>
            <a:r>
              <a:rPr lang="tr-TR" sz="2400" b="0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, </a:t>
            </a:r>
            <a:r>
              <a:rPr lang="tr-TR" sz="2400" b="1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empatik yaklaşım </a:t>
            </a:r>
            <a:r>
              <a:rPr lang="tr-TR" sz="2400" b="0" i="0" u="none" strike="noStrike" baseline="0" dirty="0">
                <a:latin typeface="Open Sans" panose="020B0606030504020204" pitchFamily="34" charset="0"/>
              </a:rPr>
              <a:t>gösterilen ve kendisine </a:t>
            </a:r>
            <a:r>
              <a:rPr lang="tr-TR" sz="2400" b="1" i="1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dürüst</a:t>
            </a:r>
            <a:r>
              <a:rPr lang="tr-TR" sz="2400" b="1" i="1" u="none" strike="noStrike" baseline="0" dirty="0">
                <a:latin typeface="Open Sans" panose="020B0606030504020204" pitchFamily="34" charset="0"/>
              </a:rPr>
              <a:t> </a:t>
            </a:r>
            <a:r>
              <a:rPr lang="tr-TR" sz="2400" b="0" i="0" u="none" strike="noStrike" baseline="0" dirty="0">
                <a:latin typeface="Open Sans" panose="020B0606030504020204" pitchFamily="34" charset="0"/>
              </a:rPr>
              <a:t>olunan çocuklar aileleri ile daha sağlıklı ve verimli iletişim kurabilmektedir. </a:t>
            </a:r>
          </a:p>
          <a:p>
            <a:r>
              <a:rPr lang="tr-TR" sz="2400" b="0" i="0" u="none" strike="noStrike" baseline="0" dirty="0">
                <a:latin typeface="Open Sans" panose="020B0606030504020204" pitchFamily="34" charset="0"/>
              </a:rPr>
              <a:t>Ailesi ile sağlıklı iletişim kurabilen çocuklar sosyal yaşamlarında da diğer kişilerle sağlıklı iletişim kurabilen, kendine güvenen, özgüven sahibi bireyler olmaktadır.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078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4138B81-4F12-2B3C-0F16-FC5F64BCB16B}"/>
              </a:ext>
            </a:extLst>
          </p:cNvPr>
          <p:cNvSpPr txBox="1"/>
          <p:nvPr/>
        </p:nvSpPr>
        <p:spPr>
          <a:xfrm>
            <a:off x="957263" y="1628507"/>
            <a:ext cx="8183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2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tr-TR" sz="4800" b="1" i="0" u="none" strike="noStrike" baseline="0" dirty="0">
                <a:latin typeface="Bookman Old Style" panose="02050604050505020204" pitchFamily="18" charset="0"/>
              </a:rPr>
              <a:t>EN SON NE ZAMAN </a:t>
            </a:r>
            <a:endParaRPr lang="tr-TR" sz="4800" b="0" i="0" u="none" strike="noStrike" baseline="0" dirty="0">
              <a:latin typeface="Bookman Old Style" panose="02050604050505020204" pitchFamily="18" charset="0"/>
            </a:endParaRPr>
          </a:p>
          <a:p>
            <a:endParaRPr lang="tr-TR" sz="4000" b="0" i="0" u="none" strike="noStrike" baseline="0" dirty="0">
              <a:latin typeface="Tahoma" panose="020B0604030504040204" pitchFamily="34" charset="0"/>
            </a:endParaRPr>
          </a:p>
          <a:p>
            <a:endParaRPr lang="tr-TR" sz="4000" dirty="0">
              <a:latin typeface="Tahoma" panose="020B0604030504040204" pitchFamily="34" charset="0"/>
            </a:endParaRPr>
          </a:p>
          <a:p>
            <a:r>
              <a:rPr lang="tr-TR" sz="4000" b="0" i="0" u="none" strike="noStrike" baseline="0" dirty="0">
                <a:latin typeface="Tahoma" panose="020B0604030504040204" pitchFamily="34" charset="0"/>
              </a:rPr>
              <a:t>ONUNLA OYUNLAR OYNADINIZ 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222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8B10F4-F08B-54B1-6112-857F100A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AİLELERE ÖNERİLER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017674-B6C5-1862-F42F-71EFC3ED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Çocuğu dinlemek için herhangi bir işle meşgul olunmamalı ona özel zaman ayrılmalıdır.</a:t>
            </a:r>
          </a:p>
          <a:p>
            <a:pPr algn="l"/>
            <a:endParaRPr lang="tr-T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Çocuğunuzla birlikte olduğunuz zaman tüm dikkatinizi ona yoğunlaştırın. </a:t>
            </a:r>
          </a:p>
          <a:p>
            <a:pPr algn="l"/>
            <a:endParaRPr lang="tr-T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Dinlendiğini düşünen çocuk kabul edildiğini, dolayısıyla sevildiğini düşünen çocuktur.</a:t>
            </a:r>
          </a:p>
          <a:p>
            <a:pPr marL="0" indent="0">
              <a:buNone/>
            </a:pPr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63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FDAE82-12C3-2384-703C-86C15D300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Bazen çocuklar duygularını anlatmakta zorlanabilir. Bu durumda da çocuklara söylediklerini kısaca geri yansıtarak ona ne hissettiğini(kızgınsın, üzgünsün gibi) de belirtebilir. Bu şekilde çocuk sorunu ile ilgili daha rahat çözüme ulaşabilir.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Çocukla iletişim kurarken eleştirel, suçlayıcı bir dil kullanmak çocuğun dürüst davranmasını engelleyeceğinden, duyduklarınız hoşunuza gitmese de çocuğa karşı tepkilerinizi kontrol etmelisiniz.</a:t>
            </a:r>
          </a:p>
        </p:txBody>
      </p:sp>
    </p:spTree>
    <p:extLst>
      <p:ext uri="{BB962C8B-B14F-4D97-AF65-F5344CB8AC3E}">
        <p14:creationId xmlns:p14="http://schemas.microsoft.com/office/powerpoint/2010/main" val="346855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93F0C5-5CFA-D868-553E-B3AF2582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“Niçin” ve “Neden” soruları ebeveynin hayal kırıklığını ve memnuniyetsizliğini ifade ettiğinden bu soruların yerine “Ne” ve “Nasıl” soruları ile iletişim sürdürülmelidir. “Bunu niçin yaptın?” yerine “Ne oldu da bunu yaptın?”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Çocukla iletişim kurarken yargılayıcı olmayan ben dili tercih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248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BEE3F6-5EF8-9229-C9CE-804A4BC4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tr-TR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Çocuğunuza karşı davranışlarınızda tutarlı olun.</a:t>
            </a:r>
          </a:p>
          <a:p>
            <a:endParaRPr lang="tr-T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Çocuğunuzu başka çocuklarla karşılaştırmayın. Çocuk, anne babası tarafından önemsenmek, değerli bir insan olarak kabul edilmek ihtiyacındadır.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727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2A5ABB-605B-976A-F3E2-58081690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BAF8DA-11A4-6D00-A34D-FB24D5C8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CBFDE0-71B9-223B-6563-F1874977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90DC98-D5C8-2921-46A9-F2753497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162550"/>
          </a:xfrm>
        </p:spPr>
        <p:txBody>
          <a:bodyPr/>
          <a:lstStyle/>
          <a:p>
            <a:pPr algn="l"/>
            <a:endParaRPr lang="tr-TR" sz="9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Tahoma" panose="020B0604030504040204" pitchFamily="34" charset="0"/>
              </a:rPr>
              <a:t>Onu gezdirdiniz?</a:t>
            </a:r>
          </a:p>
          <a:p>
            <a:pPr marL="0" indent="0" algn="l">
              <a:buNone/>
            </a:pPr>
            <a:endParaRPr lang="tr-TR" dirty="0">
              <a:latin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tr-TR" sz="2800" b="0" i="0" u="none" strike="noStrike" baseline="0" dirty="0">
                <a:latin typeface="Tahoma" panose="020B0604030504040204" pitchFamily="34" charset="0"/>
              </a:rPr>
              <a:t> Oturup muhabbet ettiniz ? </a:t>
            </a:r>
          </a:p>
          <a:p>
            <a:pPr algn="l"/>
            <a:endParaRPr lang="tr-TR" sz="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Tahoma" panose="020B0604030504040204" pitchFamily="34" charset="0"/>
              </a:rPr>
              <a:t>Tüm hafta sonunu onlara ayırdınız? </a:t>
            </a:r>
          </a:p>
          <a:p>
            <a:pPr algn="l"/>
            <a:endParaRPr lang="tr-TR" sz="900" b="0" i="0" u="none" strike="noStrike" baseline="0" dirty="0">
              <a:solidFill>
                <a:srgbClr val="000000"/>
              </a:solidFill>
              <a:latin typeface="Andalus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Andalus"/>
              </a:rPr>
              <a:t>Tüm i</a:t>
            </a:r>
            <a:r>
              <a:rPr lang="tr-TR" dirty="0">
                <a:latin typeface="Times New Roman" panose="02020603050405020304" pitchFamily="18" charset="0"/>
              </a:rPr>
              <a:t>ş</a:t>
            </a:r>
            <a:r>
              <a:rPr lang="tr-TR" sz="2800" b="0" i="0" u="none" strike="noStrike" baseline="0" dirty="0">
                <a:latin typeface="Andalus"/>
              </a:rPr>
              <a:t>leri bir tarafa bırakarak; ailenizle kimsenin bilmedi</a:t>
            </a:r>
            <a:r>
              <a:rPr lang="tr-TR" sz="2800" b="0" i="0" u="none" strike="noStrike" baseline="0" dirty="0">
                <a:latin typeface="Times New Roman" panose="02020603050405020304" pitchFamily="18" charset="0"/>
              </a:rPr>
              <a:t>ğ</a:t>
            </a:r>
            <a:r>
              <a:rPr lang="tr-TR" sz="2800" b="0" i="0" u="none" strike="noStrike" baseline="0" dirty="0">
                <a:latin typeface="Andalus"/>
              </a:rPr>
              <a:t>i bir yerlere gittiniz?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08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85B2F1-6051-D73B-054D-CFB6FAA5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algn="l"/>
            <a:endParaRPr lang="tr-TR" sz="1050" b="0" i="0" u="none" strike="noStrike" baseline="0" dirty="0">
              <a:solidFill>
                <a:srgbClr val="000000"/>
              </a:solidFill>
              <a:latin typeface="Andalus"/>
            </a:endParaRPr>
          </a:p>
          <a:p>
            <a:endParaRPr lang="tr-TR" sz="1050" b="0" i="0" u="none" strike="noStrike" baseline="0" dirty="0">
              <a:latin typeface="Andalus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Andalus"/>
              </a:rPr>
              <a:t>AİLENİZİN GELECE</a:t>
            </a:r>
            <a:r>
              <a:rPr lang="tr-TR" sz="2800" b="0" i="0" u="none" strike="noStrike" baseline="0" dirty="0">
                <a:latin typeface="Times New Roman" panose="02020603050405020304" pitchFamily="18" charset="0"/>
              </a:rPr>
              <a:t>Ğ</a:t>
            </a:r>
            <a:r>
              <a:rPr lang="tr-TR" dirty="0">
                <a:latin typeface="Andalus"/>
              </a:rPr>
              <a:t>İ</a:t>
            </a:r>
            <a:r>
              <a:rPr lang="tr-TR" sz="2800" b="0" i="0" u="none" strike="noStrike" baseline="0" dirty="0">
                <a:latin typeface="Andalus"/>
              </a:rPr>
              <a:t> </a:t>
            </a:r>
            <a:r>
              <a:rPr lang="tr-TR" dirty="0">
                <a:latin typeface="Andalus"/>
              </a:rPr>
              <a:t>İ</a:t>
            </a:r>
            <a:r>
              <a:rPr lang="tr-TR" sz="2800" b="0" i="0" u="none" strike="noStrike" baseline="0" dirty="0">
                <a:latin typeface="Andalus"/>
              </a:rPr>
              <a:t>ÇİN HER GÜN SAATLERCE ÇALŞIYORSUNUZ. PEKI YA ÇALIŞMANIZIN ASIL AMACI OLAN ÇOCUKLARINIZA NE KADAR ZAMAN AYIRIYORSUNUZ? </a:t>
            </a:r>
          </a:p>
          <a:p>
            <a:pPr marL="0" indent="0">
              <a:buNone/>
            </a:pPr>
            <a:endParaRPr lang="tr-TR" sz="3200" b="0" i="0" u="none" strike="noStrike" baseline="0" dirty="0">
              <a:latin typeface="Andalus"/>
            </a:endParaRPr>
          </a:p>
          <a:p>
            <a:pPr marL="0" indent="0">
              <a:buNone/>
            </a:pPr>
            <a:endParaRPr lang="tr-TR" sz="3200" dirty="0">
              <a:latin typeface="Andalus"/>
            </a:endParaRPr>
          </a:p>
          <a:p>
            <a:pPr marL="0" indent="0">
              <a:buNone/>
            </a:pPr>
            <a:r>
              <a:rPr lang="tr-TR" sz="3200" b="0" i="0" u="none" strike="noStrike" baseline="0" dirty="0">
                <a:latin typeface="Andalus"/>
              </a:rPr>
              <a:t>Lütfen Biraz dü</a:t>
            </a:r>
            <a:r>
              <a:rPr lang="tr-TR" sz="3200" dirty="0">
                <a:latin typeface="Times New Roman" panose="02020603050405020304" pitchFamily="18" charset="0"/>
              </a:rPr>
              <a:t>ş</a:t>
            </a:r>
            <a:r>
              <a:rPr lang="tr-TR" sz="3200" b="0" i="0" u="none" strike="noStrike" baseline="0" dirty="0">
                <a:latin typeface="Andalus"/>
              </a:rPr>
              <a:t>ünün 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418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C68A2B-1DB0-5A01-B162-3731B76F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/>
          <a:lstStyle/>
          <a:p>
            <a:pPr algn="l"/>
            <a:endParaRPr lang="tr-TR" sz="105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Tahoma" panose="020B0604030504040204" pitchFamily="34" charset="0"/>
              </a:rPr>
              <a:t>BUNCA FEDAKARLIK YAPARAK BU GÜNLERE GETİRDİĞİNİZ ÇOCUĞUNUZ SİZİ NEDEN DİNLEMİYOR ? NEDEN İSTEMEDİĞİNİZ DAVRANIŞLAR SERGİLİYOR ? </a:t>
            </a:r>
          </a:p>
          <a:p>
            <a:pPr marL="0" indent="0">
              <a:buNone/>
            </a:pPr>
            <a:endParaRPr lang="tr-TR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tr-TR" dirty="0">
              <a:latin typeface="Tahoma" panose="020B0604030504040204" pitchFamily="34" charset="0"/>
            </a:endParaRPr>
          </a:p>
          <a:p>
            <a:pPr algn="l"/>
            <a:endParaRPr lang="tr-TR" sz="11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2800" b="0" i="0" u="none" strike="noStrike" baseline="0" dirty="0">
                <a:latin typeface="Tahoma" panose="020B0604030504040204" pitchFamily="34" charset="0"/>
              </a:rPr>
              <a:t>Sizce nedenlerinden biri “biz” im farkında olmadan yaptığımız hatalar olabilir mi?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111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92CA17-7388-BCBF-F2AF-D130F648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NELER KONUŞACAĞIZ?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16EC2F-7565-52CF-1063-F576A1CD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İletişim Nedir</a:t>
            </a:r>
          </a:p>
          <a:p>
            <a:r>
              <a:rPr lang="tr-TR" dirty="0"/>
              <a:t>İletişim Türleri</a:t>
            </a:r>
          </a:p>
          <a:p>
            <a:r>
              <a:rPr lang="tr-TR" dirty="0"/>
              <a:t>İletişim Engelleri</a:t>
            </a:r>
          </a:p>
          <a:p>
            <a:r>
              <a:rPr lang="tr-TR" dirty="0"/>
              <a:t>Etkili İletişim Yolları</a:t>
            </a:r>
          </a:p>
          <a:p>
            <a:r>
              <a:rPr lang="tr-TR" dirty="0"/>
              <a:t>Aile İçi İletişim</a:t>
            </a:r>
          </a:p>
          <a:p>
            <a:r>
              <a:rPr lang="tr-TR" dirty="0"/>
              <a:t>Ailelere Öneriler</a:t>
            </a:r>
          </a:p>
        </p:txBody>
      </p:sp>
      <p:pic>
        <p:nvPicPr>
          <p:cNvPr id="1026" name="Picture 2" descr="AİLE İÇİ ETKİLİ İLETİŞİM - YouTube">
            <a:extLst>
              <a:ext uri="{FF2B5EF4-FFF2-40B4-BE49-F238E27FC236}">
                <a16:creationId xmlns:a16="http://schemas.microsoft.com/office/drawing/2014/main" id="{03E76A6E-B6DA-7B92-1FC2-D84D090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95805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le İçi İletişim - Mustafa Kemal İlkokulu">
            <a:extLst>
              <a:ext uri="{FF2B5EF4-FFF2-40B4-BE49-F238E27FC236}">
                <a16:creationId xmlns:a16="http://schemas.microsoft.com/office/drawing/2014/main" id="{EB3106DC-AA64-F527-FBBA-72769261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429000"/>
            <a:ext cx="3381375" cy="24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0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CDB955-5EEA-D8B8-0155-8391CE1B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İLETİŞİM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AB4ED8-C1A9-2998-25DC-FB9F9004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Duygularımızı, düşüncelerimizi ve bilgilerimizi kişiler veya gruplar arasında her türlü yolla paylaşılmasıdır.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Sosyalleşmenin bir parçasıdır.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İnsanı yaşadığı toplumun bir üyesi olmasında yardımcıdır.</a:t>
            </a:r>
          </a:p>
        </p:txBody>
      </p:sp>
      <p:pic>
        <p:nvPicPr>
          <p:cNvPr id="2050" name="Picture 2" descr="Beslemek: Etkili İletişim Becerileri...">
            <a:extLst>
              <a:ext uri="{FF2B5EF4-FFF2-40B4-BE49-F238E27FC236}">
                <a16:creationId xmlns:a16="http://schemas.microsoft.com/office/drawing/2014/main" id="{69848963-BD9B-90DC-C3FB-B07711F6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2433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1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29B8D-2FC9-4702-07EB-167779AF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İLETİŞİM TÜRLERİ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8B87E6-59B6-C01C-3C63-CC0C2FD9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SÖZLÜ İLETİŞİM</a:t>
            </a:r>
          </a:p>
          <a:p>
            <a:pPr marL="0" indent="0">
              <a:buNone/>
            </a:pPr>
            <a:r>
              <a:rPr lang="tr-TR" dirty="0"/>
              <a:t>Kelimeleri, cümleleri kullanıp konuşarak kurduğumuz iletişimdir.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SÖZSÜZ İLETİŞİM</a:t>
            </a:r>
          </a:p>
          <a:p>
            <a:pPr marL="0" indent="0">
              <a:buNone/>
            </a:pPr>
            <a:r>
              <a:rPr lang="tr-TR" dirty="0"/>
              <a:t>Jest ve mimiklerle işaretlerle kurulan iletişimdir.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YAZILI İLETİŞİM</a:t>
            </a:r>
          </a:p>
          <a:p>
            <a:pPr marL="0" indent="0">
              <a:buNone/>
            </a:pPr>
            <a:r>
              <a:rPr lang="tr-TR" dirty="0"/>
              <a:t>Kağıt ve kalem kullanılan iletişimdir.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TEKNOLOJİK İLETİŞİM</a:t>
            </a:r>
          </a:p>
          <a:p>
            <a:pPr marL="0" indent="0">
              <a:buNone/>
            </a:pPr>
            <a:r>
              <a:rPr lang="tr-TR" dirty="0"/>
              <a:t>Teknolojik araçları kullanarak kurduğumuz iletişimdir.</a:t>
            </a:r>
          </a:p>
        </p:txBody>
      </p:sp>
    </p:spTree>
    <p:extLst>
      <p:ext uri="{BB962C8B-B14F-4D97-AF65-F5344CB8AC3E}">
        <p14:creationId xmlns:p14="http://schemas.microsoft.com/office/powerpoint/2010/main" val="21360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816BCE-003E-CB83-C29D-6D59B235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İLETİŞİM ENGELLERİ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BDE690-A361-4686-33FB-F0ACCA1F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8148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Emir vermek, yönlendirmek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Tehdit etmek, göz dağı vermek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Ahlaki ders vermek,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Öğüt vermek,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Eleştirmek, yargılamak, suçlamak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Ad takmak, alay etmek, utandırmak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Gereğinden fazla övmek,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Ön yargılı olmak,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Söz kesmek, başka konuya geçmek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Sorgulamak,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Duyarsız davranmak</a:t>
            </a:r>
          </a:p>
          <a:p>
            <a:pPr marL="0" indent="0">
              <a:buNone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pic>
        <p:nvPicPr>
          <p:cNvPr id="3074" name="Picture 2" descr="İLETİŞİM ENGELLERİ İLETİŞİM ENGELLERİNE ÖRNEKLER: - PDF Ücretsiz İndirin">
            <a:extLst>
              <a:ext uri="{FF2B5EF4-FFF2-40B4-BE49-F238E27FC236}">
                <a16:creationId xmlns:a16="http://schemas.microsoft.com/office/drawing/2014/main" id="{D289305F-BC5F-9E0C-4497-93AE1DC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00113"/>
            <a:ext cx="214312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6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899</Words>
  <Application>Microsoft Office PowerPoint</Application>
  <PresentationFormat>Geniş ekran</PresentationFormat>
  <Paragraphs>139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6" baseType="lpstr">
      <vt:lpstr>Andalus</vt:lpstr>
      <vt:lpstr>Arial</vt:lpstr>
      <vt:lpstr>Bookman Old Style</vt:lpstr>
      <vt:lpstr>Calibri</vt:lpstr>
      <vt:lpstr>Calibri Light</vt:lpstr>
      <vt:lpstr>Century Gothic</vt:lpstr>
      <vt:lpstr>Open Sans</vt:lpstr>
      <vt:lpstr>Tahoma</vt:lpstr>
      <vt:lpstr>Times New Roman</vt:lpstr>
      <vt:lpstr>Wingdings</vt:lpstr>
      <vt:lpstr>Wingdings 3</vt:lpstr>
      <vt:lpstr>Office Teması</vt:lpstr>
      <vt:lpstr>İLETİŞİM BECERİLERİ</vt:lpstr>
      <vt:lpstr>PowerPoint Sunusu</vt:lpstr>
      <vt:lpstr>PowerPoint Sunusu</vt:lpstr>
      <vt:lpstr>PowerPoint Sunusu</vt:lpstr>
      <vt:lpstr>PowerPoint Sunusu</vt:lpstr>
      <vt:lpstr>NELER KONUŞACAĞIZ?</vt:lpstr>
      <vt:lpstr>İLETİŞİM NEDİR?</vt:lpstr>
      <vt:lpstr>İLETİŞİM TÜRLERİ</vt:lpstr>
      <vt:lpstr>İLETİŞİM ENGELLERİ</vt:lpstr>
      <vt:lpstr>ETKİLİ İLETİŞİM YOLLARI</vt:lpstr>
      <vt:lpstr>Etkili iletişim kurabilmek için öncelikle;</vt:lpstr>
      <vt:lpstr>1)Etkin dinleme</vt:lpstr>
      <vt:lpstr>2)Empati </vt:lpstr>
      <vt:lpstr>3) Ben dili</vt:lpstr>
      <vt:lpstr>AİLE İÇİ İLETİŞİM</vt:lpstr>
      <vt:lpstr>PowerPoint Sunusu</vt:lpstr>
      <vt:lpstr>SAĞLIKSIZ İLİŞKİLERİ OLAN AİLE ÖZELLİKLERİ</vt:lpstr>
      <vt:lpstr>SAĞLIKLI İLİŞKİLERİ OLAN AİLE</vt:lpstr>
      <vt:lpstr>PowerPoint Sunusu</vt:lpstr>
      <vt:lpstr>AİLELERE ÖNERİLER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BECERİLERİ</dc:title>
  <dc:creator>EDA AŞAN</dc:creator>
  <cp:lastModifiedBy>USER</cp:lastModifiedBy>
  <cp:revision>12</cp:revision>
  <dcterms:created xsi:type="dcterms:W3CDTF">2024-09-11T17:29:07Z</dcterms:created>
  <dcterms:modified xsi:type="dcterms:W3CDTF">2024-09-30T05:48:29Z</dcterms:modified>
</cp:coreProperties>
</file>