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3" r:id="rId3"/>
    <p:sldId id="274" r:id="rId4"/>
    <p:sldId id="258" r:id="rId5"/>
    <p:sldId id="259" r:id="rId6"/>
    <p:sldId id="260" r:id="rId7"/>
    <p:sldId id="276" r:id="rId8"/>
    <p:sldId id="261" r:id="rId9"/>
    <p:sldId id="262" r:id="rId10"/>
    <p:sldId id="277" r:id="rId11"/>
    <p:sldId id="263" r:id="rId12"/>
    <p:sldId id="264" r:id="rId13"/>
    <p:sldId id="266" r:id="rId14"/>
    <p:sldId id="269" r:id="rId15"/>
    <p:sldId id="267" r:id="rId16"/>
    <p:sldId id="279" r:id="rId17"/>
    <p:sldId id="278" r:id="rId18"/>
    <p:sldId id="272" r:id="rId19"/>
    <p:sldId id="275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77655-E560-499B-ABBB-2C53D7780D75}" type="datetimeFigureOut">
              <a:rPr lang="tr-TR" smtClean="0"/>
              <a:t>2.10.2024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19CD1-6554-4A78-A1B7-6EE184DA3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457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BU</a:t>
            </a:r>
            <a:r>
              <a:rPr lang="tr-TR" baseline="0" dirty="0" smtClean="0"/>
              <a:t> FORM VELİ BİLGİLENDİRMESİ  YAPILMADAN ÖNCE  VELİLERE GÖNDERİLİR, BİLGİLENDİRME YAPILACAĞI  GÜN VELİNİN  FORMU  DOLDURMUŞ ŞEKİLDE YANINDA BULUNDURMASI  İSTENİR.GÖZLEM HUSUSUNDA VELİLERE YOL  GÖSTERMESİ ADINA BİR ÖRNEK.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19CD1-6554-4A78-A1B7-6EE184DA3E0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728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16CDB-7503-403E-9B1B-9A5F49B1D51B}" type="datetime1">
              <a:rPr lang="tr-TR" smtClean="0"/>
              <a:t>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91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91C-A563-47D2-BE32-95637267C471}" type="datetime1">
              <a:rPr lang="tr-TR" smtClean="0"/>
              <a:t>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76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636BE-DAB6-4C5C-A4DE-448EB1EEFA43}" type="datetime1">
              <a:rPr lang="tr-TR" smtClean="0"/>
              <a:t>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40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63E0-0B14-474A-BF1C-D79C64D8E9CB}" type="datetime1">
              <a:rPr lang="tr-TR" smtClean="0"/>
              <a:t>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39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0292-2658-479F-A816-BDB504E89955}" type="datetime1">
              <a:rPr lang="tr-TR" smtClean="0"/>
              <a:t>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12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6460-7D88-40D8-B3BB-E98B49502B1F}" type="datetime1">
              <a:rPr lang="tr-TR" smtClean="0"/>
              <a:t>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35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21756-0569-4821-956E-7534BBD69FCD}" type="datetime1">
              <a:rPr lang="tr-TR" smtClean="0"/>
              <a:t>2.10.2024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7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BE73-8C98-40BB-A12D-8DB3A860782F}" type="datetime1">
              <a:rPr lang="tr-TR" smtClean="0"/>
              <a:t>2.10.2024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94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7F32-195E-4B37-A3D9-03C759B934A4}" type="datetime1">
              <a:rPr lang="tr-TR" smtClean="0"/>
              <a:t>2.10.2024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05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0E71-4982-487B-AA2F-5879E9DEED1E}" type="datetime1">
              <a:rPr lang="tr-TR" smtClean="0"/>
              <a:t>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29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729C-65B8-46A0-8B11-5DF82D41A1EB}" type="datetime1">
              <a:rPr lang="tr-TR" smtClean="0"/>
              <a:t>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72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B23A7-F549-4C35-9CCE-08B9B9D285D6}" type="datetime1">
              <a:rPr lang="tr-TR" smtClean="0"/>
              <a:t>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Bu sunu İçerik oluşturma komisyonunda "Rehber Öğretmen Bilgi notu"ndan yararlanılarak hazırlanmıştır.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AC5A3-7EBA-4A06-8EF9-B2118D50FD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65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ATILGANLIK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Veli Eğitim Sunusu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9481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Saldırgan Davranışın Sözsüz Mesajları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Duruma uymayan kaba ve alaycı ses tonu,</a:t>
            </a:r>
          </a:p>
          <a:p>
            <a:r>
              <a:rPr lang="tr-TR" dirty="0" smtClean="0"/>
              <a:t>Karşıdakini hakimiyet altına almaya çalışma,</a:t>
            </a:r>
          </a:p>
          <a:p>
            <a:r>
              <a:rPr lang="tr-TR" dirty="0" smtClean="0"/>
              <a:t>Gözler kısık ve küçümser tarzda bakış,</a:t>
            </a:r>
          </a:p>
          <a:p>
            <a:r>
              <a:rPr lang="tr-TR" dirty="0" smtClean="0"/>
              <a:t>Vücut gergin ve fazlası ile karşıdaki kişiye dönük.</a:t>
            </a:r>
          </a:p>
        </p:txBody>
      </p:sp>
    </p:spTree>
    <p:extLst>
      <p:ext uri="{BB962C8B-B14F-4D97-AF65-F5344CB8AC3E}">
        <p14:creationId xmlns:p14="http://schemas.microsoft.com/office/powerpoint/2010/main" val="366684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Manüplatif</a:t>
            </a:r>
            <a:r>
              <a:rPr lang="tr-TR" dirty="0" smtClean="0"/>
              <a:t>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 smtClean="0"/>
              <a:t>Başkalarının haklarına saygı duyar gibi davranıp aslında saygı duymazlar ve kişilerin kendilerini suçlu hissetmelerini sağlarlar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Gereksinimlerini karşılamak için diğer insanların yeteneklerini, zamanlarını, kişisel özelliklerini kullanırlar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Özgüven eksikliği vardır</a:t>
            </a:r>
          </a:p>
          <a:p>
            <a:pPr>
              <a:buFont typeface="Wingdings" pitchFamily="2" charset="2"/>
              <a:buChar char="ü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926371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Atılgan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600" dirty="0" smtClean="0"/>
              <a:t>Kişinin kendi haklarını kabul etmesinin yanında diğer kişilerin haklarına da saygı duymasıdır</a:t>
            </a:r>
          </a:p>
          <a:p>
            <a:pPr>
              <a:buFont typeface="Wingdings" pitchFamily="2" charset="2"/>
              <a:buChar char="ü"/>
            </a:pPr>
            <a:r>
              <a:rPr lang="tr-TR" sz="2600" dirty="0" smtClean="0"/>
              <a:t>Atılganlık, kişinin düşünce, inanç ve isteklerini karşısındakilerin haklarını çiğnemeden ifade edebilmesidir</a:t>
            </a:r>
          </a:p>
          <a:p>
            <a:pPr>
              <a:buFont typeface="Wingdings" pitchFamily="2" charset="2"/>
              <a:buChar char="ü"/>
            </a:pPr>
            <a:r>
              <a:rPr lang="tr-TR" sz="2600" dirty="0" err="1" smtClean="0"/>
              <a:t>Wolpe’a</a:t>
            </a:r>
            <a:r>
              <a:rPr lang="tr-TR" sz="2600" dirty="0" smtClean="0"/>
              <a:t> göre atılganlık, sadece saldırgan davranışın çok ya da az olduğunu göstermez aynı zamanda arkadaşça, sevecen ve </a:t>
            </a:r>
            <a:r>
              <a:rPr lang="tr-TR" sz="2600" dirty="0" err="1" smtClean="0"/>
              <a:t>anksiyetesiz</a:t>
            </a:r>
            <a:r>
              <a:rPr lang="tr-TR" sz="2600" dirty="0" smtClean="0"/>
              <a:t> duyguları da ifade eder</a:t>
            </a:r>
          </a:p>
          <a:p>
            <a:pPr>
              <a:buFont typeface="Wingdings" pitchFamily="2" charset="2"/>
              <a:buChar char="ü"/>
            </a:pP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994982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Atılgan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600" dirty="0" smtClean="0"/>
              <a:t>Atılganlık başkalarını küçük görmeden, onların haklarını da tanıyarak, bireyin kendi haklarını koruyabilme, duygu ve düşüncelerini açıkça anlatabilme yolu olarak geliştirilen, bir çeşit kişiler arası ilişkiler biçimi olarak tanımlanabilir</a:t>
            </a:r>
          </a:p>
          <a:p>
            <a:pPr>
              <a:buFont typeface="Wingdings" pitchFamily="2" charset="2"/>
              <a:buChar char="ü"/>
            </a:pPr>
            <a:r>
              <a:rPr lang="tr-TR" sz="2600" dirty="0" smtClean="0"/>
              <a:t>Atılganlık bir beceridir, kişilik özelliği değildir</a:t>
            </a:r>
          </a:p>
          <a:p>
            <a:pPr>
              <a:buFont typeface="Wingdings" pitchFamily="2" charset="2"/>
              <a:buChar char="ü"/>
            </a:pPr>
            <a:r>
              <a:rPr lang="tr-TR" sz="2600" dirty="0"/>
              <a:t>A</a:t>
            </a:r>
            <a:r>
              <a:rPr lang="tr-TR" sz="2600" dirty="0" smtClean="0"/>
              <a:t>tılganlık eğitimi ile , bireyin kişilerarası ilişkilerinde kendi düşünce ve duygularını, kendine güvenli fakat sosyal ortama uygun bir biçimde ifade etmesi sağlanabilir.</a:t>
            </a:r>
          </a:p>
          <a:p>
            <a:pPr>
              <a:buFont typeface="Wingdings" pitchFamily="2" charset="2"/>
              <a:buChar char="ü"/>
            </a:pP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94130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Atılgan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 smtClean="0"/>
              <a:t>Atılgan davranış biçimi, </a:t>
            </a:r>
          </a:p>
          <a:p>
            <a:r>
              <a:rPr lang="tr-TR" sz="2800" dirty="0" smtClean="0"/>
              <a:t>insan ilişkilerinde eşitliği gözeterek,</a:t>
            </a:r>
          </a:p>
          <a:p>
            <a:r>
              <a:rPr lang="tr-TR" sz="2800" dirty="0" smtClean="0"/>
              <a:t>gereksiz endişelerden arınmış bir şekilde, </a:t>
            </a:r>
          </a:p>
          <a:p>
            <a:r>
              <a:rPr lang="tr-TR" sz="2800" dirty="0" smtClean="0"/>
              <a:t>kendi haklarımız doğrultusunda hareket ederek,</a:t>
            </a:r>
          </a:p>
          <a:p>
            <a:r>
              <a:rPr lang="tr-TR" sz="2800" dirty="0" smtClean="0"/>
              <a:t>kendimizi savunarak, </a:t>
            </a:r>
          </a:p>
          <a:p>
            <a:r>
              <a:rPr lang="tr-TR" sz="2800" dirty="0" smtClean="0"/>
              <a:t>duygularımızı dürüstçe ve rahatlıkla ifade edebilerek,</a:t>
            </a:r>
          </a:p>
          <a:p>
            <a:r>
              <a:rPr lang="tr-TR" sz="2800" dirty="0" smtClean="0"/>
              <a:t>başkalarının haklarını çiğnemeden, kendi haklarımızı kullanabilmemizi mümkün kılar.</a:t>
            </a:r>
          </a:p>
          <a:p>
            <a:pPr>
              <a:buFont typeface="Wingdings" pitchFamily="2" charset="2"/>
              <a:buChar char="ü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33419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Atılgan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Bireye, </a:t>
            </a:r>
          </a:p>
          <a:p>
            <a:r>
              <a:rPr lang="tr-TR" dirty="0" smtClean="0"/>
              <a:t>Eleştiriyi kabul etme yöntemlerini, </a:t>
            </a:r>
          </a:p>
          <a:p>
            <a:r>
              <a:rPr lang="tr-TR" dirty="0"/>
              <a:t>S</a:t>
            </a:r>
            <a:r>
              <a:rPr lang="tr-TR" dirty="0" smtClean="0"/>
              <a:t>tresle etkili baş etme yollarını, </a:t>
            </a:r>
          </a:p>
          <a:p>
            <a:r>
              <a:rPr lang="tr-TR" dirty="0"/>
              <a:t>K</a:t>
            </a:r>
            <a:r>
              <a:rPr lang="tr-TR" dirty="0" smtClean="0"/>
              <a:t>endisi ile olumlu iletişimde bulunmasını, </a:t>
            </a:r>
          </a:p>
          <a:p>
            <a:r>
              <a:rPr lang="tr-TR" dirty="0"/>
              <a:t>P</a:t>
            </a:r>
            <a:r>
              <a:rPr lang="tr-TR" dirty="0" smtClean="0"/>
              <a:t>asif, atılgan ve saldırgan davranışlar arasındaki farkı anlayabilmesini ve</a:t>
            </a:r>
          </a:p>
          <a:p>
            <a:r>
              <a:rPr lang="tr-TR" dirty="0"/>
              <a:t>B</a:t>
            </a:r>
            <a:r>
              <a:rPr lang="tr-TR" dirty="0" smtClean="0"/>
              <a:t>aşkaları tarafından zorlanmaya izin vermeden kişisel haklarını nasıl koruyacağını öğretir.</a:t>
            </a:r>
          </a:p>
          <a:p>
            <a:pPr>
              <a:buFont typeface="Wingdings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523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Atılgan Davranışın Öğeleri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/>
              <a:t>Vücut </a:t>
            </a:r>
            <a:r>
              <a:rPr lang="tr-TR" sz="2800" dirty="0" smtClean="0"/>
              <a:t>duruşu</a:t>
            </a:r>
            <a:endParaRPr lang="tr-TR" sz="2800" dirty="0"/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El ve vücut </a:t>
            </a:r>
            <a:r>
              <a:rPr lang="tr-TR" sz="2800" dirty="0" smtClean="0"/>
              <a:t>hareketleri</a:t>
            </a:r>
            <a:endParaRPr lang="tr-TR" sz="2800" dirty="0"/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Yüz </a:t>
            </a:r>
            <a:r>
              <a:rPr lang="tr-TR" sz="2800" dirty="0" smtClean="0"/>
              <a:t>ifadesi</a:t>
            </a:r>
            <a:endParaRPr lang="tr-TR" sz="2800" dirty="0"/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İçerik </a:t>
            </a:r>
            <a:endParaRPr lang="tr-TR" sz="2800" dirty="0"/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Zamanlama</a:t>
            </a:r>
            <a:endParaRPr lang="tr-TR" sz="2800" dirty="0"/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Ses tonu </a:t>
            </a:r>
          </a:p>
          <a:p>
            <a:pPr>
              <a:buFont typeface="Wingdings" pitchFamily="2" charset="2"/>
              <a:buChar char="ü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30594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Atılgan Davranışın Sözsüz Mesajları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Ses tonu duruma uygun ne çok kısık ne çok yüksek,</a:t>
            </a:r>
          </a:p>
          <a:p>
            <a:r>
              <a:rPr lang="tr-TR" sz="2800" dirty="0" smtClean="0"/>
              <a:t>Konuşma açık ve akıcı, anahtar kelimeler ile söylenmek isten doğrudan söylenir,</a:t>
            </a:r>
          </a:p>
          <a:p>
            <a:r>
              <a:rPr lang="tr-TR" sz="2800" dirty="0" smtClean="0"/>
              <a:t>Konuşulurken göz göze gelmekten kaçınılmaz,</a:t>
            </a:r>
          </a:p>
          <a:p>
            <a:r>
              <a:rPr lang="tr-TR" sz="2800" dirty="0" smtClean="0"/>
              <a:t>Beden kendinden emin ve dik,</a:t>
            </a:r>
          </a:p>
          <a:p>
            <a:r>
              <a:rPr lang="tr-TR" sz="2800" dirty="0" smtClean="0"/>
              <a:t>Kişilerarası mesafe duruma uygun,</a:t>
            </a:r>
          </a:p>
          <a:p>
            <a:r>
              <a:rPr lang="tr-TR" sz="2800" dirty="0" smtClean="0"/>
              <a:t>Sözlü ve sözsüz mesajlar uyumlu.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7726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Neler Yapılabilir?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tr-TR" sz="2800" dirty="0"/>
              <a:t>Ben hem olumlu, hem de olumsuz duygular yaşayabilirim</a:t>
            </a:r>
          </a:p>
          <a:p>
            <a:pPr lvl="0">
              <a:buFont typeface="Wingdings" pitchFamily="2" charset="2"/>
              <a:buChar char="ü"/>
            </a:pPr>
            <a:r>
              <a:rPr lang="tr-TR" sz="2800" dirty="0"/>
              <a:t>Ben bu duygularımı karşımdaki insana, onun saygınlığını zedelemeden de ifade edebilirim</a:t>
            </a:r>
          </a:p>
          <a:p>
            <a:pPr lvl="0">
              <a:buFont typeface="Wingdings" pitchFamily="2" charset="2"/>
              <a:buChar char="ü"/>
            </a:pPr>
            <a:r>
              <a:rPr lang="tr-TR" sz="2800" dirty="0"/>
              <a:t>Eğer bana söylenen bir şeyi yapmak istemiyorsam, 'hayır' diyebilirim</a:t>
            </a:r>
          </a:p>
          <a:p>
            <a:pPr lvl="0">
              <a:buFont typeface="Wingdings" pitchFamily="2" charset="2"/>
              <a:buChar char="ü"/>
            </a:pPr>
            <a:r>
              <a:rPr lang="tr-TR" sz="2800" dirty="0"/>
              <a:t>Eğer uygunsuz muamele gördüysem, buna kızmaya hakkım vardır</a:t>
            </a:r>
          </a:p>
          <a:p>
            <a:pPr lvl="0">
              <a:buFont typeface="Wingdings" pitchFamily="2" charset="2"/>
              <a:buChar char="ü"/>
            </a:pPr>
            <a:r>
              <a:rPr lang="tr-TR" sz="2800" dirty="0"/>
              <a:t>Tercihlerimi ve isteklerimi söylemeye hakkım vardır</a:t>
            </a:r>
          </a:p>
          <a:p>
            <a:pPr lvl="0">
              <a:buFont typeface="Wingdings" pitchFamily="2" charset="2"/>
              <a:buChar char="ü"/>
            </a:pPr>
            <a:r>
              <a:rPr lang="tr-TR" sz="2800" dirty="0"/>
              <a:t>Eğer istersem, atılgan davranmama, kendimi ifade etmeme engel olan düşüncelerimi değiştirebilirim</a:t>
            </a:r>
          </a:p>
          <a:p>
            <a:pPr>
              <a:buFont typeface="Wingdings" pitchFamily="2" charset="2"/>
              <a:buChar char="ü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9618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pPr algn="l"/>
            <a:r>
              <a:rPr lang="tr-TR" sz="1100" dirty="0" smtClean="0"/>
              <a:t>Ek:1 Veli Gözlem Formu</a:t>
            </a:r>
            <a:endParaRPr lang="tr-TR" sz="11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12" y="836712"/>
            <a:ext cx="3496375" cy="5289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080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İLİŞKİLİ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İletişim</a:t>
            </a:r>
          </a:p>
          <a:p>
            <a:r>
              <a:rPr lang="tr-TR" sz="2800" dirty="0" smtClean="0"/>
              <a:t>Çatışma</a:t>
            </a:r>
          </a:p>
          <a:p>
            <a:r>
              <a:rPr lang="tr-TR" sz="2800" dirty="0" smtClean="0"/>
              <a:t>Beceri</a:t>
            </a:r>
          </a:p>
          <a:p>
            <a:r>
              <a:rPr lang="tr-TR" sz="2800" dirty="0" smtClean="0"/>
              <a:t>Farkındalık,</a:t>
            </a:r>
          </a:p>
          <a:p>
            <a:r>
              <a:rPr lang="tr-TR" sz="2800" dirty="0" smtClean="0"/>
              <a:t>Karar Verme</a:t>
            </a:r>
          </a:p>
          <a:p>
            <a:r>
              <a:rPr lang="tr-TR" sz="2800" dirty="0" smtClean="0"/>
              <a:t>Özgüven</a:t>
            </a:r>
          </a:p>
          <a:p>
            <a:r>
              <a:rPr lang="tr-TR" sz="2800" dirty="0" smtClean="0"/>
              <a:t>Saldırganlık Vb.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3538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/>
              <a:t>Bireyler fizyolojik, duygusal ve toplumsal gereksinimlerini karşılamak için çevrelerindeki kişilerle sürekli iletişim halindedirler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İletişim esnasında </a:t>
            </a:r>
            <a:r>
              <a:rPr lang="tr-TR" dirty="0" smtClean="0"/>
              <a:t>duygular, düşünceler </a:t>
            </a:r>
            <a:r>
              <a:rPr lang="tr-TR" dirty="0"/>
              <a:t>ve ilgiler değişik davranış biçimleri ile ifade edilebilir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550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2800" dirty="0" smtClean="0"/>
              <a:t>İnsanlar birbirleriyle ilişki kurarken genel olarak dört türlü yaklaşımdan birini benimserler</a:t>
            </a:r>
            <a:br>
              <a:rPr lang="tr-TR" sz="2800" dirty="0" smtClean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Pasif, çekingen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Saldırgan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err="1" smtClean="0"/>
              <a:t>Manipülatif</a:t>
            </a:r>
            <a:endParaRPr lang="tr-T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Atılgan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5239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Pasif/Çekingen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 smtClean="0"/>
              <a:t>Kişinin kendi haklarını elde etmekten kaçınmasıdır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Boyun eğici davranış özelliğine sahip olan bireyler, kendilerini daha az değerli ve önemsiz görürler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Farklı düşüncelerini özgürce ifade edemezler ve “hayır” diyemezler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7315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Pasif/Çekingen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 smtClean="0"/>
              <a:t>Bu bireyler liderlik davranışı gösteremezler, kolayca girişimde bulunamazlar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Kendine güvenleri düşüktür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Sorumluluk almaktan ve değişikliklerden kaçınırlar 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Reddedilme riskini göze alamadıklarından, tepki verilmesi gereken durumlarda bile suskun kalırlar 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Çekingen davranış özellikleri, kültürümüzde sıklıkla saygı kavramıyla karıştırılmaktadır</a:t>
            </a:r>
          </a:p>
          <a:p>
            <a:pPr marL="0" indent="0">
              <a:buNone/>
            </a:pPr>
            <a:endParaRPr lang="tr-TR" sz="2800" dirty="0" smtClean="0"/>
          </a:p>
          <a:p>
            <a:pPr>
              <a:buFont typeface="Wingdings" pitchFamily="2" charset="2"/>
              <a:buChar char="ü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55018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Pasif Çekingen Davranışın Sözsüz Mesajları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Ses tonu aşırı yumuşak ve kısık,</a:t>
            </a:r>
          </a:p>
          <a:p>
            <a:r>
              <a:rPr lang="tr-TR" sz="2800" dirty="0" smtClean="0"/>
              <a:t>Konuşma kararsız ve duraklamalar ile dolu,</a:t>
            </a:r>
          </a:p>
          <a:p>
            <a:r>
              <a:rPr lang="tr-TR" sz="2800" dirty="0" smtClean="0"/>
              <a:t>Göz Göze gelmekten kaçınan,</a:t>
            </a:r>
          </a:p>
          <a:p>
            <a:r>
              <a:rPr lang="tr-TR" sz="2800" dirty="0" err="1" smtClean="0"/>
              <a:t>Vucut</a:t>
            </a:r>
            <a:r>
              <a:rPr lang="tr-TR" sz="2800" dirty="0" smtClean="0"/>
              <a:t> </a:t>
            </a:r>
            <a:r>
              <a:rPr lang="tr-TR" sz="2800" dirty="0" err="1" smtClean="0"/>
              <a:t>hareketsiz,omuzlar</a:t>
            </a:r>
            <a:r>
              <a:rPr lang="tr-TR" sz="2800" dirty="0" smtClean="0"/>
              <a:t> düşük ve kambur,</a:t>
            </a:r>
          </a:p>
          <a:p>
            <a:r>
              <a:rPr lang="tr-TR" sz="2800" dirty="0" smtClean="0"/>
              <a:t>El sık sık </a:t>
            </a:r>
            <a:r>
              <a:rPr lang="tr-TR" sz="2800" dirty="0" err="1" smtClean="0"/>
              <a:t>agıza</a:t>
            </a:r>
            <a:r>
              <a:rPr lang="tr-TR" sz="2800" dirty="0" smtClean="0"/>
              <a:t> götürülür veya </a:t>
            </a:r>
            <a:r>
              <a:rPr lang="tr-TR" sz="2800" dirty="0" err="1" smtClean="0"/>
              <a:t>agız</a:t>
            </a:r>
            <a:r>
              <a:rPr lang="tr-TR" sz="2800" dirty="0" smtClean="0"/>
              <a:t> kapatılır,</a:t>
            </a:r>
          </a:p>
          <a:p>
            <a:r>
              <a:rPr lang="tr-TR" sz="2800" dirty="0" smtClean="0"/>
              <a:t>Eller kıvrılır ya da bükülür,</a:t>
            </a:r>
          </a:p>
          <a:p>
            <a:r>
              <a:rPr lang="tr-TR" sz="2800" dirty="0" smtClean="0"/>
              <a:t>Konuşulan kişiden geriye kaçınılır,</a:t>
            </a:r>
          </a:p>
          <a:p>
            <a:r>
              <a:rPr lang="tr-TR" sz="2800" dirty="0" smtClean="0"/>
              <a:t>Sözlü ve sözsüz mesajlar uyumsuzdur.(Kızgınken gülünür.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9457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Saldırgan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 smtClean="0"/>
              <a:t>Kişinin diğer kişilerin haklarını kabul etmemesi, diğerlerinin haklarını reddetmesi olarak tanımlanabilir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Saldırgan birey, kendi hakkı için başkalarının hakkını çiğneyerek, onlara kasıtlı olarak acı vererek, onları cezalandırarak başarı elde eden, başkalarını harcayarak kendini yükselten bireydir</a:t>
            </a:r>
          </a:p>
          <a:p>
            <a:pPr>
              <a:buFont typeface="Wingdings" pitchFamily="2" charset="2"/>
              <a:buChar char="ü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26990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Saldırgan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 smtClean="0"/>
              <a:t>Saldırgan davranışın amacı, aşağılamak, baskın olmak ya da kendi gerçek duygularını, düşüncelerini bastırarak diğer bir insanı aşağı düşürmek, küçük göstermektir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/>
              <a:t>Burada insanın davranışlarından çok kişilik haklarına saldırılmaktadır</a:t>
            </a:r>
          </a:p>
          <a:p>
            <a:pPr>
              <a:buFont typeface="Wingdings" pitchFamily="2" charset="2"/>
              <a:buChar char="ü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6873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697</Words>
  <Application>Microsoft Office PowerPoint</Application>
  <PresentationFormat>Ekran Gösterisi (4:3)</PresentationFormat>
  <Paragraphs>99</Paragraphs>
  <Slides>19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Ofis Teması</vt:lpstr>
      <vt:lpstr>ATILGANLIK</vt:lpstr>
      <vt:lpstr>İLİŞKİLİ KAVRAMLAR</vt:lpstr>
      <vt:lpstr>GİRİŞ</vt:lpstr>
      <vt:lpstr>İnsanlar birbirleriyle ilişki kurarken genel olarak dört türlü yaklaşımdan birini benimserler </vt:lpstr>
      <vt:lpstr>Pasif/Çekingen Davranış</vt:lpstr>
      <vt:lpstr>Pasif/Çekingen Davranış</vt:lpstr>
      <vt:lpstr>Pasif Çekingen Davranışın Sözsüz Mesajları</vt:lpstr>
      <vt:lpstr>Saldırgan Davranış</vt:lpstr>
      <vt:lpstr>Saldırgan Davranış</vt:lpstr>
      <vt:lpstr>Saldırgan Davranışın Sözsüz Mesajları</vt:lpstr>
      <vt:lpstr>Manüplatif Davranış</vt:lpstr>
      <vt:lpstr>Atılgan Davranış</vt:lpstr>
      <vt:lpstr>Atılgan Davranış</vt:lpstr>
      <vt:lpstr>Atılgan Davranış</vt:lpstr>
      <vt:lpstr>Atılgan Davranış</vt:lpstr>
      <vt:lpstr>Atılgan Davranışın Öğeleri</vt:lpstr>
      <vt:lpstr>Atılgan Davranışın Sözsüz Mesajları</vt:lpstr>
      <vt:lpstr>Neler Yapılabilir?</vt:lpstr>
      <vt:lpstr>Ek:1 Veli Gözlem Formu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Rehberlik1</dc:creator>
  <cp:lastModifiedBy>USER</cp:lastModifiedBy>
  <cp:revision>16</cp:revision>
  <dcterms:created xsi:type="dcterms:W3CDTF">2024-09-10T10:40:04Z</dcterms:created>
  <dcterms:modified xsi:type="dcterms:W3CDTF">2024-10-02T07:43:04Z</dcterms:modified>
</cp:coreProperties>
</file>