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8288000" cy="10287000"/>
  <p:notesSz cx="6858000" cy="9144000"/>
  <p:embeddedFontLst>
    <p:embeddedFont>
      <p:font typeface="Arimo Bold" panose="020B0604020202020204" charset="0"/>
      <p:regular r:id="rId23"/>
    </p:embeddedFont>
    <p:embeddedFont>
      <p:font typeface="Kollektif Bold Italics" panose="020B0604020202020204" charset="-94"/>
      <p:regular r:id="rId24"/>
    </p:embeddedFont>
    <p:embeddedFont>
      <p:font typeface="DejaVu Serif" panose="020B0604020202020204" charset="0"/>
      <p:regular r:id="rId25"/>
    </p:embeddedFont>
    <p:embeddedFont>
      <p:font typeface="Kollektif Bold" panose="020B0604020202020204" charset="-94"/>
      <p:regular r:id="rId26"/>
    </p:embeddedFont>
    <p:embeddedFont>
      <p:font typeface="Abril Fatface" panose="020B0604020202020204" charset="-94"/>
      <p:regular r:id="rId27"/>
    </p:embeddedFont>
    <p:embeddedFont>
      <p:font typeface="Kollektif" panose="020B0604020202020204" charset="-94"/>
      <p:regular r:id="rId28"/>
    </p:embeddedFont>
    <p:embeddedFont>
      <p:font typeface="Paytone One" panose="020B0604020202020204" charset="-94"/>
      <p:regular r:id="rId29"/>
    </p:embeddedFont>
    <p:embeddedFont>
      <p:font typeface="Calibri" panose="020F0502020204030204" pitchFamily="34" charset="0"/>
      <p:regular r:id="rId30"/>
      <p:bold r:id="rId31"/>
      <p:italic r:id="rId32"/>
      <p:boldItalic r:id="rId33"/>
    </p:embeddedFont>
    <p:embeddedFont>
      <p:font typeface="DejaVu Serif Bold" panose="020B0604020202020204"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75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4.sv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4.sv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sv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4.sv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21.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21.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21.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21.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19.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0.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EDAA"/>
        </a:solidFill>
        <a:effectLst/>
      </p:bgPr>
    </p:bg>
    <p:spTree>
      <p:nvGrpSpPr>
        <p:cNvPr id="1" name=""/>
        <p:cNvGrpSpPr/>
        <p:nvPr/>
      </p:nvGrpSpPr>
      <p:grpSpPr>
        <a:xfrm>
          <a:off x="0" y="0"/>
          <a:ext cx="0" cy="0"/>
          <a:chOff x="0" y="0"/>
          <a:chExt cx="0" cy="0"/>
        </a:xfrm>
      </p:grpSpPr>
      <p:sp>
        <p:nvSpPr>
          <p:cNvPr id="2" name="Freeform 2"/>
          <p:cNvSpPr/>
          <p:nvPr/>
        </p:nvSpPr>
        <p:spPr>
          <a:xfrm rot="748552">
            <a:off x="2494464" y="1676178"/>
            <a:ext cx="932232" cy="1754409"/>
          </a:xfrm>
          <a:custGeom>
            <a:avLst/>
            <a:gdLst/>
            <a:ahLst/>
            <a:cxnLst/>
            <a:rect l="l" t="t" r="r" b="b"/>
            <a:pathLst>
              <a:path w="932232" h="1754409">
                <a:moveTo>
                  <a:pt x="0" y="0"/>
                </a:moveTo>
                <a:lnTo>
                  <a:pt x="932233" y="0"/>
                </a:lnTo>
                <a:lnTo>
                  <a:pt x="932233" y="1754410"/>
                </a:lnTo>
                <a:lnTo>
                  <a:pt x="0" y="175441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0" y="6172200"/>
            <a:ext cx="4532627" cy="4114800"/>
          </a:xfrm>
          <a:custGeom>
            <a:avLst/>
            <a:gdLst/>
            <a:ahLst/>
            <a:cxnLst/>
            <a:rect l="l" t="t" r="r" b="b"/>
            <a:pathLst>
              <a:path w="4532627" h="4114800">
                <a:moveTo>
                  <a:pt x="0" y="0"/>
                </a:moveTo>
                <a:lnTo>
                  <a:pt x="4532627" y="0"/>
                </a:lnTo>
                <a:lnTo>
                  <a:pt x="4532627"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9189923">
            <a:off x="15095686" y="-1359368"/>
            <a:ext cx="4327228" cy="4114800"/>
          </a:xfrm>
          <a:custGeom>
            <a:avLst/>
            <a:gdLst/>
            <a:ahLst/>
            <a:cxnLst/>
            <a:rect l="l" t="t" r="r" b="b"/>
            <a:pathLst>
              <a:path w="4327228" h="4114800">
                <a:moveTo>
                  <a:pt x="0" y="0"/>
                </a:moveTo>
                <a:lnTo>
                  <a:pt x="4327228" y="0"/>
                </a:lnTo>
                <a:lnTo>
                  <a:pt x="4327228"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16496451" y="-306376"/>
            <a:ext cx="3029083" cy="1657734"/>
          </a:xfrm>
          <a:custGeom>
            <a:avLst/>
            <a:gdLst/>
            <a:ahLst/>
            <a:cxnLst/>
            <a:rect l="l" t="t" r="r" b="b"/>
            <a:pathLst>
              <a:path w="3029083" h="1657734">
                <a:moveTo>
                  <a:pt x="0" y="0"/>
                </a:moveTo>
                <a:lnTo>
                  <a:pt x="3029083" y="0"/>
                </a:lnTo>
                <a:lnTo>
                  <a:pt x="3029083" y="1657734"/>
                </a:lnTo>
                <a:lnTo>
                  <a:pt x="0" y="165773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rot="-6001753">
            <a:off x="-1030002" y="-1779276"/>
            <a:ext cx="3174445" cy="4114800"/>
          </a:xfrm>
          <a:custGeom>
            <a:avLst/>
            <a:gdLst/>
            <a:ahLst/>
            <a:cxnLst/>
            <a:rect l="l" t="t" r="r" b="b"/>
            <a:pathLst>
              <a:path w="3174445" h="4114800">
                <a:moveTo>
                  <a:pt x="0" y="0"/>
                </a:moveTo>
                <a:lnTo>
                  <a:pt x="3174445" y="0"/>
                </a:lnTo>
                <a:lnTo>
                  <a:pt x="3174445" y="4114800"/>
                </a:lnTo>
                <a:lnTo>
                  <a:pt x="0" y="411480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TextBox 7"/>
          <p:cNvSpPr txBox="1"/>
          <p:nvPr/>
        </p:nvSpPr>
        <p:spPr>
          <a:xfrm>
            <a:off x="3222445" y="2524808"/>
            <a:ext cx="9624694" cy="3171063"/>
          </a:xfrm>
          <a:prstGeom prst="rect">
            <a:avLst/>
          </a:prstGeom>
        </p:spPr>
        <p:txBody>
          <a:bodyPr lIns="0" tIns="0" rIns="0" bIns="0" rtlCol="0" anchor="t">
            <a:spAutoFit/>
          </a:bodyPr>
          <a:lstStyle/>
          <a:p>
            <a:pPr algn="l">
              <a:lnSpc>
                <a:spcPts val="12792"/>
              </a:lnSpc>
            </a:pPr>
            <a:r>
              <a:rPr lang="en-US" sz="10400">
                <a:solidFill>
                  <a:srgbClr val="000000"/>
                </a:solidFill>
                <a:latin typeface="Paytone One"/>
                <a:ea typeface="Paytone One"/>
                <a:cs typeface="Paytone One"/>
                <a:sym typeface="Paytone One"/>
              </a:rPr>
              <a:t>ATILGANLIK</a:t>
            </a:r>
          </a:p>
          <a:p>
            <a:pPr algn="l">
              <a:lnSpc>
                <a:spcPts val="12300"/>
              </a:lnSpc>
            </a:pPr>
            <a:r>
              <a:rPr lang="en-US" sz="10000">
                <a:solidFill>
                  <a:srgbClr val="000000"/>
                </a:solidFill>
                <a:latin typeface="Paytone One"/>
                <a:ea typeface="Paytone One"/>
                <a:cs typeface="Paytone One"/>
                <a:sym typeface="Paytone One"/>
              </a:rPr>
              <a:t>VELİ SUNUMU</a:t>
            </a:r>
          </a:p>
        </p:txBody>
      </p:sp>
      <p:sp>
        <p:nvSpPr>
          <p:cNvPr id="9" name="Freeform 9"/>
          <p:cNvSpPr/>
          <p:nvPr/>
        </p:nvSpPr>
        <p:spPr>
          <a:xfrm rot="-9968031">
            <a:off x="12051804" y="4994730"/>
            <a:ext cx="932232" cy="1754409"/>
          </a:xfrm>
          <a:custGeom>
            <a:avLst/>
            <a:gdLst/>
            <a:ahLst/>
            <a:cxnLst/>
            <a:rect l="l" t="t" r="r" b="b"/>
            <a:pathLst>
              <a:path w="932232" h="1754409">
                <a:moveTo>
                  <a:pt x="0" y="0"/>
                </a:moveTo>
                <a:lnTo>
                  <a:pt x="932232" y="0"/>
                </a:lnTo>
                <a:lnTo>
                  <a:pt x="932232" y="1754409"/>
                </a:lnTo>
                <a:lnTo>
                  <a:pt x="0" y="175440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BFAFE"/>
        </a:solidFill>
        <a:effectLst/>
      </p:bgPr>
    </p:bg>
    <p:spTree>
      <p:nvGrpSpPr>
        <p:cNvPr id="1" name=""/>
        <p:cNvGrpSpPr/>
        <p:nvPr/>
      </p:nvGrpSpPr>
      <p:grpSpPr>
        <a:xfrm>
          <a:off x="0" y="0"/>
          <a:ext cx="0" cy="0"/>
          <a:chOff x="0" y="0"/>
          <a:chExt cx="0" cy="0"/>
        </a:xfrm>
      </p:grpSpPr>
      <p:grpSp>
        <p:nvGrpSpPr>
          <p:cNvPr id="2" name="Group 2"/>
          <p:cNvGrpSpPr/>
          <p:nvPr/>
        </p:nvGrpSpPr>
        <p:grpSpPr>
          <a:xfrm>
            <a:off x="2879186" y="4044180"/>
            <a:ext cx="788946" cy="788946"/>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49804"/>
              </a:srgbClr>
            </a:solidFill>
          </p:spPr>
        </p:sp>
        <p:sp>
          <p:nvSpPr>
            <p:cNvPr id="4" name="TextBox 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860136" y="2817087"/>
            <a:ext cx="788946" cy="788946"/>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49804"/>
              </a:srgbClr>
            </a:solidFill>
          </p:spPr>
        </p:sp>
        <p:sp>
          <p:nvSpPr>
            <p:cNvPr id="7" name="TextBox 7"/>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3026339" y="6464779"/>
            <a:ext cx="788946" cy="788946"/>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49804"/>
              </a:srgbClr>
            </a:solidFill>
          </p:spPr>
        </p:sp>
        <p:sp>
          <p:nvSpPr>
            <p:cNvPr id="10" name="TextBox 10"/>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20058" y="8361325"/>
            <a:ext cx="9123942" cy="3375859"/>
          </a:xfrm>
          <a:custGeom>
            <a:avLst/>
            <a:gdLst/>
            <a:ahLst/>
            <a:cxnLst/>
            <a:rect l="l" t="t" r="r" b="b"/>
            <a:pathLst>
              <a:path w="9123942" h="3375859">
                <a:moveTo>
                  <a:pt x="0" y="0"/>
                </a:moveTo>
                <a:lnTo>
                  <a:pt x="9123942" y="0"/>
                </a:lnTo>
                <a:lnTo>
                  <a:pt x="9123942" y="3375858"/>
                </a:lnTo>
                <a:lnTo>
                  <a:pt x="0" y="337585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2" name="TextBox 12"/>
          <p:cNvSpPr txBox="1"/>
          <p:nvPr/>
        </p:nvSpPr>
        <p:spPr>
          <a:xfrm>
            <a:off x="3815285" y="2861993"/>
            <a:ext cx="11780859" cy="622935"/>
          </a:xfrm>
          <a:prstGeom prst="rect">
            <a:avLst/>
          </a:prstGeom>
        </p:spPr>
        <p:txBody>
          <a:bodyPr lIns="0" tIns="0" rIns="0" bIns="0" rtlCol="0" anchor="t">
            <a:spAutoFit/>
          </a:bodyPr>
          <a:lstStyle/>
          <a:p>
            <a:pPr algn="l">
              <a:lnSpc>
                <a:spcPts val="5040"/>
              </a:lnSpc>
              <a:spcBef>
                <a:spcPct val="0"/>
              </a:spcBef>
            </a:pPr>
            <a:r>
              <a:rPr lang="en-US" sz="3600">
                <a:solidFill>
                  <a:srgbClr val="000000"/>
                </a:solidFill>
                <a:latin typeface="Kollektif"/>
                <a:ea typeface="Kollektif"/>
                <a:cs typeface="Kollektif"/>
                <a:sym typeface="Kollektif"/>
              </a:rPr>
              <a:t>“Hayır” diyebilme yeteneği, </a:t>
            </a:r>
          </a:p>
        </p:txBody>
      </p:sp>
      <p:sp>
        <p:nvSpPr>
          <p:cNvPr id="13" name="Freeform 13"/>
          <p:cNvSpPr/>
          <p:nvPr/>
        </p:nvSpPr>
        <p:spPr>
          <a:xfrm flipH="1" flipV="1">
            <a:off x="9144000" y="-171730"/>
            <a:ext cx="9144000" cy="3383280"/>
          </a:xfrm>
          <a:custGeom>
            <a:avLst/>
            <a:gdLst/>
            <a:ahLst/>
            <a:cxnLst/>
            <a:rect l="l" t="t" r="r" b="b"/>
            <a:pathLst>
              <a:path w="9144000" h="3383280">
                <a:moveTo>
                  <a:pt x="9144000" y="3383280"/>
                </a:moveTo>
                <a:lnTo>
                  <a:pt x="0" y="3383280"/>
                </a:lnTo>
                <a:lnTo>
                  <a:pt x="0" y="0"/>
                </a:lnTo>
                <a:lnTo>
                  <a:pt x="9144000" y="0"/>
                </a:lnTo>
                <a:lnTo>
                  <a:pt x="9144000" y="338328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14" name="Group 14"/>
          <p:cNvGrpSpPr/>
          <p:nvPr/>
        </p:nvGrpSpPr>
        <p:grpSpPr>
          <a:xfrm>
            <a:off x="2808833" y="6456325"/>
            <a:ext cx="788946" cy="788946"/>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49804"/>
              </a:srgbClr>
            </a:solidFill>
          </p:spPr>
        </p:sp>
        <p:sp>
          <p:nvSpPr>
            <p:cNvPr id="16" name="TextBox 16"/>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2930490" y="5203531"/>
            <a:ext cx="788946" cy="788946"/>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49804"/>
              </a:srgbClr>
            </a:solidFill>
          </p:spPr>
        </p:sp>
        <p:sp>
          <p:nvSpPr>
            <p:cNvPr id="19" name="TextBox 19"/>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
        <p:nvSpPr>
          <p:cNvPr id="20" name="AutoShape 20"/>
          <p:cNvSpPr/>
          <p:nvPr/>
        </p:nvSpPr>
        <p:spPr>
          <a:xfrm>
            <a:off x="1635691" y="5143500"/>
            <a:ext cx="15144518" cy="17169"/>
          </a:xfrm>
          <a:prstGeom prst="line">
            <a:avLst/>
          </a:prstGeom>
          <a:ln w="85725" cap="flat">
            <a:solidFill>
              <a:srgbClr val="EF7C8E"/>
            </a:solidFill>
            <a:prstDash val="solid"/>
            <a:headEnd type="diamond" w="lg" len="lg"/>
            <a:tailEnd type="diamond" w="lg" len="lg"/>
          </a:ln>
        </p:spPr>
      </p:sp>
      <p:sp>
        <p:nvSpPr>
          <p:cNvPr id="21" name="AutoShape 21"/>
          <p:cNvSpPr/>
          <p:nvPr/>
        </p:nvSpPr>
        <p:spPr>
          <a:xfrm>
            <a:off x="1635788" y="3597449"/>
            <a:ext cx="15144518" cy="17169"/>
          </a:xfrm>
          <a:prstGeom prst="line">
            <a:avLst/>
          </a:prstGeom>
          <a:ln w="85725" cap="flat">
            <a:solidFill>
              <a:srgbClr val="EF7C8E"/>
            </a:solidFill>
            <a:prstDash val="solid"/>
            <a:headEnd type="diamond" w="lg" len="lg"/>
            <a:tailEnd type="diamond" w="lg" len="lg"/>
          </a:ln>
        </p:spPr>
      </p:sp>
      <p:sp>
        <p:nvSpPr>
          <p:cNvPr id="22" name="AutoShape 22"/>
          <p:cNvSpPr/>
          <p:nvPr/>
        </p:nvSpPr>
        <p:spPr>
          <a:xfrm>
            <a:off x="1635642" y="6396293"/>
            <a:ext cx="15144518" cy="17169"/>
          </a:xfrm>
          <a:prstGeom prst="line">
            <a:avLst/>
          </a:prstGeom>
          <a:ln w="85725" cap="flat">
            <a:solidFill>
              <a:srgbClr val="EF7C8E"/>
            </a:solidFill>
            <a:prstDash val="solid"/>
            <a:headEnd type="diamond" w="lg" len="lg"/>
            <a:tailEnd type="diamond" w="lg" len="lg"/>
          </a:ln>
        </p:spPr>
      </p:sp>
      <p:sp>
        <p:nvSpPr>
          <p:cNvPr id="23" name="Freeform 23"/>
          <p:cNvSpPr/>
          <p:nvPr/>
        </p:nvSpPr>
        <p:spPr>
          <a:xfrm>
            <a:off x="6731920" y="7245271"/>
            <a:ext cx="4658877" cy="2795326"/>
          </a:xfrm>
          <a:custGeom>
            <a:avLst/>
            <a:gdLst/>
            <a:ahLst/>
            <a:cxnLst/>
            <a:rect l="l" t="t" r="r" b="b"/>
            <a:pathLst>
              <a:path w="4658877" h="2795326">
                <a:moveTo>
                  <a:pt x="0" y="0"/>
                </a:moveTo>
                <a:lnTo>
                  <a:pt x="4658877" y="0"/>
                </a:lnTo>
                <a:lnTo>
                  <a:pt x="4658877" y="2795326"/>
                </a:lnTo>
                <a:lnTo>
                  <a:pt x="0" y="2795326"/>
                </a:lnTo>
                <a:lnTo>
                  <a:pt x="0" y="0"/>
                </a:lnTo>
                <a:close/>
              </a:path>
            </a:pathLst>
          </a:custGeom>
          <a:blipFill>
            <a:blip r:embed="rId4"/>
            <a:stretch>
              <a:fillRect/>
            </a:stretch>
          </a:blipFill>
        </p:spPr>
      </p:sp>
      <p:sp>
        <p:nvSpPr>
          <p:cNvPr id="24" name="TextBox 24"/>
          <p:cNvSpPr txBox="1"/>
          <p:nvPr/>
        </p:nvSpPr>
        <p:spPr>
          <a:xfrm>
            <a:off x="3815287" y="4089086"/>
            <a:ext cx="11780859" cy="622935"/>
          </a:xfrm>
          <a:prstGeom prst="rect">
            <a:avLst/>
          </a:prstGeom>
        </p:spPr>
        <p:txBody>
          <a:bodyPr lIns="0" tIns="0" rIns="0" bIns="0" rtlCol="0" anchor="t">
            <a:spAutoFit/>
          </a:bodyPr>
          <a:lstStyle/>
          <a:p>
            <a:pPr algn="l">
              <a:lnSpc>
                <a:spcPts val="5040"/>
              </a:lnSpc>
              <a:spcBef>
                <a:spcPct val="0"/>
              </a:spcBef>
            </a:pPr>
            <a:r>
              <a:rPr lang="en-US" sz="3600">
                <a:solidFill>
                  <a:srgbClr val="000000"/>
                </a:solidFill>
                <a:latin typeface="Kollektif"/>
                <a:ea typeface="Kollektif"/>
                <a:cs typeface="Kollektif"/>
                <a:sym typeface="Kollektif"/>
              </a:rPr>
              <a:t>Bir istekte bulunabilme yeteneği</a:t>
            </a:r>
          </a:p>
        </p:txBody>
      </p:sp>
      <p:sp>
        <p:nvSpPr>
          <p:cNvPr id="25" name="TextBox 25"/>
          <p:cNvSpPr txBox="1"/>
          <p:nvPr/>
        </p:nvSpPr>
        <p:spPr>
          <a:xfrm>
            <a:off x="3815288" y="5248437"/>
            <a:ext cx="11780859" cy="622935"/>
          </a:xfrm>
          <a:prstGeom prst="rect">
            <a:avLst/>
          </a:prstGeom>
        </p:spPr>
        <p:txBody>
          <a:bodyPr lIns="0" tIns="0" rIns="0" bIns="0" rtlCol="0" anchor="t">
            <a:spAutoFit/>
          </a:bodyPr>
          <a:lstStyle/>
          <a:p>
            <a:pPr algn="l">
              <a:lnSpc>
                <a:spcPts val="5040"/>
              </a:lnSpc>
              <a:spcBef>
                <a:spcPct val="0"/>
              </a:spcBef>
            </a:pPr>
            <a:r>
              <a:rPr lang="en-US" sz="3600">
                <a:solidFill>
                  <a:srgbClr val="000000"/>
                </a:solidFill>
                <a:latin typeface="Kollektif"/>
                <a:ea typeface="Kollektif"/>
                <a:cs typeface="Kollektif"/>
                <a:sym typeface="Kollektif"/>
              </a:rPr>
              <a:t>Olumlu ya da olumsuz duyguları ifade edebilme yeteneği</a:t>
            </a:r>
          </a:p>
        </p:txBody>
      </p:sp>
      <p:sp>
        <p:nvSpPr>
          <p:cNvPr id="26" name="TextBox 26"/>
          <p:cNvSpPr txBox="1"/>
          <p:nvPr/>
        </p:nvSpPr>
        <p:spPr>
          <a:xfrm>
            <a:off x="2930490" y="2853734"/>
            <a:ext cx="686339" cy="613369"/>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Paytone One"/>
                <a:ea typeface="Paytone One"/>
                <a:cs typeface="Paytone One"/>
                <a:sym typeface="Paytone One"/>
              </a:rPr>
              <a:t>1</a:t>
            </a:r>
          </a:p>
        </p:txBody>
      </p:sp>
      <p:sp>
        <p:nvSpPr>
          <p:cNvPr id="27" name="TextBox 27"/>
          <p:cNvSpPr txBox="1"/>
          <p:nvPr/>
        </p:nvSpPr>
        <p:spPr>
          <a:xfrm>
            <a:off x="2972268" y="4068810"/>
            <a:ext cx="686339" cy="613369"/>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Paytone One"/>
                <a:ea typeface="Paytone One"/>
                <a:cs typeface="Paytone One"/>
                <a:sym typeface="Paytone One"/>
              </a:rPr>
              <a:t>2</a:t>
            </a:r>
          </a:p>
        </p:txBody>
      </p:sp>
      <p:sp>
        <p:nvSpPr>
          <p:cNvPr id="28" name="TextBox 28"/>
          <p:cNvSpPr txBox="1"/>
          <p:nvPr/>
        </p:nvSpPr>
        <p:spPr>
          <a:xfrm>
            <a:off x="2266313" y="1294528"/>
            <a:ext cx="13590091" cy="995675"/>
          </a:xfrm>
          <a:prstGeom prst="rect">
            <a:avLst/>
          </a:prstGeom>
        </p:spPr>
        <p:txBody>
          <a:bodyPr lIns="0" tIns="0" rIns="0" bIns="0" rtlCol="0" anchor="t">
            <a:spAutoFit/>
          </a:bodyPr>
          <a:lstStyle/>
          <a:p>
            <a:pPr algn="l">
              <a:lnSpc>
                <a:spcPts val="8120"/>
              </a:lnSpc>
              <a:spcBef>
                <a:spcPct val="0"/>
              </a:spcBef>
            </a:pPr>
            <a:r>
              <a:rPr lang="en-US" sz="5800">
                <a:solidFill>
                  <a:srgbClr val="000000"/>
                </a:solidFill>
                <a:latin typeface="Paytone One"/>
                <a:ea typeface="Paytone One"/>
                <a:cs typeface="Paytone One"/>
                <a:sym typeface="Paytone One"/>
              </a:rPr>
              <a:t>Atılgan Davranışın Tepki Örüntüsü</a:t>
            </a:r>
          </a:p>
        </p:txBody>
      </p:sp>
      <p:sp>
        <p:nvSpPr>
          <p:cNvPr id="29" name="TextBox 29"/>
          <p:cNvSpPr txBox="1"/>
          <p:nvPr/>
        </p:nvSpPr>
        <p:spPr>
          <a:xfrm>
            <a:off x="2860136" y="6519210"/>
            <a:ext cx="686339" cy="613410"/>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Paytone One"/>
                <a:ea typeface="Paytone One"/>
                <a:cs typeface="Paytone One"/>
                <a:sym typeface="Paytone One"/>
              </a:rPr>
              <a:t>4</a:t>
            </a:r>
          </a:p>
        </p:txBody>
      </p:sp>
      <p:sp>
        <p:nvSpPr>
          <p:cNvPr id="30" name="TextBox 30"/>
          <p:cNvSpPr txBox="1"/>
          <p:nvPr/>
        </p:nvSpPr>
        <p:spPr>
          <a:xfrm>
            <a:off x="3668133" y="6493354"/>
            <a:ext cx="13239674" cy="1261110"/>
          </a:xfrm>
          <a:prstGeom prst="rect">
            <a:avLst/>
          </a:prstGeom>
        </p:spPr>
        <p:txBody>
          <a:bodyPr lIns="0" tIns="0" rIns="0" bIns="0" rtlCol="0" anchor="t">
            <a:spAutoFit/>
          </a:bodyPr>
          <a:lstStyle/>
          <a:p>
            <a:pPr algn="l">
              <a:lnSpc>
                <a:spcPts val="5040"/>
              </a:lnSpc>
              <a:spcBef>
                <a:spcPct val="0"/>
              </a:spcBef>
            </a:pPr>
            <a:r>
              <a:rPr lang="en-US" sz="3600">
                <a:solidFill>
                  <a:srgbClr val="000000"/>
                </a:solidFill>
                <a:latin typeface="Kollektif"/>
                <a:ea typeface="Kollektif"/>
                <a:cs typeface="Kollektif"/>
                <a:sym typeface="Kollektif"/>
              </a:rPr>
              <a:t>Konuşmayı başlatabilme, sürdürebilme ve sonuçlandırabilme yeteneğidir.</a:t>
            </a:r>
          </a:p>
        </p:txBody>
      </p:sp>
      <p:sp>
        <p:nvSpPr>
          <p:cNvPr id="31" name="TextBox 31"/>
          <p:cNvSpPr txBox="1"/>
          <p:nvPr/>
        </p:nvSpPr>
        <p:spPr>
          <a:xfrm>
            <a:off x="2911440" y="5257962"/>
            <a:ext cx="686339" cy="613410"/>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Paytone One"/>
                <a:ea typeface="Paytone One"/>
                <a:cs typeface="Paytone One"/>
                <a:sym typeface="Paytone One"/>
              </a:rPr>
              <a:t>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765B9"/>
        </a:solidFill>
        <a:effectLst/>
      </p:bgPr>
    </p:bg>
    <p:spTree>
      <p:nvGrpSpPr>
        <p:cNvPr id="1" name=""/>
        <p:cNvGrpSpPr/>
        <p:nvPr/>
      </p:nvGrpSpPr>
      <p:grpSpPr>
        <a:xfrm>
          <a:off x="0" y="0"/>
          <a:ext cx="0" cy="0"/>
          <a:chOff x="0" y="0"/>
          <a:chExt cx="0" cy="0"/>
        </a:xfrm>
      </p:grpSpPr>
      <p:sp>
        <p:nvSpPr>
          <p:cNvPr id="2" name="Freeform 2"/>
          <p:cNvSpPr/>
          <p:nvPr/>
        </p:nvSpPr>
        <p:spPr>
          <a:xfrm>
            <a:off x="8188225" y="692895"/>
            <a:ext cx="9636930" cy="9396553"/>
          </a:xfrm>
          <a:custGeom>
            <a:avLst/>
            <a:gdLst/>
            <a:ahLst/>
            <a:cxnLst/>
            <a:rect l="l" t="t" r="r" b="b"/>
            <a:pathLst>
              <a:path w="9636930" h="9396553">
                <a:moveTo>
                  <a:pt x="0" y="0"/>
                </a:moveTo>
                <a:lnTo>
                  <a:pt x="9636930" y="0"/>
                </a:lnTo>
                <a:lnTo>
                  <a:pt x="9636930" y="9396553"/>
                </a:lnTo>
                <a:lnTo>
                  <a:pt x="0" y="939655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76983" y="6532709"/>
            <a:ext cx="5389241" cy="3278934"/>
          </a:xfrm>
          <a:custGeom>
            <a:avLst/>
            <a:gdLst/>
            <a:ahLst/>
            <a:cxnLst/>
            <a:rect l="l" t="t" r="r" b="b"/>
            <a:pathLst>
              <a:path w="5389241" h="3278934">
                <a:moveTo>
                  <a:pt x="0" y="0"/>
                </a:moveTo>
                <a:lnTo>
                  <a:pt x="5389240" y="0"/>
                </a:lnTo>
                <a:lnTo>
                  <a:pt x="5389240" y="3278934"/>
                </a:lnTo>
                <a:lnTo>
                  <a:pt x="0" y="3278934"/>
                </a:lnTo>
                <a:lnTo>
                  <a:pt x="0" y="0"/>
                </a:lnTo>
                <a:close/>
              </a:path>
            </a:pathLst>
          </a:custGeom>
          <a:blipFill>
            <a:blip r:embed="rId4"/>
            <a:stretch>
              <a:fillRect b="-25348"/>
            </a:stretch>
          </a:blipFill>
        </p:spPr>
      </p:sp>
      <p:sp>
        <p:nvSpPr>
          <p:cNvPr id="4" name="TextBox 4"/>
          <p:cNvSpPr txBox="1"/>
          <p:nvPr/>
        </p:nvSpPr>
        <p:spPr>
          <a:xfrm>
            <a:off x="531045" y="321420"/>
            <a:ext cx="7481117" cy="5503792"/>
          </a:xfrm>
          <a:prstGeom prst="rect">
            <a:avLst/>
          </a:prstGeom>
        </p:spPr>
        <p:txBody>
          <a:bodyPr lIns="0" tIns="0" rIns="0" bIns="0" rtlCol="0" anchor="t">
            <a:spAutoFit/>
          </a:bodyPr>
          <a:lstStyle/>
          <a:p>
            <a:pPr algn="just">
              <a:lnSpc>
                <a:spcPts val="14833"/>
              </a:lnSpc>
            </a:pPr>
            <a:r>
              <a:rPr lang="en-US" sz="9100">
                <a:solidFill>
                  <a:srgbClr val="FFFFFF"/>
                </a:solidFill>
                <a:latin typeface="Paytone One"/>
                <a:ea typeface="Paytone One"/>
                <a:cs typeface="Paytone One"/>
                <a:sym typeface="Paytone One"/>
              </a:rPr>
              <a:t>Nasıl Atılgan Davranılır?</a:t>
            </a:r>
          </a:p>
        </p:txBody>
      </p:sp>
      <p:sp>
        <p:nvSpPr>
          <p:cNvPr id="5" name="TextBox 5"/>
          <p:cNvSpPr txBox="1"/>
          <p:nvPr/>
        </p:nvSpPr>
        <p:spPr>
          <a:xfrm>
            <a:off x="8806454" y="1144886"/>
            <a:ext cx="8209493" cy="8944562"/>
          </a:xfrm>
          <a:prstGeom prst="rect">
            <a:avLst/>
          </a:prstGeom>
        </p:spPr>
        <p:txBody>
          <a:bodyPr lIns="0" tIns="0" rIns="0" bIns="0" rtlCol="0" anchor="t">
            <a:spAutoFit/>
          </a:bodyPr>
          <a:lstStyle/>
          <a:p>
            <a:pPr algn="l">
              <a:lnSpc>
                <a:spcPts val="4003"/>
              </a:lnSpc>
            </a:pPr>
            <a:r>
              <a:rPr lang="en-US" sz="2799" b="1">
                <a:solidFill>
                  <a:srgbClr val="000000"/>
                </a:solidFill>
                <a:latin typeface="Kollektif Bold"/>
                <a:ea typeface="Kollektif Bold"/>
                <a:cs typeface="Kollektif Bold"/>
                <a:sym typeface="Kollektif Bold"/>
              </a:rPr>
              <a:t>Göz Teması:</a:t>
            </a:r>
            <a:r>
              <a:rPr lang="en-US" sz="2799">
                <a:solidFill>
                  <a:srgbClr val="000000"/>
                </a:solidFill>
                <a:latin typeface="Kollektif"/>
                <a:ea typeface="Kollektif"/>
                <a:cs typeface="Kollektif"/>
                <a:sym typeface="Kollektif"/>
              </a:rPr>
              <a:t> Söylemek istediğimiz şeyin etkisini arttırır</a:t>
            </a:r>
          </a:p>
          <a:p>
            <a:pPr algn="l">
              <a:lnSpc>
                <a:spcPts val="4003"/>
              </a:lnSpc>
            </a:pPr>
            <a:r>
              <a:rPr lang="en-US" sz="2799" b="1">
                <a:solidFill>
                  <a:srgbClr val="000000"/>
                </a:solidFill>
                <a:latin typeface="Kollektif Bold"/>
                <a:ea typeface="Kollektif Bold"/>
                <a:cs typeface="Kollektif Bold"/>
                <a:sym typeface="Kollektif Bold"/>
              </a:rPr>
              <a:t>Vücut Duruşu:</a:t>
            </a:r>
            <a:r>
              <a:rPr lang="en-US" sz="2799">
                <a:solidFill>
                  <a:srgbClr val="000000"/>
                </a:solidFill>
                <a:latin typeface="Kollektif"/>
                <a:ea typeface="Kollektif"/>
                <a:cs typeface="Kollektif"/>
                <a:sym typeface="Kollektif"/>
              </a:rPr>
              <a:t> Dik oturma, doğrudan yüzüne bakma ve mesajın anlamlı olması </a:t>
            </a:r>
          </a:p>
          <a:p>
            <a:pPr algn="l">
              <a:lnSpc>
                <a:spcPts val="4003"/>
              </a:lnSpc>
            </a:pPr>
            <a:r>
              <a:rPr lang="en-US" sz="2799" b="1">
                <a:solidFill>
                  <a:srgbClr val="000000"/>
                </a:solidFill>
                <a:latin typeface="Kollektif Bold"/>
                <a:ea typeface="Kollektif Bold"/>
                <a:cs typeface="Kollektif Bold"/>
                <a:sym typeface="Kollektif Bold"/>
              </a:rPr>
              <a:t>El ve Vücut Hareketleri:</a:t>
            </a:r>
            <a:r>
              <a:rPr lang="en-US" sz="2799">
                <a:solidFill>
                  <a:srgbClr val="000000"/>
                </a:solidFill>
                <a:latin typeface="Kollektif"/>
                <a:ea typeface="Kollektif"/>
                <a:cs typeface="Kollektif"/>
                <a:sym typeface="Kollektif"/>
              </a:rPr>
              <a:t>  Konuşmacının açık, kendine güvenli ve kendiliğinden olduğunu gösterir.</a:t>
            </a:r>
          </a:p>
          <a:p>
            <a:pPr algn="l">
              <a:lnSpc>
                <a:spcPts val="4003"/>
              </a:lnSpc>
            </a:pPr>
            <a:r>
              <a:rPr lang="en-US" sz="2799" b="1">
                <a:solidFill>
                  <a:srgbClr val="000000"/>
                </a:solidFill>
                <a:latin typeface="Kollektif Bold"/>
                <a:ea typeface="Kollektif Bold"/>
                <a:cs typeface="Kollektif Bold"/>
                <a:sym typeface="Kollektif Bold"/>
              </a:rPr>
              <a:t>Yüz İfadesi:</a:t>
            </a:r>
            <a:r>
              <a:rPr lang="en-US" sz="2799">
                <a:solidFill>
                  <a:srgbClr val="000000"/>
                </a:solidFill>
                <a:latin typeface="Kollektif"/>
                <a:ea typeface="Kollektif"/>
                <a:cs typeface="Kollektif"/>
                <a:sym typeface="Kollektif"/>
              </a:rPr>
              <a:t> Mesajın etkili olması için, yüzümüzdeki ifadenin de ona uygun olması gerekir. </a:t>
            </a:r>
          </a:p>
          <a:p>
            <a:pPr algn="l">
              <a:lnSpc>
                <a:spcPts val="4003"/>
              </a:lnSpc>
            </a:pPr>
            <a:r>
              <a:rPr lang="en-US" sz="2799" b="1">
                <a:solidFill>
                  <a:srgbClr val="000000"/>
                </a:solidFill>
                <a:latin typeface="Kollektif Bold"/>
                <a:ea typeface="Kollektif Bold"/>
                <a:cs typeface="Kollektif Bold"/>
                <a:sym typeface="Kollektif Bold"/>
              </a:rPr>
              <a:t>Ses Tonu: </a:t>
            </a:r>
            <a:r>
              <a:rPr lang="en-US" sz="2799">
                <a:solidFill>
                  <a:srgbClr val="000000"/>
                </a:solidFill>
                <a:latin typeface="Kollektif"/>
                <a:ea typeface="Kollektif"/>
                <a:cs typeface="Kollektif"/>
                <a:sym typeface="Kollektif"/>
              </a:rPr>
              <a:t> Konuşurken kendine güvendiğini ileten, ancak üstünlük kurmayan bir ses tonu ile konuşmak gerekir. </a:t>
            </a:r>
          </a:p>
          <a:p>
            <a:pPr algn="l">
              <a:lnSpc>
                <a:spcPts val="4003"/>
              </a:lnSpc>
            </a:pPr>
            <a:r>
              <a:rPr lang="en-US" sz="2799" b="1">
                <a:solidFill>
                  <a:srgbClr val="000000"/>
                </a:solidFill>
                <a:latin typeface="Kollektif Bold"/>
                <a:ea typeface="Kollektif Bold"/>
                <a:cs typeface="Kollektif Bold"/>
                <a:sym typeface="Kollektif Bold"/>
              </a:rPr>
              <a:t>Zamanlama:</a:t>
            </a:r>
            <a:r>
              <a:rPr lang="en-US" sz="2799">
                <a:solidFill>
                  <a:srgbClr val="000000"/>
                </a:solidFill>
                <a:latin typeface="Kollektif"/>
                <a:ea typeface="Kollektif"/>
                <a:cs typeface="Kollektif"/>
                <a:sym typeface="Kollektif"/>
              </a:rPr>
              <a:t>  Özellikle sözel ifadelendirmede duraksama ve tereddüt etme, kişinin tepkisinin etkili olmasını engeller.  </a:t>
            </a:r>
          </a:p>
          <a:p>
            <a:pPr algn="l">
              <a:lnSpc>
                <a:spcPts val="4003"/>
              </a:lnSpc>
            </a:pPr>
            <a:r>
              <a:rPr lang="en-US" sz="2799" b="1">
                <a:solidFill>
                  <a:srgbClr val="000000"/>
                </a:solidFill>
                <a:latin typeface="Kollektif Bold"/>
                <a:ea typeface="Kollektif Bold"/>
                <a:cs typeface="Kollektif Bold"/>
                <a:sym typeface="Kollektif Bold"/>
              </a:rPr>
              <a:t>İçerik:</a:t>
            </a:r>
            <a:r>
              <a:rPr lang="en-US" sz="2799">
                <a:solidFill>
                  <a:srgbClr val="000000"/>
                </a:solidFill>
                <a:latin typeface="Kollektif"/>
                <a:ea typeface="Kollektif"/>
                <a:cs typeface="Kollektif"/>
                <a:sym typeface="Kollektif"/>
              </a:rPr>
              <a:t> Ne söylendiği önemliyse de nasıl söylendiği, yani mesajın iletilme biçimi çok daha önemlidir</a:t>
            </a:r>
          </a:p>
          <a:p>
            <a:pPr marL="0" lvl="0" indent="0" algn="l">
              <a:lnSpc>
                <a:spcPts val="7129"/>
              </a:lnSpc>
              <a:spcBef>
                <a:spcPct val="0"/>
              </a:spcBef>
            </a:pPr>
            <a:endParaRPr lang="en-US" sz="2799">
              <a:solidFill>
                <a:srgbClr val="000000"/>
              </a:solidFill>
              <a:latin typeface="Kollektif"/>
              <a:ea typeface="Kollektif"/>
              <a:cs typeface="Kollektif"/>
              <a:sym typeface="Kollektif"/>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EDAA"/>
        </a:solidFill>
        <a:effectLst/>
      </p:bgPr>
    </p:bg>
    <p:spTree>
      <p:nvGrpSpPr>
        <p:cNvPr id="1" name=""/>
        <p:cNvGrpSpPr/>
        <p:nvPr/>
      </p:nvGrpSpPr>
      <p:grpSpPr>
        <a:xfrm>
          <a:off x="0" y="0"/>
          <a:ext cx="0" cy="0"/>
          <a:chOff x="0" y="0"/>
          <a:chExt cx="0" cy="0"/>
        </a:xfrm>
      </p:grpSpPr>
      <p:sp>
        <p:nvSpPr>
          <p:cNvPr id="2" name="TextBox 2"/>
          <p:cNvSpPr txBox="1"/>
          <p:nvPr/>
        </p:nvSpPr>
        <p:spPr>
          <a:xfrm>
            <a:off x="12178424" y="204662"/>
            <a:ext cx="7468216" cy="1004062"/>
          </a:xfrm>
          <a:prstGeom prst="rect">
            <a:avLst/>
          </a:prstGeom>
        </p:spPr>
        <p:txBody>
          <a:bodyPr lIns="0" tIns="0" rIns="0" bIns="0" rtlCol="0" anchor="t">
            <a:spAutoFit/>
          </a:bodyPr>
          <a:lstStyle/>
          <a:p>
            <a:pPr algn="l">
              <a:lnSpc>
                <a:spcPts val="4003"/>
              </a:lnSpc>
            </a:pPr>
            <a:endParaRPr/>
          </a:p>
          <a:p>
            <a:pPr algn="l">
              <a:lnSpc>
                <a:spcPts val="4003"/>
              </a:lnSpc>
            </a:pPr>
            <a:endParaRPr/>
          </a:p>
        </p:txBody>
      </p:sp>
      <p:sp>
        <p:nvSpPr>
          <p:cNvPr id="3" name="Freeform 3"/>
          <p:cNvSpPr/>
          <p:nvPr/>
        </p:nvSpPr>
        <p:spPr>
          <a:xfrm rot="-7483148">
            <a:off x="-558523" y="-1856184"/>
            <a:ext cx="3174445" cy="4114800"/>
          </a:xfrm>
          <a:custGeom>
            <a:avLst/>
            <a:gdLst/>
            <a:ahLst/>
            <a:cxnLst/>
            <a:rect l="l" t="t" r="r" b="b"/>
            <a:pathLst>
              <a:path w="3174445" h="4114800">
                <a:moveTo>
                  <a:pt x="0" y="0"/>
                </a:moveTo>
                <a:lnTo>
                  <a:pt x="3174446" y="0"/>
                </a:lnTo>
                <a:lnTo>
                  <a:pt x="3174446"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10733142" flipV="1">
            <a:off x="14995878" y="7298352"/>
            <a:ext cx="3292122" cy="2988648"/>
          </a:xfrm>
          <a:custGeom>
            <a:avLst/>
            <a:gdLst/>
            <a:ahLst/>
            <a:cxnLst/>
            <a:rect l="l" t="t" r="r" b="b"/>
            <a:pathLst>
              <a:path w="3292122" h="2988648">
                <a:moveTo>
                  <a:pt x="0" y="2988648"/>
                </a:moveTo>
                <a:lnTo>
                  <a:pt x="3292122" y="2988648"/>
                </a:lnTo>
                <a:lnTo>
                  <a:pt x="3292122" y="0"/>
                </a:lnTo>
                <a:lnTo>
                  <a:pt x="0" y="0"/>
                </a:lnTo>
                <a:lnTo>
                  <a:pt x="0" y="2988648"/>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11151026" y="5359614"/>
            <a:ext cx="4761506" cy="4306890"/>
          </a:xfrm>
          <a:custGeom>
            <a:avLst/>
            <a:gdLst/>
            <a:ahLst/>
            <a:cxnLst/>
            <a:rect l="l" t="t" r="r" b="b"/>
            <a:pathLst>
              <a:path w="4761506" h="4306890">
                <a:moveTo>
                  <a:pt x="0" y="0"/>
                </a:moveTo>
                <a:lnTo>
                  <a:pt x="4761506" y="0"/>
                </a:lnTo>
                <a:lnTo>
                  <a:pt x="4761506" y="4306890"/>
                </a:lnTo>
                <a:lnTo>
                  <a:pt x="0" y="4306890"/>
                </a:lnTo>
                <a:lnTo>
                  <a:pt x="0" y="0"/>
                </a:lnTo>
                <a:close/>
              </a:path>
            </a:pathLst>
          </a:custGeom>
          <a:blipFill>
            <a:blip r:embed="rId6"/>
            <a:stretch>
              <a:fillRect/>
            </a:stretch>
          </a:blipFill>
        </p:spPr>
      </p:sp>
      <p:sp>
        <p:nvSpPr>
          <p:cNvPr id="6" name="TextBox 6"/>
          <p:cNvSpPr txBox="1"/>
          <p:nvPr/>
        </p:nvSpPr>
        <p:spPr>
          <a:xfrm>
            <a:off x="10281223" y="1001600"/>
            <a:ext cx="7481117" cy="3828669"/>
          </a:xfrm>
          <a:prstGeom prst="rect">
            <a:avLst/>
          </a:prstGeom>
        </p:spPr>
        <p:txBody>
          <a:bodyPr lIns="0" tIns="0" rIns="0" bIns="0" rtlCol="0" anchor="t">
            <a:spAutoFit/>
          </a:bodyPr>
          <a:lstStyle/>
          <a:p>
            <a:pPr algn="just">
              <a:lnSpc>
                <a:spcPts val="15647"/>
              </a:lnSpc>
            </a:pPr>
            <a:r>
              <a:rPr lang="en-US" sz="9600">
                <a:solidFill>
                  <a:srgbClr val="000000"/>
                </a:solidFill>
                <a:latin typeface="Paytone One"/>
                <a:ea typeface="Paytone One"/>
                <a:cs typeface="Paytone One"/>
                <a:sym typeface="Paytone One"/>
              </a:rPr>
              <a:t>Atılganca Düşünmek</a:t>
            </a:r>
          </a:p>
        </p:txBody>
      </p:sp>
      <p:grpSp>
        <p:nvGrpSpPr>
          <p:cNvPr id="7" name="Group 7"/>
          <p:cNvGrpSpPr/>
          <p:nvPr/>
        </p:nvGrpSpPr>
        <p:grpSpPr>
          <a:xfrm>
            <a:off x="1333055" y="1392125"/>
            <a:ext cx="8248035" cy="8274379"/>
            <a:chOff x="0" y="0"/>
            <a:chExt cx="2172322" cy="2179260"/>
          </a:xfrm>
        </p:grpSpPr>
        <p:sp>
          <p:nvSpPr>
            <p:cNvPr id="8" name="Freeform 8"/>
            <p:cNvSpPr/>
            <p:nvPr/>
          </p:nvSpPr>
          <p:spPr>
            <a:xfrm>
              <a:off x="0" y="0"/>
              <a:ext cx="2172322" cy="2179260"/>
            </a:xfrm>
            <a:custGeom>
              <a:avLst/>
              <a:gdLst/>
              <a:ahLst/>
              <a:cxnLst/>
              <a:rect l="l" t="t" r="r" b="b"/>
              <a:pathLst>
                <a:path w="2172322" h="2179260">
                  <a:moveTo>
                    <a:pt x="47871" y="0"/>
                  </a:moveTo>
                  <a:lnTo>
                    <a:pt x="2124451" y="0"/>
                  </a:lnTo>
                  <a:cubicBezTo>
                    <a:pt x="2150889" y="0"/>
                    <a:pt x="2172322" y="21432"/>
                    <a:pt x="2172322" y="47871"/>
                  </a:cubicBezTo>
                  <a:lnTo>
                    <a:pt x="2172322" y="2131390"/>
                  </a:lnTo>
                  <a:cubicBezTo>
                    <a:pt x="2172322" y="2157828"/>
                    <a:pt x="2150889" y="2179260"/>
                    <a:pt x="2124451" y="2179260"/>
                  </a:cubicBezTo>
                  <a:lnTo>
                    <a:pt x="47871" y="2179260"/>
                  </a:lnTo>
                  <a:cubicBezTo>
                    <a:pt x="21432" y="2179260"/>
                    <a:pt x="0" y="2157828"/>
                    <a:pt x="0" y="2131390"/>
                  </a:cubicBezTo>
                  <a:lnTo>
                    <a:pt x="0" y="47871"/>
                  </a:lnTo>
                  <a:cubicBezTo>
                    <a:pt x="0" y="21432"/>
                    <a:pt x="21432" y="0"/>
                    <a:pt x="47871" y="0"/>
                  </a:cubicBezTo>
                  <a:close/>
                </a:path>
              </a:pathLst>
            </a:custGeom>
            <a:solidFill>
              <a:srgbClr val="FFFFFF"/>
            </a:solidFill>
          </p:spPr>
        </p:sp>
        <p:sp>
          <p:nvSpPr>
            <p:cNvPr id="9" name="TextBox 9"/>
            <p:cNvSpPr txBox="1"/>
            <p:nvPr/>
          </p:nvSpPr>
          <p:spPr>
            <a:xfrm>
              <a:off x="0" y="-28575"/>
              <a:ext cx="2172322" cy="2207835"/>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1615058" y="1823482"/>
            <a:ext cx="7689360" cy="7434818"/>
          </a:xfrm>
          <a:prstGeom prst="rect">
            <a:avLst/>
          </a:prstGeom>
        </p:spPr>
        <p:txBody>
          <a:bodyPr lIns="0" tIns="0" rIns="0" bIns="0" rtlCol="0" anchor="t">
            <a:spAutoFit/>
          </a:bodyPr>
          <a:lstStyle/>
          <a:p>
            <a:pPr algn="ctr">
              <a:lnSpc>
                <a:spcPts val="4123"/>
              </a:lnSpc>
            </a:pPr>
            <a:r>
              <a:rPr lang="en-US" sz="2945">
                <a:solidFill>
                  <a:srgbClr val="000000"/>
                </a:solidFill>
                <a:latin typeface="Kollektif"/>
                <a:ea typeface="Kollektif"/>
                <a:cs typeface="Kollektif"/>
                <a:sym typeface="Kollektif"/>
              </a:rPr>
              <a:t>Atılgan eylem gerektiren her yeni duruma tepki verebilmek için aklımızın özgürce çalışabilmesi gerekir. </a:t>
            </a:r>
          </a:p>
          <a:p>
            <a:pPr algn="ctr">
              <a:lnSpc>
                <a:spcPts val="4123"/>
              </a:lnSpc>
            </a:pPr>
            <a:endParaRPr lang="en-US" sz="2945">
              <a:solidFill>
                <a:srgbClr val="000000"/>
              </a:solidFill>
              <a:latin typeface="Kollektif"/>
              <a:ea typeface="Kollektif"/>
              <a:cs typeface="Kollektif"/>
              <a:sym typeface="Kollektif"/>
            </a:endParaRPr>
          </a:p>
          <a:p>
            <a:pPr algn="ctr">
              <a:lnSpc>
                <a:spcPts val="4123"/>
              </a:lnSpc>
            </a:pPr>
            <a:r>
              <a:rPr lang="en-US" sz="2945">
                <a:solidFill>
                  <a:srgbClr val="000000"/>
                </a:solidFill>
                <a:latin typeface="Kollektif"/>
                <a:ea typeface="Kollektif"/>
                <a:cs typeface="Kollektif"/>
                <a:sym typeface="Kollektif"/>
              </a:rPr>
              <a:t>Yanlış yaklaşımlar, inanışlar ve düşünceler elimizi, kolumuzu bağlar ve bizi doğal hareket etmekten alıkoyar. </a:t>
            </a:r>
          </a:p>
          <a:p>
            <a:pPr algn="ctr">
              <a:lnSpc>
                <a:spcPts val="4123"/>
              </a:lnSpc>
            </a:pPr>
            <a:endParaRPr lang="en-US" sz="2945">
              <a:solidFill>
                <a:srgbClr val="000000"/>
              </a:solidFill>
              <a:latin typeface="Kollektif"/>
              <a:ea typeface="Kollektif"/>
              <a:cs typeface="Kollektif"/>
              <a:sym typeface="Kollektif"/>
            </a:endParaRPr>
          </a:p>
          <a:p>
            <a:pPr algn="ctr">
              <a:lnSpc>
                <a:spcPts val="4123"/>
              </a:lnSpc>
            </a:pPr>
            <a:r>
              <a:rPr lang="en-US" sz="2945">
                <a:solidFill>
                  <a:srgbClr val="000000"/>
                </a:solidFill>
                <a:latin typeface="Kollektif"/>
                <a:ea typeface="Kollektif"/>
                <a:cs typeface="Kollektif"/>
                <a:sym typeface="Kollektif"/>
              </a:rPr>
              <a:t>İnsan, düşündüğü kadar var olur. Eğer, kendimizi üretken olmamızı engelleyen düşünme tarzından kurtarabilirsek atılganlığımızı geliştirmek için düşüncelerimizden yararlanabiliriz.</a:t>
            </a:r>
          </a:p>
          <a:p>
            <a:pPr algn="ctr">
              <a:lnSpc>
                <a:spcPts val="5301"/>
              </a:lnSpc>
              <a:spcBef>
                <a:spcPct val="0"/>
              </a:spcBef>
            </a:pPr>
            <a:endParaRPr lang="en-US" sz="2945">
              <a:solidFill>
                <a:srgbClr val="000000"/>
              </a:solidFill>
              <a:latin typeface="Kollektif"/>
              <a:ea typeface="Kollektif"/>
              <a:cs typeface="Kollektif"/>
              <a:sym typeface="Kollektif"/>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BFAFE"/>
        </a:solidFill>
        <a:effectLst/>
      </p:bgPr>
    </p:bg>
    <p:spTree>
      <p:nvGrpSpPr>
        <p:cNvPr id="1" name=""/>
        <p:cNvGrpSpPr/>
        <p:nvPr/>
      </p:nvGrpSpPr>
      <p:grpSpPr>
        <a:xfrm>
          <a:off x="0" y="0"/>
          <a:ext cx="0" cy="0"/>
          <a:chOff x="0" y="0"/>
          <a:chExt cx="0" cy="0"/>
        </a:xfrm>
      </p:grpSpPr>
      <p:sp>
        <p:nvSpPr>
          <p:cNvPr id="2" name="Freeform 2"/>
          <p:cNvSpPr/>
          <p:nvPr/>
        </p:nvSpPr>
        <p:spPr>
          <a:xfrm rot="1259392">
            <a:off x="283288" y="2223599"/>
            <a:ext cx="932232" cy="1754409"/>
          </a:xfrm>
          <a:custGeom>
            <a:avLst/>
            <a:gdLst/>
            <a:ahLst/>
            <a:cxnLst/>
            <a:rect l="l" t="t" r="r" b="b"/>
            <a:pathLst>
              <a:path w="932232" h="1754409">
                <a:moveTo>
                  <a:pt x="0" y="0"/>
                </a:moveTo>
                <a:lnTo>
                  <a:pt x="932232" y="0"/>
                </a:lnTo>
                <a:lnTo>
                  <a:pt x="932232" y="1754410"/>
                </a:lnTo>
                <a:lnTo>
                  <a:pt x="0" y="175441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0" y="6172200"/>
            <a:ext cx="4532627" cy="4114800"/>
          </a:xfrm>
          <a:custGeom>
            <a:avLst/>
            <a:gdLst/>
            <a:ahLst/>
            <a:cxnLst/>
            <a:rect l="l" t="t" r="r" b="b"/>
            <a:pathLst>
              <a:path w="4532627" h="4114800">
                <a:moveTo>
                  <a:pt x="0" y="0"/>
                </a:moveTo>
                <a:lnTo>
                  <a:pt x="4532627" y="0"/>
                </a:lnTo>
                <a:lnTo>
                  <a:pt x="4532627"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9406061">
            <a:off x="17031175" y="8419856"/>
            <a:ext cx="932232" cy="1754409"/>
          </a:xfrm>
          <a:custGeom>
            <a:avLst/>
            <a:gdLst/>
            <a:ahLst/>
            <a:cxnLst/>
            <a:rect l="l" t="t" r="r" b="b"/>
            <a:pathLst>
              <a:path w="932232" h="1754409">
                <a:moveTo>
                  <a:pt x="0" y="0"/>
                </a:moveTo>
                <a:lnTo>
                  <a:pt x="932233" y="0"/>
                </a:lnTo>
                <a:lnTo>
                  <a:pt x="932233" y="1754410"/>
                </a:lnTo>
                <a:lnTo>
                  <a:pt x="0" y="175441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TextBox 5"/>
          <p:cNvSpPr txBox="1"/>
          <p:nvPr/>
        </p:nvSpPr>
        <p:spPr>
          <a:xfrm>
            <a:off x="2266313" y="2289645"/>
            <a:ext cx="12688010" cy="6795741"/>
          </a:xfrm>
          <a:prstGeom prst="rect">
            <a:avLst/>
          </a:prstGeom>
        </p:spPr>
        <p:txBody>
          <a:bodyPr lIns="0" tIns="0" rIns="0" bIns="0" rtlCol="0" anchor="t">
            <a:spAutoFit/>
          </a:bodyPr>
          <a:lstStyle/>
          <a:p>
            <a:pPr marL="519425" lvl="1" indent="-259713" algn="l">
              <a:lnSpc>
                <a:spcPts val="3368"/>
              </a:lnSpc>
              <a:buFont typeface="Arial"/>
              <a:buChar char="•"/>
            </a:pPr>
            <a:r>
              <a:rPr lang="en-US" sz="2405">
                <a:solidFill>
                  <a:srgbClr val="000000"/>
                </a:solidFill>
                <a:latin typeface="Paytone One"/>
                <a:ea typeface="Paytone One"/>
                <a:cs typeface="Paytone One"/>
                <a:sym typeface="Paytone One"/>
              </a:rPr>
              <a:t>Çocuk ile doğru iletişim kurunuz. </a:t>
            </a:r>
          </a:p>
          <a:p>
            <a:pPr algn="l">
              <a:lnSpc>
                <a:spcPts val="3368"/>
              </a:lnSpc>
            </a:pPr>
            <a:endParaRPr lang="en-US" sz="2405">
              <a:solidFill>
                <a:srgbClr val="000000"/>
              </a:solidFill>
              <a:latin typeface="Paytone One"/>
              <a:ea typeface="Paytone One"/>
              <a:cs typeface="Paytone One"/>
              <a:sym typeface="Paytone One"/>
            </a:endParaRPr>
          </a:p>
          <a:p>
            <a:pPr marL="519425" lvl="1" indent="-259713" algn="l">
              <a:lnSpc>
                <a:spcPts val="3368"/>
              </a:lnSpc>
              <a:buFont typeface="Arial"/>
              <a:buChar char="•"/>
            </a:pPr>
            <a:r>
              <a:rPr lang="en-US" sz="2405">
                <a:solidFill>
                  <a:srgbClr val="000000"/>
                </a:solidFill>
                <a:latin typeface="Paytone One"/>
                <a:ea typeface="Paytone One"/>
                <a:cs typeface="Paytone One"/>
                <a:sym typeface="Paytone One"/>
              </a:rPr>
              <a:t>Onunla konuşurken onun göz hizasında olmaya dikkat ediniz.</a:t>
            </a:r>
          </a:p>
          <a:p>
            <a:pPr algn="l">
              <a:lnSpc>
                <a:spcPts val="3368"/>
              </a:lnSpc>
            </a:pPr>
            <a:endParaRPr lang="en-US" sz="2405">
              <a:solidFill>
                <a:srgbClr val="000000"/>
              </a:solidFill>
              <a:latin typeface="Paytone One"/>
              <a:ea typeface="Paytone One"/>
              <a:cs typeface="Paytone One"/>
              <a:sym typeface="Paytone One"/>
            </a:endParaRPr>
          </a:p>
          <a:p>
            <a:pPr marL="519425" lvl="1" indent="-259713" algn="l">
              <a:lnSpc>
                <a:spcPts val="3368"/>
              </a:lnSpc>
              <a:buFont typeface="Arial"/>
              <a:buChar char="•"/>
            </a:pPr>
            <a:r>
              <a:rPr lang="en-US" sz="2405">
                <a:solidFill>
                  <a:srgbClr val="000000"/>
                </a:solidFill>
                <a:latin typeface="Paytone One"/>
                <a:ea typeface="Paytone One"/>
                <a:cs typeface="Paytone One"/>
                <a:sym typeface="Paytone One"/>
              </a:rPr>
              <a:t> Dinlerken işinizi bırakıp tüm dikkatinizi ona veriniz.</a:t>
            </a:r>
          </a:p>
          <a:p>
            <a:pPr algn="l">
              <a:lnSpc>
                <a:spcPts val="3368"/>
              </a:lnSpc>
            </a:pPr>
            <a:endParaRPr lang="en-US" sz="2405">
              <a:solidFill>
                <a:srgbClr val="000000"/>
              </a:solidFill>
              <a:latin typeface="Paytone One"/>
              <a:ea typeface="Paytone One"/>
              <a:cs typeface="Paytone One"/>
              <a:sym typeface="Paytone One"/>
            </a:endParaRPr>
          </a:p>
          <a:p>
            <a:pPr marL="519425" lvl="1" indent="-259713" algn="l">
              <a:lnSpc>
                <a:spcPts val="3368"/>
              </a:lnSpc>
              <a:buFont typeface="Arial"/>
              <a:buChar char="•"/>
            </a:pPr>
            <a:r>
              <a:rPr lang="en-US" sz="2405">
                <a:solidFill>
                  <a:srgbClr val="000000"/>
                </a:solidFill>
                <a:latin typeface="Paytone One"/>
                <a:ea typeface="Paytone One"/>
                <a:cs typeface="Paytone One"/>
                <a:sym typeface="Paytone One"/>
              </a:rPr>
              <a:t> “Dokunarak” ilgi ve desteğinizi gösteriniz. </a:t>
            </a:r>
          </a:p>
          <a:p>
            <a:pPr algn="l">
              <a:lnSpc>
                <a:spcPts val="3368"/>
              </a:lnSpc>
            </a:pPr>
            <a:endParaRPr lang="en-US" sz="2405">
              <a:solidFill>
                <a:srgbClr val="000000"/>
              </a:solidFill>
              <a:latin typeface="Paytone One"/>
              <a:ea typeface="Paytone One"/>
              <a:cs typeface="Paytone One"/>
              <a:sym typeface="Paytone One"/>
            </a:endParaRPr>
          </a:p>
          <a:p>
            <a:pPr marL="519425" lvl="1" indent="-259713" algn="l">
              <a:lnSpc>
                <a:spcPts val="3368"/>
              </a:lnSpc>
              <a:buFont typeface="Arial"/>
              <a:buChar char="•"/>
            </a:pPr>
            <a:r>
              <a:rPr lang="en-US" sz="2405">
                <a:solidFill>
                  <a:srgbClr val="000000"/>
                </a:solidFill>
                <a:latin typeface="Paytone One"/>
                <a:ea typeface="Paytone One"/>
                <a:cs typeface="Paytone One"/>
                <a:sym typeface="Paytone One"/>
              </a:rPr>
              <a:t>Kapı aralayıcıları kullanınız (“İhtiyacım var” ifadesini kullanarak konuşmak çok etkilidir.) </a:t>
            </a:r>
          </a:p>
          <a:p>
            <a:pPr algn="l">
              <a:lnSpc>
                <a:spcPts val="3368"/>
              </a:lnSpc>
            </a:pPr>
            <a:endParaRPr lang="en-US" sz="2405">
              <a:solidFill>
                <a:srgbClr val="000000"/>
              </a:solidFill>
              <a:latin typeface="Paytone One"/>
              <a:ea typeface="Paytone One"/>
              <a:cs typeface="Paytone One"/>
              <a:sym typeface="Paytone One"/>
            </a:endParaRPr>
          </a:p>
          <a:p>
            <a:pPr marL="519425" lvl="1" indent="-259713" algn="l">
              <a:lnSpc>
                <a:spcPts val="3368"/>
              </a:lnSpc>
              <a:buFont typeface="Arial"/>
              <a:buChar char="•"/>
            </a:pPr>
            <a:r>
              <a:rPr lang="en-US" sz="2405">
                <a:solidFill>
                  <a:srgbClr val="000000"/>
                </a:solidFill>
                <a:latin typeface="Paytone One"/>
                <a:ea typeface="Paytone One"/>
                <a:cs typeface="Paytone One"/>
                <a:sym typeface="Paytone One"/>
              </a:rPr>
              <a:t>Olumlu, kısa, basit şekilde isteklerinizi ifade edip teşekkür ediniz.</a:t>
            </a:r>
          </a:p>
          <a:p>
            <a:pPr algn="l">
              <a:lnSpc>
                <a:spcPts val="3368"/>
              </a:lnSpc>
            </a:pPr>
            <a:r>
              <a:rPr lang="en-US" sz="2405">
                <a:solidFill>
                  <a:srgbClr val="000000"/>
                </a:solidFill>
                <a:latin typeface="Paytone One"/>
                <a:ea typeface="Paytone One"/>
                <a:cs typeface="Paytone One"/>
                <a:sym typeface="Paytone One"/>
              </a:rPr>
              <a:t> </a:t>
            </a:r>
          </a:p>
          <a:p>
            <a:pPr marL="519425" lvl="1" indent="-259713" algn="l">
              <a:lnSpc>
                <a:spcPts val="3368"/>
              </a:lnSpc>
              <a:buFont typeface="Arial"/>
              <a:buChar char="•"/>
            </a:pPr>
            <a:r>
              <a:rPr lang="en-US" sz="2405">
                <a:solidFill>
                  <a:srgbClr val="000000"/>
                </a:solidFill>
                <a:latin typeface="Paytone One"/>
                <a:ea typeface="Paytone One"/>
                <a:cs typeface="Paytone One"/>
                <a:sym typeface="Paytone One"/>
              </a:rPr>
              <a:t>Kullandığımız ses tonu kelimelerinizden daha güçlü etki bırakır, unutmayınız.</a:t>
            </a:r>
          </a:p>
          <a:p>
            <a:pPr algn="ctr">
              <a:lnSpc>
                <a:spcPts val="3368"/>
              </a:lnSpc>
              <a:spcBef>
                <a:spcPct val="0"/>
              </a:spcBef>
            </a:pPr>
            <a:endParaRPr lang="en-US" sz="2405">
              <a:solidFill>
                <a:srgbClr val="000000"/>
              </a:solidFill>
              <a:latin typeface="Paytone One"/>
              <a:ea typeface="Paytone One"/>
              <a:cs typeface="Paytone One"/>
              <a:sym typeface="Paytone One"/>
            </a:endParaRPr>
          </a:p>
        </p:txBody>
      </p:sp>
      <p:sp>
        <p:nvSpPr>
          <p:cNvPr id="6" name="Freeform 6"/>
          <p:cNvSpPr/>
          <p:nvPr/>
        </p:nvSpPr>
        <p:spPr>
          <a:xfrm>
            <a:off x="12511852" y="803626"/>
            <a:ext cx="5567234" cy="3469720"/>
          </a:xfrm>
          <a:custGeom>
            <a:avLst/>
            <a:gdLst/>
            <a:ahLst/>
            <a:cxnLst/>
            <a:rect l="l" t="t" r="r" b="b"/>
            <a:pathLst>
              <a:path w="5567234" h="3469720">
                <a:moveTo>
                  <a:pt x="0" y="0"/>
                </a:moveTo>
                <a:lnTo>
                  <a:pt x="5567234" y="0"/>
                </a:lnTo>
                <a:lnTo>
                  <a:pt x="5567234" y="3469720"/>
                </a:lnTo>
                <a:lnTo>
                  <a:pt x="0" y="3469720"/>
                </a:lnTo>
                <a:lnTo>
                  <a:pt x="0" y="0"/>
                </a:lnTo>
                <a:close/>
              </a:path>
            </a:pathLst>
          </a:custGeom>
          <a:blipFill>
            <a:blip r:embed="rId6"/>
            <a:stretch>
              <a:fillRect/>
            </a:stretch>
          </a:blipFill>
        </p:spPr>
      </p:sp>
      <p:sp>
        <p:nvSpPr>
          <p:cNvPr id="7" name="TextBox 7"/>
          <p:cNvSpPr txBox="1"/>
          <p:nvPr/>
        </p:nvSpPr>
        <p:spPr>
          <a:xfrm>
            <a:off x="1436958" y="538852"/>
            <a:ext cx="11074894" cy="1374775"/>
          </a:xfrm>
          <a:prstGeom prst="rect">
            <a:avLst/>
          </a:prstGeom>
        </p:spPr>
        <p:txBody>
          <a:bodyPr lIns="0" tIns="0" rIns="0" bIns="0" rtlCol="0" anchor="t">
            <a:spAutoFit/>
          </a:bodyPr>
          <a:lstStyle/>
          <a:p>
            <a:pPr algn="l">
              <a:lnSpc>
                <a:spcPts val="5599"/>
              </a:lnSpc>
              <a:spcBef>
                <a:spcPct val="0"/>
              </a:spcBef>
            </a:pPr>
            <a:r>
              <a:rPr lang="en-US" sz="3999">
                <a:solidFill>
                  <a:srgbClr val="000000"/>
                </a:solidFill>
                <a:latin typeface="Paytone One"/>
                <a:ea typeface="Paytone One"/>
                <a:cs typeface="Paytone One"/>
                <a:sym typeface="Paytone One"/>
              </a:rPr>
              <a:t>Atılganlığı Geliştirmede Aileye Düşen Görevler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BFAFE"/>
        </a:solidFill>
        <a:effectLst/>
      </p:bgPr>
    </p:bg>
    <p:spTree>
      <p:nvGrpSpPr>
        <p:cNvPr id="1" name=""/>
        <p:cNvGrpSpPr/>
        <p:nvPr/>
      </p:nvGrpSpPr>
      <p:grpSpPr>
        <a:xfrm>
          <a:off x="0" y="0"/>
          <a:ext cx="0" cy="0"/>
          <a:chOff x="0" y="0"/>
          <a:chExt cx="0" cy="0"/>
        </a:xfrm>
      </p:grpSpPr>
      <p:sp>
        <p:nvSpPr>
          <p:cNvPr id="2" name="Freeform 2"/>
          <p:cNvSpPr/>
          <p:nvPr/>
        </p:nvSpPr>
        <p:spPr>
          <a:xfrm>
            <a:off x="0" y="6172200"/>
            <a:ext cx="4532627" cy="4114800"/>
          </a:xfrm>
          <a:custGeom>
            <a:avLst/>
            <a:gdLst/>
            <a:ahLst/>
            <a:cxnLst/>
            <a:rect l="l" t="t" r="r" b="b"/>
            <a:pathLst>
              <a:path w="4532627" h="4114800">
                <a:moveTo>
                  <a:pt x="0" y="0"/>
                </a:moveTo>
                <a:lnTo>
                  <a:pt x="4532627" y="0"/>
                </a:lnTo>
                <a:lnTo>
                  <a:pt x="4532627"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9406061">
            <a:off x="17031175" y="8419856"/>
            <a:ext cx="932232" cy="1754409"/>
          </a:xfrm>
          <a:custGeom>
            <a:avLst/>
            <a:gdLst/>
            <a:ahLst/>
            <a:cxnLst/>
            <a:rect l="l" t="t" r="r" b="b"/>
            <a:pathLst>
              <a:path w="932232" h="1754409">
                <a:moveTo>
                  <a:pt x="0" y="0"/>
                </a:moveTo>
                <a:lnTo>
                  <a:pt x="932233" y="0"/>
                </a:lnTo>
                <a:lnTo>
                  <a:pt x="932233" y="1754410"/>
                </a:lnTo>
                <a:lnTo>
                  <a:pt x="0" y="175441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TextBox 4"/>
          <p:cNvSpPr txBox="1"/>
          <p:nvPr/>
        </p:nvSpPr>
        <p:spPr>
          <a:xfrm>
            <a:off x="6566147" y="1592208"/>
            <a:ext cx="11300908" cy="7045433"/>
          </a:xfrm>
          <a:prstGeom prst="rect">
            <a:avLst/>
          </a:prstGeom>
        </p:spPr>
        <p:txBody>
          <a:bodyPr lIns="0" tIns="0" rIns="0" bIns="0" rtlCol="0" anchor="t">
            <a:spAutoFit/>
          </a:bodyPr>
          <a:lstStyle/>
          <a:p>
            <a:pPr algn="ctr">
              <a:lnSpc>
                <a:spcPts val="3722"/>
              </a:lnSpc>
              <a:spcBef>
                <a:spcPct val="0"/>
              </a:spcBef>
            </a:pPr>
            <a:endParaRPr/>
          </a:p>
          <a:p>
            <a:pPr marL="574119" lvl="1" indent="-287060" algn="l">
              <a:lnSpc>
                <a:spcPts val="3722"/>
              </a:lnSpc>
              <a:buFont typeface="Arial"/>
              <a:buChar char="•"/>
            </a:pPr>
            <a:r>
              <a:rPr lang="en-US" sz="2659">
                <a:solidFill>
                  <a:srgbClr val="000000"/>
                </a:solidFill>
                <a:latin typeface="Paytone One"/>
                <a:ea typeface="Paytone One"/>
                <a:cs typeface="Paytone One"/>
                <a:sym typeface="Paytone One"/>
              </a:rPr>
              <a:t>Çocuğunuzun anlattıklarına göre, duygusunu isimlendiriniz. </a:t>
            </a:r>
          </a:p>
          <a:p>
            <a:pPr algn="l">
              <a:lnSpc>
                <a:spcPts val="3722"/>
              </a:lnSpc>
            </a:pPr>
            <a:endParaRPr lang="en-US" sz="2659">
              <a:solidFill>
                <a:srgbClr val="000000"/>
              </a:solidFill>
              <a:latin typeface="Paytone One"/>
              <a:ea typeface="Paytone One"/>
              <a:cs typeface="Paytone One"/>
              <a:sym typeface="Paytone One"/>
            </a:endParaRPr>
          </a:p>
          <a:p>
            <a:pPr marL="574119" lvl="1" indent="-287060" algn="l">
              <a:lnSpc>
                <a:spcPts val="3722"/>
              </a:lnSpc>
              <a:buFont typeface="Arial"/>
              <a:buChar char="•"/>
            </a:pPr>
            <a:r>
              <a:rPr lang="en-US" sz="2659">
                <a:solidFill>
                  <a:srgbClr val="000000"/>
                </a:solidFill>
                <a:latin typeface="Paytone One"/>
                <a:ea typeface="Paytone One"/>
                <a:cs typeface="Paytone One"/>
                <a:sym typeface="Paytone One"/>
              </a:rPr>
              <a:t>Çoğu kez bir çocuğun ihtiyacı olan tek şey, duygularının anlaşılmasıdır. </a:t>
            </a:r>
          </a:p>
          <a:p>
            <a:pPr algn="l">
              <a:lnSpc>
                <a:spcPts val="3722"/>
              </a:lnSpc>
            </a:pPr>
            <a:endParaRPr lang="en-US" sz="2659">
              <a:solidFill>
                <a:srgbClr val="000000"/>
              </a:solidFill>
              <a:latin typeface="Paytone One"/>
              <a:ea typeface="Paytone One"/>
              <a:cs typeface="Paytone One"/>
              <a:sym typeface="Paytone One"/>
            </a:endParaRPr>
          </a:p>
          <a:p>
            <a:pPr marL="574119" lvl="1" indent="-287060" algn="l">
              <a:lnSpc>
                <a:spcPts val="3722"/>
              </a:lnSpc>
              <a:buFont typeface="Arial"/>
              <a:buChar char="•"/>
            </a:pPr>
            <a:r>
              <a:rPr lang="en-US" sz="2659">
                <a:solidFill>
                  <a:srgbClr val="000000"/>
                </a:solidFill>
                <a:latin typeface="Paytone One"/>
                <a:ea typeface="Paytone One"/>
                <a:cs typeface="Paytone One"/>
                <a:sym typeface="Paytone One"/>
              </a:rPr>
              <a:t>Çok fazla soru sormayınız.</a:t>
            </a:r>
          </a:p>
          <a:p>
            <a:pPr algn="l">
              <a:lnSpc>
                <a:spcPts val="3722"/>
              </a:lnSpc>
            </a:pPr>
            <a:endParaRPr lang="en-US" sz="2659">
              <a:solidFill>
                <a:srgbClr val="000000"/>
              </a:solidFill>
              <a:latin typeface="Paytone One"/>
              <a:ea typeface="Paytone One"/>
              <a:cs typeface="Paytone One"/>
              <a:sym typeface="Paytone One"/>
            </a:endParaRPr>
          </a:p>
          <a:p>
            <a:pPr marL="574119" lvl="1" indent="-287060" algn="l">
              <a:lnSpc>
                <a:spcPts val="3722"/>
              </a:lnSpc>
              <a:buFont typeface="Arial"/>
              <a:buChar char="•"/>
            </a:pPr>
            <a:r>
              <a:rPr lang="en-US" sz="2659">
                <a:solidFill>
                  <a:srgbClr val="000000"/>
                </a:solidFill>
                <a:latin typeface="Paytone One"/>
                <a:ea typeface="Paytone One"/>
                <a:cs typeface="Paytone One"/>
                <a:sym typeface="Paytone One"/>
              </a:rPr>
              <a:t>Olumsuzu yapmamasını defalarca söylemek yerine, olumluyu yaptığında onu övünüz.</a:t>
            </a:r>
          </a:p>
          <a:p>
            <a:pPr algn="l">
              <a:lnSpc>
                <a:spcPts val="3722"/>
              </a:lnSpc>
            </a:pPr>
            <a:endParaRPr lang="en-US" sz="2659">
              <a:solidFill>
                <a:srgbClr val="000000"/>
              </a:solidFill>
              <a:latin typeface="Paytone One"/>
              <a:ea typeface="Paytone One"/>
              <a:cs typeface="Paytone One"/>
              <a:sym typeface="Paytone One"/>
            </a:endParaRPr>
          </a:p>
          <a:p>
            <a:pPr marL="574119" lvl="1" indent="-287060" algn="l">
              <a:lnSpc>
                <a:spcPts val="3722"/>
              </a:lnSpc>
              <a:buFont typeface="Arial"/>
              <a:buChar char="•"/>
            </a:pPr>
            <a:r>
              <a:rPr lang="en-US" sz="2659">
                <a:solidFill>
                  <a:srgbClr val="000000"/>
                </a:solidFill>
                <a:latin typeface="Paytone One"/>
                <a:ea typeface="Paytone One"/>
                <a:cs typeface="Paytone One"/>
                <a:sym typeface="Paytone One"/>
              </a:rPr>
              <a:t>Arkadaşlarıyla ilgili yaşadığı sorunlarının kendisinin çözmesine izin veriniz.</a:t>
            </a:r>
          </a:p>
          <a:p>
            <a:pPr algn="l">
              <a:lnSpc>
                <a:spcPts val="3722"/>
              </a:lnSpc>
            </a:pPr>
            <a:r>
              <a:rPr lang="en-US" sz="2659">
                <a:solidFill>
                  <a:srgbClr val="000000"/>
                </a:solidFill>
                <a:latin typeface="Paytone One"/>
                <a:ea typeface="Paytone One"/>
                <a:cs typeface="Paytone One"/>
                <a:sym typeface="Paytone One"/>
              </a:rPr>
              <a:t> </a:t>
            </a:r>
          </a:p>
          <a:p>
            <a:pPr marL="574119" lvl="1" indent="-287060" algn="l">
              <a:lnSpc>
                <a:spcPts val="3722"/>
              </a:lnSpc>
              <a:buFont typeface="Arial"/>
              <a:buChar char="•"/>
            </a:pPr>
            <a:r>
              <a:rPr lang="en-US" sz="2659">
                <a:solidFill>
                  <a:srgbClr val="000000"/>
                </a:solidFill>
                <a:latin typeface="Paytone One"/>
                <a:ea typeface="Paytone One"/>
                <a:cs typeface="Paytone One"/>
                <a:sym typeface="Paytone One"/>
              </a:rPr>
              <a:t>Sevginizi ifade etmeyi ertelemeyiniz.</a:t>
            </a:r>
          </a:p>
        </p:txBody>
      </p:sp>
      <p:sp>
        <p:nvSpPr>
          <p:cNvPr id="5" name="Freeform 5"/>
          <p:cNvSpPr/>
          <p:nvPr/>
        </p:nvSpPr>
        <p:spPr>
          <a:xfrm>
            <a:off x="1091895" y="2899588"/>
            <a:ext cx="5029317" cy="5029317"/>
          </a:xfrm>
          <a:custGeom>
            <a:avLst/>
            <a:gdLst/>
            <a:ahLst/>
            <a:cxnLst/>
            <a:rect l="l" t="t" r="r" b="b"/>
            <a:pathLst>
              <a:path w="5029317" h="5029317">
                <a:moveTo>
                  <a:pt x="0" y="0"/>
                </a:moveTo>
                <a:lnTo>
                  <a:pt x="5029317" y="0"/>
                </a:lnTo>
                <a:lnTo>
                  <a:pt x="5029317" y="5029317"/>
                </a:lnTo>
                <a:lnTo>
                  <a:pt x="0" y="5029317"/>
                </a:lnTo>
                <a:lnTo>
                  <a:pt x="0" y="0"/>
                </a:lnTo>
                <a:close/>
              </a:path>
            </a:pathLst>
          </a:custGeom>
          <a:blipFill>
            <a:blip r:embed="rId6"/>
            <a:stretch>
              <a:fillRect/>
            </a:stretch>
          </a:blipFill>
        </p:spPr>
      </p:sp>
      <p:sp>
        <p:nvSpPr>
          <p:cNvPr id="6" name="TextBox 6"/>
          <p:cNvSpPr txBox="1"/>
          <p:nvPr/>
        </p:nvSpPr>
        <p:spPr>
          <a:xfrm>
            <a:off x="1028700" y="307975"/>
            <a:ext cx="11074894" cy="1374775"/>
          </a:xfrm>
          <a:prstGeom prst="rect">
            <a:avLst/>
          </a:prstGeom>
        </p:spPr>
        <p:txBody>
          <a:bodyPr lIns="0" tIns="0" rIns="0" bIns="0" rtlCol="0" anchor="t">
            <a:spAutoFit/>
          </a:bodyPr>
          <a:lstStyle/>
          <a:p>
            <a:pPr algn="l">
              <a:lnSpc>
                <a:spcPts val="5599"/>
              </a:lnSpc>
              <a:spcBef>
                <a:spcPct val="0"/>
              </a:spcBef>
            </a:pPr>
            <a:r>
              <a:rPr lang="en-US" sz="3999">
                <a:solidFill>
                  <a:srgbClr val="000000"/>
                </a:solidFill>
                <a:latin typeface="Paytone One"/>
                <a:ea typeface="Paytone One"/>
                <a:cs typeface="Paytone One"/>
                <a:sym typeface="Paytone One"/>
              </a:rPr>
              <a:t>Atılganlığı Geliştirmede Aileye Düşen Görevler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F7C8E"/>
        </a:solidFill>
        <a:effectLst/>
      </p:bgPr>
    </p:bg>
    <p:spTree>
      <p:nvGrpSpPr>
        <p:cNvPr id="1" name=""/>
        <p:cNvGrpSpPr/>
        <p:nvPr/>
      </p:nvGrpSpPr>
      <p:grpSpPr>
        <a:xfrm>
          <a:off x="0" y="0"/>
          <a:ext cx="0" cy="0"/>
          <a:chOff x="0" y="0"/>
          <a:chExt cx="0" cy="0"/>
        </a:xfrm>
      </p:grpSpPr>
      <p:sp>
        <p:nvSpPr>
          <p:cNvPr id="2" name="Freeform 2"/>
          <p:cNvSpPr/>
          <p:nvPr/>
        </p:nvSpPr>
        <p:spPr>
          <a:xfrm>
            <a:off x="15258917" y="0"/>
            <a:ext cx="3029083" cy="1657734"/>
          </a:xfrm>
          <a:custGeom>
            <a:avLst/>
            <a:gdLst/>
            <a:ahLst/>
            <a:cxnLst/>
            <a:rect l="l" t="t" r="r" b="b"/>
            <a:pathLst>
              <a:path w="3029083" h="1657734">
                <a:moveTo>
                  <a:pt x="0" y="0"/>
                </a:moveTo>
                <a:lnTo>
                  <a:pt x="3029083" y="0"/>
                </a:lnTo>
                <a:lnTo>
                  <a:pt x="3029083" y="1657734"/>
                </a:lnTo>
                <a:lnTo>
                  <a:pt x="0" y="16577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803828" y="9184343"/>
            <a:ext cx="3029083" cy="1657734"/>
          </a:xfrm>
          <a:custGeom>
            <a:avLst/>
            <a:gdLst/>
            <a:ahLst/>
            <a:cxnLst/>
            <a:rect l="l" t="t" r="r" b="b"/>
            <a:pathLst>
              <a:path w="3029083" h="1657734">
                <a:moveTo>
                  <a:pt x="0" y="0"/>
                </a:moveTo>
                <a:lnTo>
                  <a:pt x="3029082" y="0"/>
                </a:lnTo>
                <a:lnTo>
                  <a:pt x="3029082" y="1657734"/>
                </a:lnTo>
                <a:lnTo>
                  <a:pt x="0" y="16577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6056188" y="2552256"/>
            <a:ext cx="2231812" cy="2721722"/>
          </a:xfrm>
          <a:custGeom>
            <a:avLst/>
            <a:gdLst/>
            <a:ahLst/>
            <a:cxnLst/>
            <a:rect l="l" t="t" r="r" b="b"/>
            <a:pathLst>
              <a:path w="2231812" h="2721722">
                <a:moveTo>
                  <a:pt x="0" y="0"/>
                </a:moveTo>
                <a:lnTo>
                  <a:pt x="2231812" y="0"/>
                </a:lnTo>
                <a:lnTo>
                  <a:pt x="2231812" y="2721722"/>
                </a:lnTo>
                <a:lnTo>
                  <a:pt x="0" y="2721722"/>
                </a:lnTo>
                <a:lnTo>
                  <a:pt x="0" y="0"/>
                </a:lnTo>
                <a:close/>
              </a:path>
            </a:pathLst>
          </a:custGeom>
          <a:blipFill>
            <a:blip r:embed="rId4"/>
            <a:stretch>
              <a:fillRect/>
            </a:stretch>
          </a:blipFill>
        </p:spPr>
      </p:sp>
      <p:sp>
        <p:nvSpPr>
          <p:cNvPr id="5" name="Freeform 5"/>
          <p:cNvSpPr/>
          <p:nvPr/>
        </p:nvSpPr>
        <p:spPr>
          <a:xfrm>
            <a:off x="8260307" y="4901317"/>
            <a:ext cx="6998610" cy="4659601"/>
          </a:xfrm>
          <a:custGeom>
            <a:avLst/>
            <a:gdLst/>
            <a:ahLst/>
            <a:cxnLst/>
            <a:rect l="l" t="t" r="r" b="b"/>
            <a:pathLst>
              <a:path w="6998610" h="4659601">
                <a:moveTo>
                  <a:pt x="0" y="0"/>
                </a:moveTo>
                <a:lnTo>
                  <a:pt x="6998610" y="0"/>
                </a:lnTo>
                <a:lnTo>
                  <a:pt x="6998610" y="4659600"/>
                </a:lnTo>
                <a:lnTo>
                  <a:pt x="0" y="4659600"/>
                </a:lnTo>
                <a:lnTo>
                  <a:pt x="0" y="0"/>
                </a:lnTo>
                <a:close/>
              </a:path>
            </a:pathLst>
          </a:custGeom>
          <a:blipFill>
            <a:blip r:embed="rId5"/>
            <a:stretch>
              <a:fillRect/>
            </a:stretch>
          </a:blipFill>
        </p:spPr>
      </p:sp>
      <p:sp>
        <p:nvSpPr>
          <p:cNvPr id="6" name="TextBox 6"/>
          <p:cNvSpPr txBox="1"/>
          <p:nvPr/>
        </p:nvSpPr>
        <p:spPr>
          <a:xfrm>
            <a:off x="1364664" y="1929160"/>
            <a:ext cx="12385135" cy="3710737"/>
          </a:xfrm>
          <a:prstGeom prst="rect">
            <a:avLst/>
          </a:prstGeom>
        </p:spPr>
        <p:txBody>
          <a:bodyPr lIns="0" tIns="0" rIns="0" bIns="0" rtlCol="0" anchor="t">
            <a:spAutoFit/>
          </a:bodyPr>
          <a:lstStyle/>
          <a:p>
            <a:pPr algn="just">
              <a:lnSpc>
                <a:spcPts val="10005"/>
              </a:lnSpc>
            </a:pPr>
            <a:r>
              <a:rPr lang="en-US" sz="6138">
                <a:solidFill>
                  <a:srgbClr val="FFFFFF"/>
                </a:solidFill>
                <a:latin typeface="Paytone One"/>
                <a:ea typeface="Paytone One"/>
                <a:cs typeface="Paytone One"/>
                <a:sym typeface="Paytone One"/>
              </a:rPr>
              <a:t>ADIM ADIM </a:t>
            </a:r>
          </a:p>
          <a:p>
            <a:pPr algn="just">
              <a:lnSpc>
                <a:spcPts val="10005"/>
              </a:lnSpc>
            </a:pPr>
            <a:r>
              <a:rPr lang="en-US" sz="6138">
                <a:solidFill>
                  <a:srgbClr val="FFFFFF"/>
                </a:solidFill>
                <a:latin typeface="Paytone One"/>
                <a:ea typeface="Paytone One"/>
                <a:cs typeface="Paytone One"/>
                <a:sym typeface="Paytone One"/>
              </a:rPr>
              <a:t>ATILGANLIK GELİŞTİRME </a:t>
            </a:r>
          </a:p>
          <a:p>
            <a:pPr algn="just">
              <a:lnSpc>
                <a:spcPts val="10005"/>
              </a:lnSpc>
            </a:pPr>
            <a:r>
              <a:rPr lang="en-US" sz="6138">
                <a:solidFill>
                  <a:srgbClr val="FFFFFF"/>
                </a:solidFill>
                <a:latin typeface="Paytone One"/>
                <a:ea typeface="Paytone One"/>
                <a:cs typeface="Paytone One"/>
                <a:sym typeface="Paytone One"/>
              </a:rPr>
              <a:t>SÜRECİ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EDAA"/>
        </a:solidFill>
        <a:effectLst/>
      </p:bgPr>
    </p:bg>
    <p:spTree>
      <p:nvGrpSpPr>
        <p:cNvPr id="1" name=""/>
        <p:cNvGrpSpPr/>
        <p:nvPr/>
      </p:nvGrpSpPr>
      <p:grpSpPr>
        <a:xfrm>
          <a:off x="0" y="0"/>
          <a:ext cx="0" cy="0"/>
          <a:chOff x="0" y="0"/>
          <a:chExt cx="0" cy="0"/>
        </a:xfrm>
      </p:grpSpPr>
      <p:sp>
        <p:nvSpPr>
          <p:cNvPr id="2" name="Freeform 2"/>
          <p:cNvSpPr/>
          <p:nvPr/>
        </p:nvSpPr>
        <p:spPr>
          <a:xfrm rot="-7483148">
            <a:off x="-558523" y="-1456250"/>
            <a:ext cx="3174445" cy="4114800"/>
          </a:xfrm>
          <a:custGeom>
            <a:avLst/>
            <a:gdLst/>
            <a:ahLst/>
            <a:cxnLst/>
            <a:rect l="l" t="t" r="r" b="b"/>
            <a:pathLst>
              <a:path w="3174445" h="4114800">
                <a:moveTo>
                  <a:pt x="0" y="0"/>
                </a:moveTo>
                <a:lnTo>
                  <a:pt x="3174446" y="0"/>
                </a:lnTo>
                <a:lnTo>
                  <a:pt x="3174446"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416266" y="4274205"/>
            <a:ext cx="4706538" cy="2353269"/>
          </a:xfrm>
          <a:custGeom>
            <a:avLst/>
            <a:gdLst/>
            <a:ahLst/>
            <a:cxnLst/>
            <a:rect l="l" t="t" r="r" b="b"/>
            <a:pathLst>
              <a:path w="4706538" h="2353269">
                <a:moveTo>
                  <a:pt x="0" y="0"/>
                </a:moveTo>
                <a:lnTo>
                  <a:pt x="4706538" y="0"/>
                </a:lnTo>
                <a:lnTo>
                  <a:pt x="4706538" y="2353270"/>
                </a:lnTo>
                <a:lnTo>
                  <a:pt x="0" y="2353270"/>
                </a:lnTo>
                <a:lnTo>
                  <a:pt x="0" y="0"/>
                </a:lnTo>
                <a:close/>
              </a:path>
            </a:pathLst>
          </a:custGeom>
          <a:blipFill>
            <a:blip r:embed="rId4"/>
            <a:stretch>
              <a:fillRect/>
            </a:stretch>
          </a:blipFill>
        </p:spPr>
      </p:sp>
      <p:sp>
        <p:nvSpPr>
          <p:cNvPr id="4" name="TextBox 4"/>
          <p:cNvSpPr txBox="1"/>
          <p:nvPr/>
        </p:nvSpPr>
        <p:spPr>
          <a:xfrm>
            <a:off x="5784954" y="349250"/>
            <a:ext cx="7840742" cy="679450"/>
          </a:xfrm>
          <a:prstGeom prst="rect">
            <a:avLst/>
          </a:prstGeom>
        </p:spPr>
        <p:txBody>
          <a:bodyPr lIns="0" tIns="0" rIns="0" bIns="0" rtlCol="0" anchor="t">
            <a:spAutoFit/>
          </a:bodyPr>
          <a:lstStyle/>
          <a:p>
            <a:pPr algn="ctr">
              <a:lnSpc>
                <a:spcPts val="5599"/>
              </a:lnSpc>
            </a:pPr>
            <a:r>
              <a:rPr lang="en-US" sz="3999" b="1">
                <a:solidFill>
                  <a:srgbClr val="000000"/>
                </a:solidFill>
                <a:latin typeface="Kollektif Bold"/>
                <a:ea typeface="Kollektif Bold"/>
                <a:cs typeface="Kollektif Bold"/>
                <a:sym typeface="Kollektif Bold"/>
              </a:rPr>
              <a:t>Atılganlık Geliştirme Basamakları</a:t>
            </a:r>
          </a:p>
        </p:txBody>
      </p:sp>
      <p:grpSp>
        <p:nvGrpSpPr>
          <p:cNvPr id="5" name="Group 5"/>
          <p:cNvGrpSpPr/>
          <p:nvPr/>
        </p:nvGrpSpPr>
        <p:grpSpPr>
          <a:xfrm>
            <a:off x="5432826" y="1313650"/>
            <a:ext cx="12372958" cy="8274379"/>
            <a:chOff x="0" y="0"/>
            <a:chExt cx="3258722" cy="2179260"/>
          </a:xfrm>
        </p:grpSpPr>
        <p:sp>
          <p:nvSpPr>
            <p:cNvPr id="6" name="Freeform 6"/>
            <p:cNvSpPr/>
            <p:nvPr/>
          </p:nvSpPr>
          <p:spPr>
            <a:xfrm>
              <a:off x="0" y="0"/>
              <a:ext cx="3258722" cy="2179260"/>
            </a:xfrm>
            <a:custGeom>
              <a:avLst/>
              <a:gdLst/>
              <a:ahLst/>
              <a:cxnLst/>
              <a:rect l="l" t="t" r="r" b="b"/>
              <a:pathLst>
                <a:path w="3258722" h="2179260">
                  <a:moveTo>
                    <a:pt x="34414" y="0"/>
                  </a:moveTo>
                  <a:lnTo>
                    <a:pt x="3224307" y="0"/>
                  </a:lnTo>
                  <a:cubicBezTo>
                    <a:pt x="3233435" y="0"/>
                    <a:pt x="3242188" y="3626"/>
                    <a:pt x="3248642" y="10080"/>
                  </a:cubicBezTo>
                  <a:cubicBezTo>
                    <a:pt x="3255096" y="16534"/>
                    <a:pt x="3258722" y="25287"/>
                    <a:pt x="3258722" y="34414"/>
                  </a:cubicBezTo>
                  <a:lnTo>
                    <a:pt x="3258722" y="2144846"/>
                  </a:lnTo>
                  <a:cubicBezTo>
                    <a:pt x="3258722" y="2153973"/>
                    <a:pt x="3255096" y="2162727"/>
                    <a:pt x="3248642" y="2169181"/>
                  </a:cubicBezTo>
                  <a:cubicBezTo>
                    <a:pt x="3242188" y="2175635"/>
                    <a:pt x="3233435" y="2179260"/>
                    <a:pt x="3224307" y="2179260"/>
                  </a:cubicBezTo>
                  <a:lnTo>
                    <a:pt x="34414" y="2179260"/>
                  </a:lnTo>
                  <a:cubicBezTo>
                    <a:pt x="15408" y="2179260"/>
                    <a:pt x="0" y="2163853"/>
                    <a:pt x="0" y="2144846"/>
                  </a:cubicBezTo>
                  <a:lnTo>
                    <a:pt x="0" y="34414"/>
                  </a:lnTo>
                  <a:cubicBezTo>
                    <a:pt x="0" y="15408"/>
                    <a:pt x="15408" y="0"/>
                    <a:pt x="34414" y="0"/>
                  </a:cubicBezTo>
                  <a:close/>
                </a:path>
              </a:pathLst>
            </a:custGeom>
            <a:solidFill>
              <a:srgbClr val="FFE374"/>
            </a:solidFill>
          </p:spPr>
        </p:sp>
        <p:sp>
          <p:nvSpPr>
            <p:cNvPr id="7" name="TextBox 7"/>
            <p:cNvSpPr txBox="1"/>
            <p:nvPr/>
          </p:nvSpPr>
          <p:spPr>
            <a:xfrm>
              <a:off x="0" y="-28575"/>
              <a:ext cx="3258722" cy="2207835"/>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5979310" y="1545590"/>
            <a:ext cx="11826474" cy="7603490"/>
          </a:xfrm>
          <a:prstGeom prst="rect">
            <a:avLst/>
          </a:prstGeom>
        </p:spPr>
        <p:txBody>
          <a:bodyPr lIns="0" tIns="0" rIns="0" bIns="0" rtlCol="0" anchor="t">
            <a:spAutoFit/>
          </a:bodyPr>
          <a:lstStyle/>
          <a:p>
            <a:pPr algn="l">
              <a:lnSpc>
                <a:spcPts val="3640"/>
              </a:lnSpc>
            </a:pPr>
            <a:r>
              <a:rPr lang="en-US" sz="2600">
                <a:solidFill>
                  <a:srgbClr val="000000"/>
                </a:solidFill>
                <a:latin typeface="Abril Fatface"/>
                <a:ea typeface="Abril Fatface"/>
                <a:cs typeface="Abril Fatface"/>
                <a:sym typeface="Abril Fatface"/>
              </a:rPr>
              <a:t>1. Kendi davranışlarınızı gözleyin (Kendinizi yeterince ifade ediyor musunuz?)</a:t>
            </a:r>
          </a:p>
          <a:p>
            <a:pPr algn="l">
              <a:lnSpc>
                <a:spcPts val="3640"/>
              </a:lnSpc>
            </a:pPr>
            <a:r>
              <a:rPr lang="en-US" sz="2600">
                <a:solidFill>
                  <a:srgbClr val="000000"/>
                </a:solidFill>
                <a:latin typeface="Abril Fatface"/>
                <a:ea typeface="Abril Fatface"/>
                <a:cs typeface="Abril Fatface"/>
                <a:sym typeface="Abril Fatface"/>
              </a:rPr>
              <a:t> </a:t>
            </a:r>
          </a:p>
          <a:p>
            <a:pPr algn="l">
              <a:lnSpc>
                <a:spcPts val="3640"/>
              </a:lnSpc>
            </a:pPr>
            <a:r>
              <a:rPr lang="en-US" sz="2600">
                <a:solidFill>
                  <a:srgbClr val="000000"/>
                </a:solidFill>
                <a:latin typeface="Abril Fatface"/>
                <a:ea typeface="Abril Fatface"/>
                <a:cs typeface="Abril Fatface"/>
                <a:sym typeface="Abril Fatface"/>
              </a:rPr>
              <a:t>2. Atılganlığınızı izleyin. (Her gün atılganca davrandığınız durumlar, kaçtığınız durumlar) </a:t>
            </a:r>
          </a:p>
          <a:p>
            <a:pPr algn="l">
              <a:lnSpc>
                <a:spcPts val="3640"/>
              </a:lnSpc>
            </a:pPr>
            <a:endParaRPr lang="en-US" sz="2600">
              <a:solidFill>
                <a:srgbClr val="000000"/>
              </a:solidFill>
              <a:latin typeface="Abril Fatface"/>
              <a:ea typeface="Abril Fatface"/>
              <a:cs typeface="Abril Fatface"/>
              <a:sym typeface="Abril Fatface"/>
            </a:endParaRPr>
          </a:p>
          <a:p>
            <a:pPr algn="l">
              <a:lnSpc>
                <a:spcPts val="3640"/>
              </a:lnSpc>
            </a:pPr>
            <a:r>
              <a:rPr lang="en-US" sz="2600">
                <a:solidFill>
                  <a:srgbClr val="000000"/>
                </a:solidFill>
                <a:latin typeface="Abril Fatface"/>
                <a:ea typeface="Abril Fatface"/>
                <a:cs typeface="Abril Fatface"/>
                <a:sym typeface="Abril Fatface"/>
              </a:rPr>
              <a:t>3. Kendinize gerçekçi amaçlar belirleyin. (Daha etkin olmak istediğiniz durum ve ilişkiler)</a:t>
            </a:r>
          </a:p>
          <a:p>
            <a:pPr algn="l">
              <a:lnSpc>
                <a:spcPts val="3640"/>
              </a:lnSpc>
            </a:pPr>
            <a:r>
              <a:rPr lang="en-US" sz="2600">
                <a:solidFill>
                  <a:srgbClr val="000000"/>
                </a:solidFill>
                <a:latin typeface="Abril Fatface"/>
                <a:ea typeface="Abril Fatface"/>
                <a:cs typeface="Abril Fatface"/>
                <a:sym typeface="Abril Fatface"/>
              </a:rPr>
              <a:t> </a:t>
            </a:r>
          </a:p>
          <a:p>
            <a:pPr algn="l">
              <a:lnSpc>
                <a:spcPts val="3640"/>
              </a:lnSpc>
            </a:pPr>
            <a:r>
              <a:rPr lang="en-US" sz="2600">
                <a:solidFill>
                  <a:srgbClr val="000000"/>
                </a:solidFill>
                <a:latin typeface="Abril Fatface"/>
                <a:ea typeface="Abril Fatface"/>
                <a:cs typeface="Abril Fatface"/>
                <a:sym typeface="Abril Fatface"/>
              </a:rPr>
              <a:t>4. Belli bir durum üstünde yoğunlaşın (Gözlerinizi kapatarak,belli bir durumla nasıl başa çıktığınızı hayal edin)</a:t>
            </a:r>
          </a:p>
          <a:p>
            <a:pPr algn="l">
              <a:lnSpc>
                <a:spcPts val="3640"/>
              </a:lnSpc>
            </a:pPr>
            <a:endParaRPr lang="en-US" sz="2600">
              <a:solidFill>
                <a:srgbClr val="000000"/>
              </a:solidFill>
              <a:latin typeface="Abril Fatface"/>
              <a:ea typeface="Abril Fatface"/>
              <a:cs typeface="Abril Fatface"/>
              <a:sym typeface="Abril Fatface"/>
            </a:endParaRPr>
          </a:p>
          <a:p>
            <a:pPr algn="l">
              <a:lnSpc>
                <a:spcPts val="3640"/>
              </a:lnSpc>
            </a:pPr>
            <a:r>
              <a:rPr lang="en-US" sz="2600">
                <a:solidFill>
                  <a:srgbClr val="000000"/>
                </a:solidFill>
                <a:latin typeface="Abril Fatface"/>
                <a:ea typeface="Abril Fatface"/>
                <a:cs typeface="Abril Fatface"/>
                <a:sym typeface="Abril Fatface"/>
              </a:rPr>
              <a:t> 5. Tepkilerinizi gözden geçirin. (Atılganlık öğelerinden yararlanın ve güçlü yanlarınızı not edin)</a:t>
            </a:r>
          </a:p>
          <a:p>
            <a:pPr algn="l">
              <a:lnSpc>
                <a:spcPts val="3640"/>
              </a:lnSpc>
            </a:pPr>
            <a:r>
              <a:rPr lang="en-US" sz="2600">
                <a:solidFill>
                  <a:srgbClr val="000000"/>
                </a:solidFill>
                <a:latin typeface="Abril Fatface"/>
                <a:ea typeface="Abril Fatface"/>
                <a:cs typeface="Abril Fatface"/>
                <a:sym typeface="Abril Fatface"/>
              </a:rPr>
              <a:t> </a:t>
            </a:r>
          </a:p>
          <a:p>
            <a:pPr algn="l">
              <a:lnSpc>
                <a:spcPts val="3640"/>
              </a:lnSpc>
            </a:pPr>
            <a:r>
              <a:rPr lang="en-US" sz="2600">
                <a:solidFill>
                  <a:srgbClr val="000000"/>
                </a:solidFill>
                <a:latin typeface="Abril Fatface"/>
                <a:ea typeface="Abril Fatface"/>
                <a:cs typeface="Abril Fatface"/>
                <a:sym typeface="Abril Fatface"/>
              </a:rPr>
              <a:t>6. Etkin bir modeli gözleyin. (Aynı durumla iyi başa çıkabilen birini seyredin) </a:t>
            </a:r>
          </a:p>
          <a:p>
            <a:pPr algn="ctr">
              <a:lnSpc>
                <a:spcPts val="2380"/>
              </a:lnSpc>
              <a:spcBef>
                <a:spcPct val="0"/>
              </a:spcBef>
            </a:pPr>
            <a:endParaRPr lang="en-US" sz="2600">
              <a:solidFill>
                <a:srgbClr val="000000"/>
              </a:solidFill>
              <a:latin typeface="Abril Fatface"/>
              <a:ea typeface="Abril Fatface"/>
              <a:cs typeface="Abril Fatface"/>
              <a:sym typeface="Abril Fatfac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EDAA"/>
        </a:solidFill>
        <a:effectLst/>
      </p:bgPr>
    </p:bg>
    <p:spTree>
      <p:nvGrpSpPr>
        <p:cNvPr id="1" name=""/>
        <p:cNvGrpSpPr/>
        <p:nvPr/>
      </p:nvGrpSpPr>
      <p:grpSpPr>
        <a:xfrm>
          <a:off x="0" y="0"/>
          <a:ext cx="0" cy="0"/>
          <a:chOff x="0" y="0"/>
          <a:chExt cx="0" cy="0"/>
        </a:xfrm>
      </p:grpSpPr>
      <p:sp>
        <p:nvSpPr>
          <p:cNvPr id="2" name="Freeform 2"/>
          <p:cNvSpPr/>
          <p:nvPr/>
        </p:nvSpPr>
        <p:spPr>
          <a:xfrm rot="-7483148">
            <a:off x="-558523" y="-1456250"/>
            <a:ext cx="3174445" cy="4114800"/>
          </a:xfrm>
          <a:custGeom>
            <a:avLst/>
            <a:gdLst/>
            <a:ahLst/>
            <a:cxnLst/>
            <a:rect l="l" t="t" r="r" b="b"/>
            <a:pathLst>
              <a:path w="3174445" h="4114800">
                <a:moveTo>
                  <a:pt x="0" y="0"/>
                </a:moveTo>
                <a:lnTo>
                  <a:pt x="3174446" y="0"/>
                </a:lnTo>
                <a:lnTo>
                  <a:pt x="3174446"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5548325" y="1206309"/>
            <a:ext cx="11710975" cy="8250173"/>
          </a:xfrm>
          <a:prstGeom prst="rect">
            <a:avLst/>
          </a:prstGeom>
        </p:spPr>
        <p:txBody>
          <a:bodyPr lIns="0" tIns="0" rIns="0" bIns="0" rtlCol="0" anchor="t">
            <a:spAutoFit/>
          </a:bodyPr>
          <a:lstStyle/>
          <a:p>
            <a:pPr algn="l">
              <a:lnSpc>
                <a:spcPts val="4368"/>
              </a:lnSpc>
            </a:pPr>
            <a:r>
              <a:rPr lang="en-US" sz="2400" b="1">
                <a:solidFill>
                  <a:srgbClr val="000000"/>
                </a:solidFill>
                <a:latin typeface="Kollektif Bold"/>
                <a:ea typeface="Kollektif Bold"/>
                <a:cs typeface="Kollektif Bold"/>
                <a:sym typeface="Kollektif Bold"/>
              </a:rPr>
              <a:t>7. Alternatif tepkiler düşünün. (Başka nasıl hareket edebilirim? Daha kesin, daha az kırıcı? </a:t>
            </a:r>
          </a:p>
          <a:p>
            <a:pPr algn="l">
              <a:lnSpc>
                <a:spcPts val="4368"/>
              </a:lnSpc>
            </a:pPr>
            <a:endParaRPr lang="en-US" sz="2400" b="1">
              <a:solidFill>
                <a:srgbClr val="000000"/>
              </a:solidFill>
              <a:latin typeface="Kollektif Bold"/>
              <a:ea typeface="Kollektif Bold"/>
              <a:cs typeface="Kollektif Bold"/>
              <a:sym typeface="Kollektif Bold"/>
            </a:endParaRPr>
          </a:p>
          <a:p>
            <a:pPr algn="l">
              <a:lnSpc>
                <a:spcPts val="4368"/>
              </a:lnSpc>
            </a:pPr>
            <a:r>
              <a:rPr lang="en-US" sz="2400" b="1">
                <a:solidFill>
                  <a:srgbClr val="000000"/>
                </a:solidFill>
                <a:latin typeface="Kollektif Bold"/>
                <a:ea typeface="Kollektif Bold"/>
                <a:cs typeface="Kollektif Bold"/>
                <a:sym typeface="Kollektif Bold"/>
              </a:rPr>
              <a:t>8. Kendinizi durumun içinde hayal edin (Gözlerinizi kapatın ve örnek durumla etkin bir şekilde başa çıkmaya çalıştığınızı düşünün) </a:t>
            </a:r>
          </a:p>
          <a:p>
            <a:pPr algn="l">
              <a:lnSpc>
                <a:spcPts val="4368"/>
              </a:lnSpc>
            </a:pPr>
            <a:endParaRPr lang="en-US" sz="2400" b="1">
              <a:solidFill>
                <a:srgbClr val="000000"/>
              </a:solidFill>
              <a:latin typeface="Kollektif Bold"/>
              <a:ea typeface="Kollektif Bold"/>
              <a:cs typeface="Kollektif Bold"/>
              <a:sym typeface="Kollektif Bold"/>
            </a:endParaRPr>
          </a:p>
          <a:p>
            <a:pPr algn="l">
              <a:lnSpc>
                <a:spcPts val="4368"/>
              </a:lnSpc>
            </a:pPr>
            <a:r>
              <a:rPr lang="en-US" sz="2400" b="1">
                <a:solidFill>
                  <a:srgbClr val="000000"/>
                </a:solidFill>
                <a:latin typeface="Kollektif Bold"/>
                <a:ea typeface="Kollektif Bold"/>
                <a:cs typeface="Kollektif Bold"/>
                <a:sym typeface="Kollektif Bold"/>
              </a:rPr>
              <a:t>9. Olumlu düşünme egzersizi yapın (Kendinizle ilgili birkaç olumlu yargı sıralayın) </a:t>
            </a:r>
          </a:p>
          <a:p>
            <a:pPr algn="l">
              <a:lnSpc>
                <a:spcPts val="4368"/>
              </a:lnSpc>
            </a:pPr>
            <a:endParaRPr lang="en-US" sz="2400" b="1">
              <a:solidFill>
                <a:srgbClr val="000000"/>
              </a:solidFill>
              <a:latin typeface="Kollektif Bold"/>
              <a:ea typeface="Kollektif Bold"/>
              <a:cs typeface="Kollektif Bold"/>
              <a:sym typeface="Kollektif Bold"/>
            </a:endParaRPr>
          </a:p>
          <a:p>
            <a:pPr algn="l">
              <a:lnSpc>
                <a:spcPts val="4368"/>
              </a:lnSpc>
            </a:pPr>
            <a:r>
              <a:rPr lang="en-US" sz="2400" b="1">
                <a:solidFill>
                  <a:srgbClr val="000000"/>
                </a:solidFill>
                <a:latin typeface="Kollektif Bold"/>
                <a:ea typeface="Kollektif Bold"/>
                <a:cs typeface="Kollektif Bold"/>
                <a:sym typeface="Kollektif Bold"/>
              </a:rPr>
              <a:t>10. İhtiyaç duyarsanız yardım isteyin (uzman yardımı) </a:t>
            </a:r>
          </a:p>
          <a:p>
            <a:pPr algn="l">
              <a:lnSpc>
                <a:spcPts val="4368"/>
              </a:lnSpc>
            </a:pPr>
            <a:endParaRPr lang="en-US" sz="2400" b="1">
              <a:solidFill>
                <a:srgbClr val="000000"/>
              </a:solidFill>
              <a:latin typeface="Kollektif Bold"/>
              <a:ea typeface="Kollektif Bold"/>
              <a:cs typeface="Kollektif Bold"/>
              <a:sym typeface="Kollektif Bold"/>
            </a:endParaRPr>
          </a:p>
          <a:p>
            <a:pPr algn="l">
              <a:lnSpc>
                <a:spcPts val="4368"/>
              </a:lnSpc>
            </a:pPr>
            <a:r>
              <a:rPr lang="en-US" sz="2400" b="1">
                <a:solidFill>
                  <a:srgbClr val="000000"/>
                </a:solidFill>
                <a:latin typeface="Kollektif Bold"/>
                <a:ea typeface="Kollektif Bold"/>
                <a:cs typeface="Kollektif Bold"/>
                <a:sym typeface="Kollektif Bold"/>
              </a:rPr>
              <a:t>11. Deneyin. (Örnek durumla başa çıkabilmek için yeni yollar deneyin) </a:t>
            </a:r>
          </a:p>
          <a:p>
            <a:pPr algn="l">
              <a:lnSpc>
                <a:spcPts val="4368"/>
              </a:lnSpc>
            </a:pPr>
            <a:endParaRPr lang="en-US" sz="2400" b="1">
              <a:solidFill>
                <a:srgbClr val="000000"/>
              </a:solidFill>
              <a:latin typeface="Kollektif Bold"/>
              <a:ea typeface="Kollektif Bold"/>
              <a:cs typeface="Kollektif Bold"/>
              <a:sym typeface="Kollektif Bold"/>
            </a:endParaRPr>
          </a:p>
          <a:p>
            <a:pPr algn="l">
              <a:lnSpc>
                <a:spcPts val="4368"/>
              </a:lnSpc>
            </a:pPr>
            <a:r>
              <a:rPr lang="en-US" sz="2400" b="1">
                <a:solidFill>
                  <a:srgbClr val="000000"/>
                </a:solidFill>
                <a:latin typeface="Kollektif Bold"/>
                <a:ea typeface="Kollektif Bold"/>
                <a:cs typeface="Kollektif Bold"/>
                <a:sym typeface="Kollektif Bold"/>
              </a:rPr>
              <a:t>12. Kendinize yönelik eleştiri, değerlendirme isteyin. (Davranışlarınızın olumlu yanlarını vurgulayın) </a:t>
            </a:r>
          </a:p>
          <a:p>
            <a:pPr algn="l">
              <a:lnSpc>
                <a:spcPts val="4368"/>
              </a:lnSpc>
            </a:pPr>
            <a:endParaRPr lang="en-US" sz="2400" b="1">
              <a:solidFill>
                <a:srgbClr val="000000"/>
              </a:solidFill>
              <a:latin typeface="Kollektif Bold"/>
              <a:ea typeface="Kollektif Bold"/>
              <a:cs typeface="Kollektif Bold"/>
              <a:sym typeface="Kollektif Bold"/>
            </a:endParaRPr>
          </a:p>
        </p:txBody>
      </p:sp>
      <p:sp>
        <p:nvSpPr>
          <p:cNvPr id="4" name="Freeform 4"/>
          <p:cNvSpPr/>
          <p:nvPr/>
        </p:nvSpPr>
        <p:spPr>
          <a:xfrm>
            <a:off x="768932" y="3232489"/>
            <a:ext cx="4350213" cy="4350213"/>
          </a:xfrm>
          <a:custGeom>
            <a:avLst/>
            <a:gdLst/>
            <a:ahLst/>
            <a:cxnLst/>
            <a:rect l="l" t="t" r="r" b="b"/>
            <a:pathLst>
              <a:path w="4350213" h="4350213">
                <a:moveTo>
                  <a:pt x="0" y="0"/>
                </a:moveTo>
                <a:lnTo>
                  <a:pt x="4350214" y="0"/>
                </a:lnTo>
                <a:lnTo>
                  <a:pt x="4350214" y="4350213"/>
                </a:lnTo>
                <a:lnTo>
                  <a:pt x="0" y="4350213"/>
                </a:lnTo>
                <a:lnTo>
                  <a:pt x="0" y="0"/>
                </a:lnTo>
                <a:close/>
              </a:path>
            </a:pathLst>
          </a:custGeom>
          <a:blipFill>
            <a:blip r:embed="rId4"/>
            <a:stretch>
              <a:fillRect/>
            </a:stretch>
          </a:blipFill>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EDAA"/>
        </a:solidFill>
        <a:effectLst/>
      </p:bgPr>
    </p:bg>
    <p:spTree>
      <p:nvGrpSpPr>
        <p:cNvPr id="1" name=""/>
        <p:cNvGrpSpPr/>
        <p:nvPr/>
      </p:nvGrpSpPr>
      <p:grpSpPr>
        <a:xfrm>
          <a:off x="0" y="0"/>
          <a:ext cx="0" cy="0"/>
          <a:chOff x="0" y="0"/>
          <a:chExt cx="0" cy="0"/>
        </a:xfrm>
      </p:grpSpPr>
      <p:sp>
        <p:nvSpPr>
          <p:cNvPr id="2" name="Freeform 2"/>
          <p:cNvSpPr/>
          <p:nvPr/>
        </p:nvSpPr>
        <p:spPr>
          <a:xfrm rot="-7483148">
            <a:off x="-558523" y="-1456250"/>
            <a:ext cx="3174445" cy="4114800"/>
          </a:xfrm>
          <a:custGeom>
            <a:avLst/>
            <a:gdLst/>
            <a:ahLst/>
            <a:cxnLst/>
            <a:rect l="l" t="t" r="r" b="b"/>
            <a:pathLst>
              <a:path w="3174445" h="4114800">
                <a:moveTo>
                  <a:pt x="0" y="0"/>
                </a:moveTo>
                <a:lnTo>
                  <a:pt x="3174446" y="0"/>
                </a:lnTo>
                <a:lnTo>
                  <a:pt x="3174446"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12569283" y="2018385"/>
            <a:ext cx="11960128" cy="716616"/>
          </a:xfrm>
          <a:prstGeom prst="rect">
            <a:avLst/>
          </a:prstGeom>
        </p:spPr>
        <p:txBody>
          <a:bodyPr lIns="0" tIns="0" rIns="0" bIns="0" rtlCol="0" anchor="t">
            <a:spAutoFit/>
          </a:bodyPr>
          <a:lstStyle/>
          <a:p>
            <a:pPr algn="l">
              <a:lnSpc>
                <a:spcPts val="6112"/>
              </a:lnSpc>
            </a:pPr>
            <a:r>
              <a:rPr lang="en-US" sz="3358" b="1">
                <a:solidFill>
                  <a:srgbClr val="000000"/>
                </a:solidFill>
                <a:latin typeface="Kollektif Bold"/>
                <a:ea typeface="Kollektif Bold"/>
                <a:cs typeface="Kollektif Bold"/>
                <a:sym typeface="Kollektif Bold"/>
              </a:rPr>
              <a:t>1</a:t>
            </a:r>
          </a:p>
        </p:txBody>
      </p:sp>
      <p:sp>
        <p:nvSpPr>
          <p:cNvPr id="4" name="Freeform 4"/>
          <p:cNvSpPr/>
          <p:nvPr/>
        </p:nvSpPr>
        <p:spPr>
          <a:xfrm rot="927931">
            <a:off x="14446462" y="867073"/>
            <a:ext cx="2231812" cy="2721722"/>
          </a:xfrm>
          <a:custGeom>
            <a:avLst/>
            <a:gdLst/>
            <a:ahLst/>
            <a:cxnLst/>
            <a:rect l="l" t="t" r="r" b="b"/>
            <a:pathLst>
              <a:path w="2231812" h="2721722">
                <a:moveTo>
                  <a:pt x="0" y="0"/>
                </a:moveTo>
                <a:lnTo>
                  <a:pt x="2231812" y="0"/>
                </a:lnTo>
                <a:lnTo>
                  <a:pt x="2231812" y="2721723"/>
                </a:lnTo>
                <a:lnTo>
                  <a:pt x="0" y="2721723"/>
                </a:lnTo>
                <a:lnTo>
                  <a:pt x="0" y="0"/>
                </a:lnTo>
                <a:close/>
              </a:path>
            </a:pathLst>
          </a:custGeom>
          <a:blipFill>
            <a:blip r:embed="rId4"/>
            <a:stretch>
              <a:fillRect/>
            </a:stretch>
          </a:blipFill>
        </p:spPr>
      </p:sp>
      <p:grpSp>
        <p:nvGrpSpPr>
          <p:cNvPr id="5" name="Group 5"/>
          <p:cNvGrpSpPr/>
          <p:nvPr/>
        </p:nvGrpSpPr>
        <p:grpSpPr>
          <a:xfrm>
            <a:off x="1736915" y="1904971"/>
            <a:ext cx="11431292" cy="7755760"/>
            <a:chOff x="0" y="0"/>
            <a:chExt cx="3010711" cy="2042669"/>
          </a:xfrm>
        </p:grpSpPr>
        <p:sp>
          <p:nvSpPr>
            <p:cNvPr id="6" name="Freeform 6"/>
            <p:cNvSpPr/>
            <p:nvPr/>
          </p:nvSpPr>
          <p:spPr>
            <a:xfrm>
              <a:off x="0" y="0"/>
              <a:ext cx="3010711" cy="2042670"/>
            </a:xfrm>
            <a:custGeom>
              <a:avLst/>
              <a:gdLst/>
              <a:ahLst/>
              <a:cxnLst/>
              <a:rect l="l" t="t" r="r" b="b"/>
              <a:pathLst>
                <a:path w="3010711" h="2042670">
                  <a:moveTo>
                    <a:pt x="37249" y="0"/>
                  </a:moveTo>
                  <a:lnTo>
                    <a:pt x="2973462" y="0"/>
                  </a:lnTo>
                  <a:cubicBezTo>
                    <a:pt x="2994034" y="0"/>
                    <a:pt x="3010711" y="16677"/>
                    <a:pt x="3010711" y="37249"/>
                  </a:cubicBezTo>
                  <a:lnTo>
                    <a:pt x="3010711" y="2005420"/>
                  </a:lnTo>
                  <a:cubicBezTo>
                    <a:pt x="3010711" y="2025992"/>
                    <a:pt x="2994034" y="2042670"/>
                    <a:pt x="2973462" y="2042670"/>
                  </a:cubicBezTo>
                  <a:lnTo>
                    <a:pt x="37249" y="2042670"/>
                  </a:lnTo>
                  <a:cubicBezTo>
                    <a:pt x="16677" y="2042670"/>
                    <a:pt x="0" y="2025992"/>
                    <a:pt x="0" y="2005420"/>
                  </a:cubicBezTo>
                  <a:lnTo>
                    <a:pt x="0" y="37249"/>
                  </a:lnTo>
                  <a:cubicBezTo>
                    <a:pt x="0" y="16677"/>
                    <a:pt x="16677" y="0"/>
                    <a:pt x="37249" y="0"/>
                  </a:cubicBezTo>
                  <a:close/>
                </a:path>
              </a:pathLst>
            </a:custGeom>
            <a:solidFill>
              <a:srgbClr val="FFE374"/>
            </a:solidFill>
          </p:spPr>
        </p:sp>
        <p:sp>
          <p:nvSpPr>
            <p:cNvPr id="7" name="TextBox 7"/>
            <p:cNvSpPr txBox="1"/>
            <p:nvPr/>
          </p:nvSpPr>
          <p:spPr>
            <a:xfrm>
              <a:off x="0" y="-28575"/>
              <a:ext cx="3010711" cy="2071244"/>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2290258" y="2677851"/>
            <a:ext cx="10324606" cy="6274435"/>
          </a:xfrm>
          <a:prstGeom prst="rect">
            <a:avLst/>
          </a:prstGeom>
        </p:spPr>
        <p:txBody>
          <a:bodyPr lIns="0" tIns="0" rIns="0" bIns="0" rtlCol="0" anchor="t">
            <a:spAutoFit/>
          </a:bodyPr>
          <a:lstStyle/>
          <a:p>
            <a:pPr algn="l">
              <a:lnSpc>
                <a:spcPts val="3919"/>
              </a:lnSpc>
            </a:pPr>
            <a:r>
              <a:rPr lang="en-US" sz="2799">
                <a:solidFill>
                  <a:srgbClr val="000000"/>
                </a:solidFill>
                <a:latin typeface="Abril Fatface"/>
                <a:ea typeface="Abril Fatface"/>
                <a:cs typeface="Abril Fatface"/>
                <a:sym typeface="Abril Fatface"/>
              </a:rPr>
              <a:t>13. Davranışlarınızı şekillendirin. (Amacınızdan emin olmak için davranışlarınızı şekillendirin) </a:t>
            </a:r>
          </a:p>
          <a:p>
            <a:pPr algn="l">
              <a:lnSpc>
                <a:spcPts val="3919"/>
              </a:lnSpc>
            </a:pPr>
            <a:endParaRPr lang="en-US" sz="2799">
              <a:solidFill>
                <a:srgbClr val="000000"/>
              </a:solidFill>
              <a:latin typeface="Abril Fatface"/>
              <a:ea typeface="Abril Fatface"/>
              <a:cs typeface="Abril Fatface"/>
              <a:sym typeface="Abril Fatface"/>
            </a:endParaRPr>
          </a:p>
          <a:p>
            <a:pPr algn="l">
              <a:lnSpc>
                <a:spcPts val="3919"/>
              </a:lnSpc>
            </a:pPr>
            <a:r>
              <a:rPr lang="en-US" sz="2799">
                <a:solidFill>
                  <a:srgbClr val="000000"/>
                </a:solidFill>
                <a:latin typeface="Abril Fatface"/>
                <a:ea typeface="Abril Fatface"/>
                <a:cs typeface="Abril Fatface"/>
                <a:sym typeface="Abril Fatface"/>
              </a:rPr>
              <a:t>14. Kendinize bir “gerçek dünya” sınavı verin. (Gerçek bir deneme yapın) </a:t>
            </a:r>
          </a:p>
          <a:p>
            <a:pPr algn="l">
              <a:lnSpc>
                <a:spcPts val="3919"/>
              </a:lnSpc>
            </a:pPr>
            <a:r>
              <a:rPr lang="en-US" sz="2799">
                <a:solidFill>
                  <a:srgbClr val="000000"/>
                </a:solidFill>
                <a:latin typeface="Abril Fatface"/>
                <a:ea typeface="Abril Fatface"/>
                <a:cs typeface="Abril Fatface"/>
                <a:sym typeface="Abril Fatface"/>
              </a:rPr>
              <a:t>15. Sınavı değerlendirin </a:t>
            </a:r>
          </a:p>
          <a:p>
            <a:pPr algn="l">
              <a:lnSpc>
                <a:spcPts val="3919"/>
              </a:lnSpc>
            </a:pPr>
            <a:endParaRPr lang="en-US" sz="2799">
              <a:solidFill>
                <a:srgbClr val="000000"/>
              </a:solidFill>
              <a:latin typeface="Abril Fatface"/>
              <a:ea typeface="Abril Fatface"/>
              <a:cs typeface="Abril Fatface"/>
              <a:sym typeface="Abril Fatface"/>
            </a:endParaRPr>
          </a:p>
          <a:p>
            <a:pPr algn="l">
              <a:lnSpc>
                <a:spcPts val="3919"/>
              </a:lnSpc>
            </a:pPr>
            <a:r>
              <a:rPr lang="en-US" sz="2799">
                <a:solidFill>
                  <a:srgbClr val="000000"/>
                </a:solidFill>
                <a:latin typeface="Abril Fatface"/>
                <a:ea typeface="Abril Fatface"/>
                <a:cs typeface="Abril Fatface"/>
                <a:sym typeface="Abril Fatface"/>
              </a:rPr>
              <a:t>16. Kendinizi geliştirmeye devam edin. (Yöntemleri tekrarlayın) </a:t>
            </a:r>
          </a:p>
          <a:p>
            <a:pPr algn="l">
              <a:lnSpc>
                <a:spcPts val="3919"/>
              </a:lnSpc>
            </a:pPr>
            <a:endParaRPr lang="en-US" sz="2799">
              <a:solidFill>
                <a:srgbClr val="000000"/>
              </a:solidFill>
              <a:latin typeface="Abril Fatface"/>
              <a:ea typeface="Abril Fatface"/>
              <a:cs typeface="Abril Fatface"/>
              <a:sym typeface="Abril Fatface"/>
            </a:endParaRPr>
          </a:p>
          <a:p>
            <a:pPr algn="l">
              <a:lnSpc>
                <a:spcPts val="3919"/>
              </a:lnSpc>
            </a:pPr>
            <a:r>
              <a:rPr lang="en-US" sz="2799">
                <a:solidFill>
                  <a:srgbClr val="000000"/>
                </a:solidFill>
                <a:latin typeface="Abril Fatface"/>
                <a:ea typeface="Abril Fatface"/>
                <a:cs typeface="Abril Fatface"/>
                <a:sym typeface="Abril Fatface"/>
              </a:rPr>
              <a:t>17. Güç alabileceğiniz bir sistem kurun. (Sizi destekleyecek, motive edecek ilişkiler sistemi olabilir.)</a:t>
            </a:r>
          </a:p>
          <a:p>
            <a:pPr algn="l">
              <a:lnSpc>
                <a:spcPts val="2659"/>
              </a:lnSpc>
              <a:spcBef>
                <a:spcPct val="0"/>
              </a:spcBef>
            </a:pPr>
            <a:endParaRPr lang="en-US" sz="2799">
              <a:solidFill>
                <a:srgbClr val="000000"/>
              </a:solidFill>
              <a:latin typeface="Abril Fatface"/>
              <a:ea typeface="Abril Fatface"/>
              <a:cs typeface="Abril Fatface"/>
              <a:sym typeface="Abril Fatfac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2FCFF"/>
        </a:solidFill>
        <a:effectLst/>
      </p:bgPr>
    </p:bg>
    <p:spTree>
      <p:nvGrpSpPr>
        <p:cNvPr id="1" name=""/>
        <p:cNvGrpSpPr/>
        <p:nvPr/>
      </p:nvGrpSpPr>
      <p:grpSpPr>
        <a:xfrm>
          <a:off x="0" y="0"/>
          <a:ext cx="0" cy="0"/>
          <a:chOff x="0" y="0"/>
          <a:chExt cx="0" cy="0"/>
        </a:xfrm>
      </p:grpSpPr>
      <p:sp>
        <p:nvSpPr>
          <p:cNvPr id="2" name="TextBox 2"/>
          <p:cNvSpPr txBox="1"/>
          <p:nvPr/>
        </p:nvSpPr>
        <p:spPr>
          <a:xfrm>
            <a:off x="1639015" y="790575"/>
            <a:ext cx="15009970" cy="6492113"/>
          </a:xfrm>
          <a:prstGeom prst="rect">
            <a:avLst/>
          </a:prstGeom>
        </p:spPr>
        <p:txBody>
          <a:bodyPr lIns="0" tIns="0" rIns="0" bIns="0" rtlCol="0" anchor="t">
            <a:spAutoFit/>
          </a:bodyPr>
          <a:lstStyle/>
          <a:p>
            <a:pPr algn="ctr">
              <a:lnSpc>
                <a:spcPts val="7279"/>
              </a:lnSpc>
            </a:pPr>
            <a:r>
              <a:rPr lang="en-US" sz="3999" b="1">
                <a:solidFill>
                  <a:srgbClr val="000000"/>
                </a:solidFill>
                <a:latin typeface="Kollektif Bold"/>
                <a:ea typeface="Kollektif Bold"/>
                <a:cs typeface="Kollektif Bold"/>
                <a:sym typeface="Kollektif Bold"/>
              </a:rPr>
              <a:t>Çocuklar da Bir Gün Büyürler! </a:t>
            </a:r>
          </a:p>
          <a:p>
            <a:pPr algn="l">
              <a:lnSpc>
                <a:spcPts val="5460"/>
              </a:lnSpc>
            </a:pPr>
            <a:r>
              <a:rPr lang="en-US" sz="3000">
                <a:solidFill>
                  <a:srgbClr val="000000"/>
                </a:solidFill>
                <a:latin typeface="Kollektif"/>
                <a:ea typeface="Kollektif"/>
                <a:cs typeface="Kollektif"/>
                <a:sym typeface="Kollektif"/>
              </a:rPr>
              <a:t>Anne babalarımızdan bağımsız hale gelmek, hayatta hepimizin er ya da geç yaşamak zorunda kaldığı bir sorundur. Aslında büyümenin özü budur.</a:t>
            </a:r>
          </a:p>
          <a:p>
            <a:pPr algn="l">
              <a:lnSpc>
                <a:spcPts val="5460"/>
              </a:lnSpc>
            </a:pPr>
            <a:endParaRPr lang="en-US" sz="3000">
              <a:solidFill>
                <a:srgbClr val="000000"/>
              </a:solidFill>
              <a:latin typeface="Kollektif"/>
              <a:ea typeface="Kollektif"/>
              <a:cs typeface="Kollektif"/>
              <a:sym typeface="Kollektif"/>
            </a:endParaRPr>
          </a:p>
          <a:p>
            <a:pPr algn="l">
              <a:lnSpc>
                <a:spcPts val="5460"/>
              </a:lnSpc>
            </a:pPr>
            <a:r>
              <a:rPr lang="en-US" sz="3000">
                <a:solidFill>
                  <a:srgbClr val="000000"/>
                </a:solidFill>
                <a:latin typeface="Kollektif"/>
                <a:ea typeface="Kollektif"/>
                <a:cs typeface="Kollektif"/>
                <a:sym typeface="Kollektif"/>
              </a:rPr>
              <a:t>Ailede atılganlık eğitimini şöyle özetleyebiliriz:</a:t>
            </a:r>
          </a:p>
          <a:p>
            <a:pPr algn="l">
              <a:lnSpc>
                <a:spcPts val="5460"/>
              </a:lnSpc>
            </a:pPr>
            <a:r>
              <a:rPr lang="en-US" sz="3000">
                <a:solidFill>
                  <a:srgbClr val="000000"/>
                </a:solidFill>
                <a:latin typeface="Kollektif"/>
                <a:ea typeface="Kollektif"/>
                <a:cs typeface="Kollektif"/>
                <a:sym typeface="Kollektif"/>
              </a:rPr>
              <a:t>• Atılgan davranışlar hem bireyleri, hem de ilişkileri geliştirir. </a:t>
            </a:r>
          </a:p>
          <a:p>
            <a:pPr algn="l">
              <a:lnSpc>
                <a:spcPts val="5460"/>
              </a:lnSpc>
            </a:pPr>
            <a:r>
              <a:rPr lang="en-US" sz="3000">
                <a:solidFill>
                  <a:srgbClr val="000000"/>
                </a:solidFill>
                <a:latin typeface="Kollektif"/>
                <a:ea typeface="Kollektif"/>
                <a:cs typeface="Kollektif"/>
                <a:sym typeface="Kollektif"/>
              </a:rPr>
              <a:t>• Dürüst, açık ve incitmeyen atılgan bir iletişim tarzı her aile için çok önemlidir. </a:t>
            </a:r>
          </a:p>
          <a:p>
            <a:pPr algn="l">
              <a:lnSpc>
                <a:spcPts val="5460"/>
              </a:lnSpc>
            </a:pPr>
            <a:r>
              <a:rPr lang="en-US" sz="3000">
                <a:solidFill>
                  <a:srgbClr val="000000"/>
                </a:solidFill>
                <a:latin typeface="Kollektif"/>
                <a:ea typeface="Kollektif"/>
                <a:cs typeface="Kollektif"/>
                <a:sym typeface="Kollektif"/>
              </a:rPr>
              <a:t>• Çocuklar da, yetişkinler gibi aile içinde ve dışında atılgan davranmayı öğrenebilirler.</a:t>
            </a:r>
          </a:p>
          <a:p>
            <a:pPr algn="l">
              <a:lnSpc>
                <a:spcPts val="6552"/>
              </a:lnSpc>
            </a:pPr>
            <a:endParaRPr lang="en-US" sz="3000">
              <a:solidFill>
                <a:srgbClr val="000000"/>
              </a:solidFill>
              <a:latin typeface="Kollektif"/>
              <a:ea typeface="Kollektif"/>
              <a:cs typeface="Kollektif"/>
              <a:sym typeface="Kollektif"/>
            </a:endParaRPr>
          </a:p>
        </p:txBody>
      </p:sp>
      <p:sp>
        <p:nvSpPr>
          <p:cNvPr id="3" name="Freeform 3"/>
          <p:cNvSpPr/>
          <p:nvPr/>
        </p:nvSpPr>
        <p:spPr>
          <a:xfrm flipV="1">
            <a:off x="0" y="0"/>
            <a:ext cx="3292122" cy="2988648"/>
          </a:xfrm>
          <a:custGeom>
            <a:avLst/>
            <a:gdLst/>
            <a:ahLst/>
            <a:cxnLst/>
            <a:rect l="l" t="t" r="r" b="b"/>
            <a:pathLst>
              <a:path w="3292122" h="2988648">
                <a:moveTo>
                  <a:pt x="0" y="2988648"/>
                </a:moveTo>
                <a:lnTo>
                  <a:pt x="3292122" y="2988648"/>
                </a:lnTo>
                <a:lnTo>
                  <a:pt x="3292122" y="0"/>
                </a:lnTo>
                <a:lnTo>
                  <a:pt x="0" y="0"/>
                </a:lnTo>
                <a:lnTo>
                  <a:pt x="0" y="2988648"/>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513907">
            <a:off x="15807662" y="6907395"/>
            <a:ext cx="2155951" cy="2153256"/>
          </a:xfrm>
          <a:custGeom>
            <a:avLst/>
            <a:gdLst/>
            <a:ahLst/>
            <a:cxnLst/>
            <a:rect l="l" t="t" r="r" b="b"/>
            <a:pathLst>
              <a:path w="2155951" h="2153256">
                <a:moveTo>
                  <a:pt x="0" y="0"/>
                </a:moveTo>
                <a:lnTo>
                  <a:pt x="2155951" y="0"/>
                </a:lnTo>
                <a:lnTo>
                  <a:pt x="2155951" y="2153256"/>
                </a:lnTo>
                <a:lnTo>
                  <a:pt x="0" y="2153256"/>
                </a:lnTo>
                <a:lnTo>
                  <a:pt x="0" y="0"/>
                </a:lnTo>
                <a:close/>
              </a:path>
            </a:pathLst>
          </a:custGeom>
          <a:blipFill>
            <a:blip r:embed="rId4"/>
            <a:stretch>
              <a:fillRect/>
            </a:stretch>
          </a:blipFill>
        </p:spPr>
      </p:sp>
      <p:sp>
        <p:nvSpPr>
          <p:cNvPr id="5" name="Freeform 5"/>
          <p:cNvSpPr/>
          <p:nvPr/>
        </p:nvSpPr>
        <p:spPr>
          <a:xfrm rot="440983">
            <a:off x="14621628" y="8210393"/>
            <a:ext cx="2075421" cy="1997593"/>
          </a:xfrm>
          <a:custGeom>
            <a:avLst/>
            <a:gdLst/>
            <a:ahLst/>
            <a:cxnLst/>
            <a:rect l="l" t="t" r="r" b="b"/>
            <a:pathLst>
              <a:path w="2075421" h="1997593">
                <a:moveTo>
                  <a:pt x="0" y="0"/>
                </a:moveTo>
                <a:lnTo>
                  <a:pt x="2075421" y="0"/>
                </a:lnTo>
                <a:lnTo>
                  <a:pt x="2075421" y="1997593"/>
                </a:lnTo>
                <a:lnTo>
                  <a:pt x="0" y="1997593"/>
                </a:lnTo>
                <a:lnTo>
                  <a:pt x="0" y="0"/>
                </a:lnTo>
                <a:close/>
              </a:path>
            </a:pathLst>
          </a:custGeom>
          <a:blipFill>
            <a:blip r:embed="rId5"/>
            <a:stretch>
              <a:fillRect/>
            </a:stretch>
          </a:blipFill>
        </p:spPr>
      </p:sp>
      <p:sp>
        <p:nvSpPr>
          <p:cNvPr id="6" name="Freeform 6"/>
          <p:cNvSpPr/>
          <p:nvPr/>
        </p:nvSpPr>
        <p:spPr>
          <a:xfrm>
            <a:off x="4822677" y="6610755"/>
            <a:ext cx="6619581" cy="3359176"/>
          </a:xfrm>
          <a:custGeom>
            <a:avLst/>
            <a:gdLst/>
            <a:ahLst/>
            <a:cxnLst/>
            <a:rect l="l" t="t" r="r" b="b"/>
            <a:pathLst>
              <a:path w="6619581" h="3359176">
                <a:moveTo>
                  <a:pt x="0" y="0"/>
                </a:moveTo>
                <a:lnTo>
                  <a:pt x="6619581" y="0"/>
                </a:lnTo>
                <a:lnTo>
                  <a:pt x="6619581" y="3359176"/>
                </a:lnTo>
                <a:lnTo>
                  <a:pt x="0" y="3359176"/>
                </a:lnTo>
                <a:lnTo>
                  <a:pt x="0" y="0"/>
                </a:lnTo>
                <a:close/>
              </a:path>
            </a:pathLst>
          </a:custGeom>
          <a:blipFill>
            <a:blip r:embed="rId6"/>
            <a:stretch>
              <a:fillRect t="-628" b="-9724"/>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EDAA"/>
        </a:solidFill>
        <a:effectLst/>
      </p:bgPr>
    </p:bg>
    <p:spTree>
      <p:nvGrpSpPr>
        <p:cNvPr id="1" name=""/>
        <p:cNvGrpSpPr/>
        <p:nvPr/>
      </p:nvGrpSpPr>
      <p:grpSpPr>
        <a:xfrm>
          <a:off x="0" y="0"/>
          <a:ext cx="0" cy="0"/>
          <a:chOff x="0" y="0"/>
          <a:chExt cx="0" cy="0"/>
        </a:xfrm>
      </p:grpSpPr>
      <p:sp>
        <p:nvSpPr>
          <p:cNvPr id="2" name="Freeform 2"/>
          <p:cNvSpPr/>
          <p:nvPr/>
        </p:nvSpPr>
        <p:spPr>
          <a:xfrm>
            <a:off x="-1204161" y="-248906"/>
            <a:ext cx="3029083" cy="1657734"/>
          </a:xfrm>
          <a:custGeom>
            <a:avLst/>
            <a:gdLst/>
            <a:ahLst/>
            <a:cxnLst/>
            <a:rect l="l" t="t" r="r" b="b"/>
            <a:pathLst>
              <a:path w="3029083" h="1657734">
                <a:moveTo>
                  <a:pt x="0" y="0"/>
                </a:moveTo>
                <a:lnTo>
                  <a:pt x="3029083" y="0"/>
                </a:lnTo>
                <a:lnTo>
                  <a:pt x="3029083" y="1657734"/>
                </a:lnTo>
                <a:lnTo>
                  <a:pt x="0" y="16577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0" y="6172200"/>
            <a:ext cx="4532627" cy="4114800"/>
          </a:xfrm>
          <a:custGeom>
            <a:avLst/>
            <a:gdLst/>
            <a:ahLst/>
            <a:cxnLst/>
            <a:rect l="l" t="t" r="r" b="b"/>
            <a:pathLst>
              <a:path w="4532627" h="4114800">
                <a:moveTo>
                  <a:pt x="0" y="0"/>
                </a:moveTo>
                <a:lnTo>
                  <a:pt x="4532627" y="0"/>
                </a:lnTo>
                <a:lnTo>
                  <a:pt x="4532627"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992619" y="3319603"/>
            <a:ext cx="3115174" cy="4098913"/>
          </a:xfrm>
          <a:custGeom>
            <a:avLst/>
            <a:gdLst/>
            <a:ahLst/>
            <a:cxnLst/>
            <a:rect l="l" t="t" r="r" b="b"/>
            <a:pathLst>
              <a:path w="3115174" h="4098913">
                <a:moveTo>
                  <a:pt x="0" y="0"/>
                </a:moveTo>
                <a:lnTo>
                  <a:pt x="3115173" y="0"/>
                </a:lnTo>
                <a:lnTo>
                  <a:pt x="3115173" y="4098912"/>
                </a:lnTo>
                <a:lnTo>
                  <a:pt x="0" y="409891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7910458" y="3145943"/>
            <a:ext cx="3125021" cy="4111870"/>
          </a:xfrm>
          <a:custGeom>
            <a:avLst/>
            <a:gdLst/>
            <a:ahLst/>
            <a:cxnLst/>
            <a:rect l="l" t="t" r="r" b="b"/>
            <a:pathLst>
              <a:path w="3125021" h="4111870">
                <a:moveTo>
                  <a:pt x="0" y="0"/>
                </a:moveTo>
                <a:lnTo>
                  <a:pt x="3125021" y="0"/>
                </a:lnTo>
                <a:lnTo>
                  <a:pt x="3125021" y="4111870"/>
                </a:lnTo>
                <a:lnTo>
                  <a:pt x="0" y="411187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a:off x="14430846" y="3048641"/>
            <a:ext cx="3104115" cy="4084362"/>
          </a:xfrm>
          <a:custGeom>
            <a:avLst/>
            <a:gdLst/>
            <a:ahLst/>
            <a:cxnLst/>
            <a:rect l="l" t="t" r="r" b="b"/>
            <a:pathLst>
              <a:path w="3104115" h="4084362">
                <a:moveTo>
                  <a:pt x="0" y="0"/>
                </a:moveTo>
                <a:lnTo>
                  <a:pt x="3104116" y="0"/>
                </a:lnTo>
                <a:lnTo>
                  <a:pt x="3104116" y="4084362"/>
                </a:lnTo>
                <a:lnTo>
                  <a:pt x="0" y="408436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a:off x="15539480" y="7418515"/>
            <a:ext cx="2256934" cy="2550208"/>
          </a:xfrm>
          <a:custGeom>
            <a:avLst/>
            <a:gdLst/>
            <a:ahLst/>
            <a:cxnLst/>
            <a:rect l="l" t="t" r="r" b="b"/>
            <a:pathLst>
              <a:path w="2256934" h="2550208">
                <a:moveTo>
                  <a:pt x="0" y="0"/>
                </a:moveTo>
                <a:lnTo>
                  <a:pt x="2256935" y="0"/>
                </a:lnTo>
                <a:lnTo>
                  <a:pt x="2256935" y="2550209"/>
                </a:lnTo>
                <a:lnTo>
                  <a:pt x="0" y="2550209"/>
                </a:lnTo>
                <a:lnTo>
                  <a:pt x="0" y="0"/>
                </a:lnTo>
                <a:close/>
              </a:path>
            </a:pathLst>
          </a:custGeom>
          <a:blipFill>
            <a:blip r:embed="rId8"/>
            <a:stretch>
              <a:fillRect/>
            </a:stretch>
          </a:blipFill>
        </p:spPr>
      </p:sp>
      <p:sp>
        <p:nvSpPr>
          <p:cNvPr id="8" name="TextBox 8"/>
          <p:cNvSpPr txBox="1"/>
          <p:nvPr/>
        </p:nvSpPr>
        <p:spPr>
          <a:xfrm>
            <a:off x="4697909" y="480066"/>
            <a:ext cx="13590091" cy="1368424"/>
          </a:xfrm>
          <a:prstGeom prst="rect">
            <a:avLst/>
          </a:prstGeom>
        </p:spPr>
        <p:txBody>
          <a:bodyPr lIns="0" tIns="0" rIns="0" bIns="0" rtlCol="0" anchor="t">
            <a:spAutoFit/>
          </a:bodyPr>
          <a:lstStyle/>
          <a:p>
            <a:pPr algn="l">
              <a:lnSpc>
                <a:spcPts val="11200"/>
              </a:lnSpc>
              <a:spcBef>
                <a:spcPct val="0"/>
              </a:spcBef>
            </a:pPr>
            <a:r>
              <a:rPr lang="en-US" sz="8000">
                <a:solidFill>
                  <a:srgbClr val="000000"/>
                </a:solidFill>
                <a:latin typeface="Paytone One"/>
                <a:ea typeface="Paytone One"/>
                <a:cs typeface="Paytone One"/>
                <a:sym typeface="Paytone One"/>
              </a:rPr>
              <a:t>İletişim Şekilleri</a:t>
            </a:r>
          </a:p>
        </p:txBody>
      </p:sp>
      <p:sp>
        <p:nvSpPr>
          <p:cNvPr id="9" name="TextBox 9"/>
          <p:cNvSpPr txBox="1"/>
          <p:nvPr/>
        </p:nvSpPr>
        <p:spPr>
          <a:xfrm>
            <a:off x="1229687" y="5015672"/>
            <a:ext cx="2468618" cy="504925"/>
          </a:xfrm>
          <a:prstGeom prst="rect">
            <a:avLst/>
          </a:prstGeom>
        </p:spPr>
        <p:txBody>
          <a:bodyPr lIns="0" tIns="0" rIns="0" bIns="0" rtlCol="0" anchor="t">
            <a:spAutoFit/>
          </a:bodyPr>
          <a:lstStyle/>
          <a:p>
            <a:pPr algn="ctr">
              <a:lnSpc>
                <a:spcPts val="4084"/>
              </a:lnSpc>
              <a:spcBef>
                <a:spcPct val="0"/>
              </a:spcBef>
            </a:pPr>
            <a:r>
              <a:rPr lang="en-US" sz="2917">
                <a:solidFill>
                  <a:srgbClr val="000000"/>
                </a:solidFill>
                <a:latin typeface="Kollektif"/>
                <a:ea typeface="Kollektif"/>
                <a:cs typeface="Kollektif"/>
                <a:sym typeface="Kollektif"/>
              </a:rPr>
              <a:t>ÇEKİNGEN</a:t>
            </a:r>
          </a:p>
        </p:txBody>
      </p:sp>
      <p:sp>
        <p:nvSpPr>
          <p:cNvPr id="10" name="TextBox 10"/>
          <p:cNvSpPr txBox="1"/>
          <p:nvPr/>
        </p:nvSpPr>
        <p:spPr>
          <a:xfrm>
            <a:off x="7956567" y="4857700"/>
            <a:ext cx="2851116" cy="504925"/>
          </a:xfrm>
          <a:prstGeom prst="rect">
            <a:avLst/>
          </a:prstGeom>
        </p:spPr>
        <p:txBody>
          <a:bodyPr lIns="0" tIns="0" rIns="0" bIns="0" rtlCol="0" anchor="t">
            <a:spAutoFit/>
          </a:bodyPr>
          <a:lstStyle/>
          <a:p>
            <a:pPr algn="ctr">
              <a:lnSpc>
                <a:spcPts val="4084"/>
              </a:lnSpc>
              <a:spcBef>
                <a:spcPct val="0"/>
              </a:spcBef>
            </a:pPr>
            <a:r>
              <a:rPr lang="en-US" sz="2917">
                <a:solidFill>
                  <a:srgbClr val="000000"/>
                </a:solidFill>
                <a:latin typeface="Kollektif"/>
                <a:ea typeface="Kollektif"/>
                <a:cs typeface="Kollektif"/>
                <a:sym typeface="Kollektif"/>
              </a:rPr>
              <a:t>SALDIRGAN</a:t>
            </a:r>
          </a:p>
        </p:txBody>
      </p:sp>
      <p:sp>
        <p:nvSpPr>
          <p:cNvPr id="11" name="TextBox 11"/>
          <p:cNvSpPr txBox="1"/>
          <p:nvPr/>
        </p:nvSpPr>
        <p:spPr>
          <a:xfrm>
            <a:off x="14737061" y="4690412"/>
            <a:ext cx="2468618" cy="504925"/>
          </a:xfrm>
          <a:prstGeom prst="rect">
            <a:avLst/>
          </a:prstGeom>
        </p:spPr>
        <p:txBody>
          <a:bodyPr lIns="0" tIns="0" rIns="0" bIns="0" rtlCol="0" anchor="t">
            <a:spAutoFit/>
          </a:bodyPr>
          <a:lstStyle/>
          <a:p>
            <a:pPr algn="ctr">
              <a:lnSpc>
                <a:spcPts val="4084"/>
              </a:lnSpc>
              <a:spcBef>
                <a:spcPct val="0"/>
              </a:spcBef>
            </a:pPr>
            <a:r>
              <a:rPr lang="en-US" sz="2917">
                <a:solidFill>
                  <a:srgbClr val="000000"/>
                </a:solidFill>
                <a:latin typeface="Kollektif"/>
                <a:ea typeface="Kollektif"/>
                <a:cs typeface="Kollektif"/>
                <a:sym typeface="Kollektif"/>
              </a:rPr>
              <a:t>ATILGAN</a:t>
            </a:r>
          </a:p>
        </p:txBody>
      </p:sp>
      <p:sp>
        <p:nvSpPr>
          <p:cNvPr id="12" name="TextBox 12"/>
          <p:cNvSpPr txBox="1"/>
          <p:nvPr/>
        </p:nvSpPr>
        <p:spPr>
          <a:xfrm>
            <a:off x="2266313" y="3459909"/>
            <a:ext cx="339908" cy="487858"/>
          </a:xfrm>
          <a:prstGeom prst="rect">
            <a:avLst/>
          </a:prstGeom>
        </p:spPr>
        <p:txBody>
          <a:bodyPr lIns="0" tIns="0" rIns="0" bIns="0" rtlCol="0" anchor="t">
            <a:spAutoFit/>
          </a:bodyPr>
          <a:lstStyle/>
          <a:p>
            <a:pPr algn="ctr">
              <a:lnSpc>
                <a:spcPts val="4084"/>
              </a:lnSpc>
              <a:spcBef>
                <a:spcPct val="0"/>
              </a:spcBef>
            </a:pPr>
            <a:r>
              <a:rPr lang="en-US" sz="2917">
                <a:solidFill>
                  <a:srgbClr val="000000"/>
                </a:solidFill>
                <a:latin typeface="Paytone One"/>
                <a:ea typeface="Paytone One"/>
                <a:cs typeface="Paytone One"/>
                <a:sym typeface="Paytone One"/>
              </a:rPr>
              <a:t>1</a:t>
            </a:r>
          </a:p>
        </p:txBody>
      </p:sp>
      <p:sp>
        <p:nvSpPr>
          <p:cNvPr id="13" name="TextBox 13"/>
          <p:cNvSpPr txBox="1"/>
          <p:nvPr/>
        </p:nvSpPr>
        <p:spPr>
          <a:xfrm>
            <a:off x="9212171" y="3459909"/>
            <a:ext cx="339908" cy="487858"/>
          </a:xfrm>
          <a:prstGeom prst="rect">
            <a:avLst/>
          </a:prstGeom>
        </p:spPr>
        <p:txBody>
          <a:bodyPr lIns="0" tIns="0" rIns="0" bIns="0" rtlCol="0" anchor="t">
            <a:spAutoFit/>
          </a:bodyPr>
          <a:lstStyle/>
          <a:p>
            <a:pPr algn="ctr">
              <a:lnSpc>
                <a:spcPts val="4084"/>
              </a:lnSpc>
              <a:spcBef>
                <a:spcPct val="0"/>
              </a:spcBef>
            </a:pPr>
            <a:r>
              <a:rPr lang="en-US" sz="2917">
                <a:solidFill>
                  <a:srgbClr val="000000"/>
                </a:solidFill>
                <a:latin typeface="Paytone One"/>
                <a:ea typeface="Paytone One"/>
                <a:cs typeface="Paytone One"/>
                <a:sym typeface="Paytone One"/>
              </a:rPr>
              <a:t>2</a:t>
            </a:r>
          </a:p>
        </p:txBody>
      </p:sp>
      <p:sp>
        <p:nvSpPr>
          <p:cNvPr id="14" name="TextBox 14"/>
          <p:cNvSpPr txBox="1"/>
          <p:nvPr/>
        </p:nvSpPr>
        <p:spPr>
          <a:xfrm>
            <a:off x="15631462" y="3239793"/>
            <a:ext cx="339908" cy="487858"/>
          </a:xfrm>
          <a:prstGeom prst="rect">
            <a:avLst/>
          </a:prstGeom>
        </p:spPr>
        <p:txBody>
          <a:bodyPr lIns="0" tIns="0" rIns="0" bIns="0" rtlCol="0" anchor="t">
            <a:spAutoFit/>
          </a:bodyPr>
          <a:lstStyle/>
          <a:p>
            <a:pPr algn="ctr">
              <a:lnSpc>
                <a:spcPts val="4084"/>
              </a:lnSpc>
              <a:spcBef>
                <a:spcPct val="0"/>
              </a:spcBef>
            </a:pPr>
            <a:r>
              <a:rPr lang="en-US" sz="2917">
                <a:solidFill>
                  <a:srgbClr val="000000"/>
                </a:solidFill>
                <a:latin typeface="Paytone One"/>
                <a:ea typeface="Paytone One"/>
                <a:cs typeface="Paytone One"/>
                <a:sym typeface="Paytone One"/>
              </a:rPr>
              <a:t>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2FCFF"/>
        </a:solidFill>
        <a:effectLst/>
      </p:bgPr>
    </p:bg>
    <p:spTree>
      <p:nvGrpSpPr>
        <p:cNvPr id="1" name=""/>
        <p:cNvGrpSpPr/>
        <p:nvPr/>
      </p:nvGrpSpPr>
      <p:grpSpPr>
        <a:xfrm>
          <a:off x="0" y="0"/>
          <a:ext cx="0" cy="0"/>
          <a:chOff x="0" y="0"/>
          <a:chExt cx="0" cy="0"/>
        </a:xfrm>
      </p:grpSpPr>
      <p:sp>
        <p:nvSpPr>
          <p:cNvPr id="2" name="TextBox 2"/>
          <p:cNvSpPr txBox="1"/>
          <p:nvPr/>
        </p:nvSpPr>
        <p:spPr>
          <a:xfrm>
            <a:off x="1553644" y="2117811"/>
            <a:ext cx="14878888" cy="5361940"/>
          </a:xfrm>
          <a:prstGeom prst="rect">
            <a:avLst/>
          </a:prstGeom>
        </p:spPr>
        <p:txBody>
          <a:bodyPr lIns="0" tIns="0" rIns="0" bIns="0" rtlCol="0" anchor="t">
            <a:spAutoFit/>
          </a:bodyPr>
          <a:lstStyle/>
          <a:p>
            <a:pPr algn="l">
              <a:lnSpc>
                <a:spcPts val="5599"/>
              </a:lnSpc>
            </a:pPr>
            <a:r>
              <a:rPr lang="en-US" sz="3999" b="1">
                <a:solidFill>
                  <a:srgbClr val="000000"/>
                </a:solidFill>
                <a:latin typeface="DejaVu Serif Bold"/>
                <a:ea typeface="DejaVu Serif Bold"/>
                <a:cs typeface="DejaVu Serif Bold"/>
                <a:sym typeface="DejaVu Serif Bold"/>
              </a:rPr>
              <a:t>KAYNAKÇA</a:t>
            </a:r>
          </a:p>
          <a:p>
            <a:pPr algn="l">
              <a:lnSpc>
                <a:spcPts val="5599"/>
              </a:lnSpc>
            </a:pPr>
            <a:endParaRPr lang="en-US" sz="3999" b="1">
              <a:solidFill>
                <a:srgbClr val="000000"/>
              </a:solidFill>
              <a:latin typeface="DejaVu Serif Bold"/>
              <a:ea typeface="DejaVu Serif Bold"/>
              <a:cs typeface="DejaVu Serif Bold"/>
              <a:sym typeface="DejaVu Serif Bold"/>
            </a:endParaRPr>
          </a:p>
          <a:p>
            <a:pPr marL="604519" lvl="1" indent="-302260" algn="l">
              <a:lnSpc>
                <a:spcPts val="3919"/>
              </a:lnSpc>
              <a:buAutoNum type="arabicPeriod"/>
            </a:pPr>
            <a:r>
              <a:rPr lang="en-US" sz="2799">
                <a:solidFill>
                  <a:srgbClr val="000000"/>
                </a:solidFill>
                <a:latin typeface="DejaVu Serif"/>
                <a:ea typeface="DejaVu Serif"/>
                <a:cs typeface="DejaVu Serif"/>
                <a:sym typeface="DejaVu Serif"/>
              </a:rPr>
              <a:t>Temel Eğitimde Atılganlık Eğitimi. Empati, 11/2003. http://www.ekin.k12.tr/dosya/empati11.pdf</a:t>
            </a:r>
          </a:p>
          <a:p>
            <a:pPr marL="604519" lvl="1" indent="-302260" algn="l">
              <a:lnSpc>
                <a:spcPts val="3919"/>
              </a:lnSpc>
              <a:buAutoNum type="arabicPeriod"/>
            </a:pPr>
            <a:r>
              <a:rPr lang="en-US" sz="2799">
                <a:solidFill>
                  <a:srgbClr val="000000"/>
                </a:solidFill>
                <a:latin typeface="DejaVu Serif"/>
                <a:ea typeface="DejaVu Serif"/>
                <a:cs typeface="DejaVu Serif"/>
                <a:sym typeface="DejaVu Serif"/>
              </a:rPr>
              <a:t>https://atabey.k12.tr/resim/reh/%C3%87OCUKLARDA%20ATILGANLIK%20BECER%C4%B0LER%C4%B0N%C4%B0N%20DESTEKLENMES%C4%B0.pdf</a:t>
            </a:r>
          </a:p>
          <a:p>
            <a:pPr marL="604519" lvl="1" indent="-302260" algn="l">
              <a:lnSpc>
                <a:spcPts val="3919"/>
              </a:lnSpc>
              <a:buAutoNum type="arabicPeriod"/>
            </a:pPr>
            <a:r>
              <a:rPr lang="en-US" sz="2799">
                <a:solidFill>
                  <a:srgbClr val="000000"/>
                </a:solidFill>
                <a:latin typeface="DejaVu Serif"/>
                <a:ea typeface="DejaVu Serif"/>
                <a:cs typeface="DejaVu Serif"/>
                <a:sym typeface="DejaVu Serif"/>
              </a:rPr>
              <a:t>https://slideplayer.biz.tr/slide/2695353/</a:t>
            </a:r>
          </a:p>
          <a:p>
            <a:pPr marL="604519" lvl="1" indent="-302260" algn="l">
              <a:lnSpc>
                <a:spcPts val="3919"/>
              </a:lnSpc>
              <a:buAutoNum type="arabicPeriod"/>
            </a:pPr>
            <a:r>
              <a:rPr lang="en-US" sz="2799">
                <a:solidFill>
                  <a:srgbClr val="000000"/>
                </a:solidFill>
                <a:latin typeface="DejaVu Serif"/>
                <a:ea typeface="DejaVu Serif"/>
                <a:cs typeface="DejaVu Serif"/>
                <a:sym typeface="DejaVu Serif"/>
              </a:rPr>
              <a:t>Paterson, R. (2000). The Assertiveness Workbook: How to Express Your Ideas and Stand Up for Yourself at Workand in Relationships. Oakland, CA: New Harbinger Publications.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FB947"/>
        </a:solidFill>
        <a:effectLst/>
      </p:bgPr>
    </p:bg>
    <p:spTree>
      <p:nvGrpSpPr>
        <p:cNvPr id="1" name=""/>
        <p:cNvGrpSpPr/>
        <p:nvPr/>
      </p:nvGrpSpPr>
      <p:grpSpPr>
        <a:xfrm>
          <a:off x="0" y="0"/>
          <a:ext cx="0" cy="0"/>
          <a:chOff x="0" y="0"/>
          <a:chExt cx="0" cy="0"/>
        </a:xfrm>
      </p:grpSpPr>
      <p:sp>
        <p:nvSpPr>
          <p:cNvPr id="2" name="TextBox 2"/>
          <p:cNvSpPr txBox="1"/>
          <p:nvPr/>
        </p:nvSpPr>
        <p:spPr>
          <a:xfrm>
            <a:off x="3484899" y="4638992"/>
            <a:ext cx="11318201" cy="1828165"/>
          </a:xfrm>
          <a:prstGeom prst="rect">
            <a:avLst/>
          </a:prstGeom>
        </p:spPr>
        <p:txBody>
          <a:bodyPr lIns="0" tIns="0" rIns="0" bIns="0" rtlCol="0" anchor="t">
            <a:spAutoFit/>
          </a:bodyPr>
          <a:lstStyle/>
          <a:p>
            <a:pPr algn="ctr">
              <a:lnSpc>
                <a:spcPts val="7279"/>
              </a:lnSpc>
            </a:pPr>
            <a:r>
              <a:rPr lang="en-US" sz="5199" b="1">
                <a:solidFill>
                  <a:srgbClr val="000000"/>
                </a:solidFill>
                <a:latin typeface="DejaVu Serif Bold"/>
                <a:ea typeface="DejaVu Serif Bold"/>
                <a:cs typeface="DejaVu Serif Bold"/>
                <a:sym typeface="DejaVu Serif Bold"/>
              </a:rPr>
              <a:t>Dinlediğiniz için teşekkürler...</a:t>
            </a:r>
          </a:p>
          <a:p>
            <a:pPr algn="ctr">
              <a:lnSpc>
                <a:spcPts val="7279"/>
              </a:lnSpc>
            </a:pPr>
            <a:endParaRPr lang="en-US" sz="5199" b="1">
              <a:solidFill>
                <a:srgbClr val="000000"/>
              </a:solidFill>
              <a:latin typeface="DejaVu Serif Bold"/>
              <a:ea typeface="DejaVu Serif Bold"/>
              <a:cs typeface="DejaVu Serif Bold"/>
              <a:sym typeface="DejaVu Serif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765B9"/>
        </a:solidFill>
        <a:effectLst/>
      </p:bgPr>
    </p:bg>
    <p:spTree>
      <p:nvGrpSpPr>
        <p:cNvPr id="1" name=""/>
        <p:cNvGrpSpPr/>
        <p:nvPr/>
      </p:nvGrpSpPr>
      <p:grpSpPr>
        <a:xfrm>
          <a:off x="0" y="0"/>
          <a:ext cx="0" cy="0"/>
          <a:chOff x="0" y="0"/>
          <a:chExt cx="0" cy="0"/>
        </a:xfrm>
      </p:grpSpPr>
      <p:sp>
        <p:nvSpPr>
          <p:cNvPr id="2" name="Freeform 2"/>
          <p:cNvSpPr/>
          <p:nvPr/>
        </p:nvSpPr>
        <p:spPr>
          <a:xfrm>
            <a:off x="0" y="8840312"/>
            <a:ext cx="3011633" cy="1446688"/>
          </a:xfrm>
          <a:custGeom>
            <a:avLst/>
            <a:gdLst/>
            <a:ahLst/>
            <a:cxnLst/>
            <a:rect l="l" t="t" r="r" b="b"/>
            <a:pathLst>
              <a:path w="3011633" h="1446688">
                <a:moveTo>
                  <a:pt x="0" y="0"/>
                </a:moveTo>
                <a:lnTo>
                  <a:pt x="3011633" y="0"/>
                </a:lnTo>
                <a:lnTo>
                  <a:pt x="3011633" y="1446688"/>
                </a:lnTo>
                <a:lnTo>
                  <a:pt x="0" y="144668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6001753">
            <a:off x="15635935" y="7200900"/>
            <a:ext cx="3174445" cy="4114800"/>
          </a:xfrm>
          <a:custGeom>
            <a:avLst/>
            <a:gdLst/>
            <a:ahLst/>
            <a:cxnLst/>
            <a:rect l="l" t="t" r="r" b="b"/>
            <a:pathLst>
              <a:path w="3174445" h="4114800">
                <a:moveTo>
                  <a:pt x="0" y="0"/>
                </a:moveTo>
                <a:lnTo>
                  <a:pt x="3174445" y="0"/>
                </a:lnTo>
                <a:lnTo>
                  <a:pt x="3174445"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4" name="Group 4"/>
          <p:cNvGrpSpPr/>
          <p:nvPr/>
        </p:nvGrpSpPr>
        <p:grpSpPr>
          <a:xfrm>
            <a:off x="1683335" y="1456695"/>
            <a:ext cx="7460665" cy="7383617"/>
            <a:chOff x="0" y="0"/>
            <a:chExt cx="1964949" cy="1944656"/>
          </a:xfrm>
        </p:grpSpPr>
        <p:sp>
          <p:nvSpPr>
            <p:cNvPr id="5" name="Freeform 5"/>
            <p:cNvSpPr/>
            <p:nvPr/>
          </p:nvSpPr>
          <p:spPr>
            <a:xfrm>
              <a:off x="0" y="0"/>
              <a:ext cx="1964949" cy="1944656"/>
            </a:xfrm>
            <a:custGeom>
              <a:avLst/>
              <a:gdLst/>
              <a:ahLst/>
              <a:cxnLst/>
              <a:rect l="l" t="t" r="r" b="b"/>
              <a:pathLst>
                <a:path w="1964949" h="1944656">
                  <a:moveTo>
                    <a:pt x="52923" y="0"/>
                  </a:moveTo>
                  <a:lnTo>
                    <a:pt x="1912026" y="0"/>
                  </a:lnTo>
                  <a:cubicBezTo>
                    <a:pt x="1941254" y="0"/>
                    <a:pt x="1964949" y="23694"/>
                    <a:pt x="1964949" y="52923"/>
                  </a:cubicBezTo>
                  <a:lnTo>
                    <a:pt x="1964949" y="1891734"/>
                  </a:lnTo>
                  <a:cubicBezTo>
                    <a:pt x="1964949" y="1920962"/>
                    <a:pt x="1941254" y="1944656"/>
                    <a:pt x="1912026" y="1944656"/>
                  </a:cubicBezTo>
                  <a:lnTo>
                    <a:pt x="52923" y="1944656"/>
                  </a:lnTo>
                  <a:cubicBezTo>
                    <a:pt x="23694" y="1944656"/>
                    <a:pt x="0" y="1920962"/>
                    <a:pt x="0" y="1891734"/>
                  </a:cubicBezTo>
                  <a:lnTo>
                    <a:pt x="0" y="52923"/>
                  </a:lnTo>
                  <a:cubicBezTo>
                    <a:pt x="0" y="23694"/>
                    <a:pt x="23694" y="0"/>
                    <a:pt x="52923" y="0"/>
                  </a:cubicBezTo>
                  <a:close/>
                </a:path>
              </a:pathLst>
            </a:custGeom>
            <a:solidFill>
              <a:srgbClr val="D2FCFF"/>
            </a:solidFill>
          </p:spPr>
        </p:sp>
        <p:sp>
          <p:nvSpPr>
            <p:cNvPr id="6" name="TextBox 6"/>
            <p:cNvSpPr txBox="1"/>
            <p:nvPr/>
          </p:nvSpPr>
          <p:spPr>
            <a:xfrm>
              <a:off x="0" y="-28575"/>
              <a:ext cx="1964949" cy="1973231"/>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11311131" y="3608218"/>
            <a:ext cx="4619840" cy="4559909"/>
          </a:xfrm>
          <a:custGeom>
            <a:avLst/>
            <a:gdLst/>
            <a:ahLst/>
            <a:cxnLst/>
            <a:rect l="l" t="t" r="r" b="b"/>
            <a:pathLst>
              <a:path w="4619840" h="4559909">
                <a:moveTo>
                  <a:pt x="0" y="0"/>
                </a:moveTo>
                <a:lnTo>
                  <a:pt x="4619840" y="0"/>
                </a:lnTo>
                <a:lnTo>
                  <a:pt x="4619840" y="4559909"/>
                </a:lnTo>
                <a:lnTo>
                  <a:pt x="0" y="4559909"/>
                </a:lnTo>
                <a:lnTo>
                  <a:pt x="0" y="0"/>
                </a:lnTo>
                <a:close/>
              </a:path>
            </a:pathLst>
          </a:custGeom>
          <a:blipFill>
            <a:blip r:embed="rId6"/>
            <a:stretch>
              <a:fillRect b="-7646"/>
            </a:stretch>
          </a:blipFill>
        </p:spPr>
      </p:sp>
      <p:sp>
        <p:nvSpPr>
          <p:cNvPr id="8" name="TextBox 8"/>
          <p:cNvSpPr txBox="1"/>
          <p:nvPr/>
        </p:nvSpPr>
        <p:spPr>
          <a:xfrm>
            <a:off x="2221085" y="1814971"/>
            <a:ext cx="6385166" cy="6849010"/>
          </a:xfrm>
          <a:prstGeom prst="rect">
            <a:avLst/>
          </a:prstGeom>
        </p:spPr>
        <p:txBody>
          <a:bodyPr lIns="0" tIns="0" rIns="0" bIns="0" rtlCol="0" anchor="t">
            <a:spAutoFit/>
          </a:bodyPr>
          <a:lstStyle/>
          <a:p>
            <a:pPr algn="ctr">
              <a:lnSpc>
                <a:spcPts val="3365"/>
              </a:lnSpc>
            </a:pPr>
            <a:endParaRPr/>
          </a:p>
          <a:p>
            <a:pPr algn="ctr">
              <a:lnSpc>
                <a:spcPts val="3925"/>
              </a:lnSpc>
            </a:pPr>
            <a:r>
              <a:rPr lang="en-US" sz="2803">
                <a:solidFill>
                  <a:srgbClr val="000000"/>
                </a:solidFill>
                <a:latin typeface="Kollektif"/>
                <a:ea typeface="Kollektif"/>
                <a:cs typeface="Kollektif"/>
                <a:sym typeface="Kollektif"/>
              </a:rPr>
              <a:t> Bütün çocuklar topluluk içinde bulunmaya ve bir arada yaşamaya aynı derecede alışkın değildir. Bazı çocuklar iletişim kurmaya çalışan insanlar olduğunda inatla susar ve yapabilirse oradan kaçar, kendilerini anlatmakta birtakım güçlükler yaşarlar, duygularını göstermede tutuk olurlar ve haklarını da koruyamazlar. </a:t>
            </a:r>
          </a:p>
          <a:p>
            <a:pPr algn="ctr">
              <a:lnSpc>
                <a:spcPts val="3925"/>
              </a:lnSpc>
            </a:pPr>
            <a:r>
              <a:rPr lang="en-US" sz="2803">
                <a:solidFill>
                  <a:srgbClr val="000000"/>
                </a:solidFill>
                <a:latin typeface="Kollektif"/>
                <a:ea typeface="Kollektif"/>
                <a:cs typeface="Kollektif"/>
                <a:sym typeface="Kollektif"/>
              </a:rPr>
              <a:t>Arkadaşları ile paylaşımlarda bulunurken kendi fikirlerini belirtmek yerine pasif kalır ve onların fikirlerini kabul ederler.  </a:t>
            </a:r>
          </a:p>
          <a:p>
            <a:pPr algn="ctr">
              <a:lnSpc>
                <a:spcPts val="3925"/>
              </a:lnSpc>
              <a:spcBef>
                <a:spcPct val="0"/>
              </a:spcBef>
            </a:pPr>
            <a:endParaRPr lang="en-US" sz="2803">
              <a:solidFill>
                <a:srgbClr val="000000"/>
              </a:solidFill>
              <a:latin typeface="Kollektif"/>
              <a:ea typeface="Kollektif"/>
              <a:cs typeface="Kollektif"/>
              <a:sym typeface="Kollektif"/>
            </a:endParaRPr>
          </a:p>
        </p:txBody>
      </p:sp>
      <p:sp>
        <p:nvSpPr>
          <p:cNvPr id="9" name="TextBox 9"/>
          <p:cNvSpPr txBox="1"/>
          <p:nvPr/>
        </p:nvSpPr>
        <p:spPr>
          <a:xfrm>
            <a:off x="9599153" y="1342395"/>
            <a:ext cx="8043797" cy="1687831"/>
          </a:xfrm>
          <a:prstGeom prst="rect">
            <a:avLst/>
          </a:prstGeom>
        </p:spPr>
        <p:txBody>
          <a:bodyPr lIns="0" tIns="0" rIns="0" bIns="0" rtlCol="0" anchor="t">
            <a:spAutoFit/>
          </a:bodyPr>
          <a:lstStyle/>
          <a:p>
            <a:pPr algn="ctr">
              <a:lnSpc>
                <a:spcPts val="6719"/>
              </a:lnSpc>
            </a:pPr>
            <a:r>
              <a:rPr lang="en-US" sz="4799" b="1">
                <a:solidFill>
                  <a:srgbClr val="FFFFFF"/>
                </a:solidFill>
                <a:latin typeface="Arimo Bold"/>
                <a:ea typeface="Arimo Bold"/>
                <a:cs typeface="Arimo Bold"/>
                <a:sym typeface="Arimo Bold"/>
              </a:rPr>
              <a:t>ÇOCUKLARDA </a:t>
            </a:r>
          </a:p>
          <a:p>
            <a:pPr algn="ctr">
              <a:lnSpc>
                <a:spcPts val="6719"/>
              </a:lnSpc>
            </a:pPr>
            <a:r>
              <a:rPr lang="en-US" sz="4799" b="1">
                <a:solidFill>
                  <a:srgbClr val="FFFFFF"/>
                </a:solidFill>
                <a:latin typeface="Arimo Bold"/>
                <a:ea typeface="Arimo Bold"/>
                <a:cs typeface="Arimo Bold"/>
                <a:sym typeface="Arimo Bold"/>
              </a:rPr>
              <a:t>ÇEKİNGENLİK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765B9"/>
        </a:solidFill>
        <a:effectLst/>
      </p:bgPr>
    </p:bg>
    <p:spTree>
      <p:nvGrpSpPr>
        <p:cNvPr id="1" name=""/>
        <p:cNvGrpSpPr/>
        <p:nvPr/>
      </p:nvGrpSpPr>
      <p:grpSpPr>
        <a:xfrm>
          <a:off x="0" y="0"/>
          <a:ext cx="0" cy="0"/>
          <a:chOff x="0" y="0"/>
          <a:chExt cx="0" cy="0"/>
        </a:xfrm>
      </p:grpSpPr>
      <p:sp>
        <p:nvSpPr>
          <p:cNvPr id="2" name="Freeform 2"/>
          <p:cNvSpPr/>
          <p:nvPr/>
        </p:nvSpPr>
        <p:spPr>
          <a:xfrm>
            <a:off x="0" y="8840312"/>
            <a:ext cx="3011633" cy="1446688"/>
          </a:xfrm>
          <a:custGeom>
            <a:avLst/>
            <a:gdLst/>
            <a:ahLst/>
            <a:cxnLst/>
            <a:rect l="l" t="t" r="r" b="b"/>
            <a:pathLst>
              <a:path w="3011633" h="1446688">
                <a:moveTo>
                  <a:pt x="0" y="0"/>
                </a:moveTo>
                <a:lnTo>
                  <a:pt x="3011633" y="0"/>
                </a:lnTo>
                <a:lnTo>
                  <a:pt x="3011633" y="1446688"/>
                </a:lnTo>
                <a:lnTo>
                  <a:pt x="0" y="144668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6001753">
            <a:off x="15635935" y="7200900"/>
            <a:ext cx="3174445" cy="4114800"/>
          </a:xfrm>
          <a:custGeom>
            <a:avLst/>
            <a:gdLst/>
            <a:ahLst/>
            <a:cxnLst/>
            <a:rect l="l" t="t" r="r" b="b"/>
            <a:pathLst>
              <a:path w="3174445" h="4114800">
                <a:moveTo>
                  <a:pt x="0" y="0"/>
                </a:moveTo>
                <a:lnTo>
                  <a:pt x="3174445" y="0"/>
                </a:lnTo>
                <a:lnTo>
                  <a:pt x="3174445"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4" name="Group 4"/>
          <p:cNvGrpSpPr/>
          <p:nvPr/>
        </p:nvGrpSpPr>
        <p:grpSpPr>
          <a:xfrm>
            <a:off x="6190913" y="1456695"/>
            <a:ext cx="11032245" cy="7056641"/>
            <a:chOff x="0" y="0"/>
            <a:chExt cx="2905612" cy="1858539"/>
          </a:xfrm>
        </p:grpSpPr>
        <p:sp>
          <p:nvSpPr>
            <p:cNvPr id="5" name="Freeform 5"/>
            <p:cNvSpPr/>
            <p:nvPr/>
          </p:nvSpPr>
          <p:spPr>
            <a:xfrm>
              <a:off x="0" y="0"/>
              <a:ext cx="2905612" cy="1858539"/>
            </a:xfrm>
            <a:custGeom>
              <a:avLst/>
              <a:gdLst/>
              <a:ahLst/>
              <a:cxnLst/>
              <a:rect l="l" t="t" r="r" b="b"/>
              <a:pathLst>
                <a:path w="2905612" h="1858539">
                  <a:moveTo>
                    <a:pt x="35789" y="0"/>
                  </a:moveTo>
                  <a:lnTo>
                    <a:pt x="2869822" y="0"/>
                  </a:lnTo>
                  <a:cubicBezTo>
                    <a:pt x="2889588" y="0"/>
                    <a:pt x="2905612" y="16023"/>
                    <a:pt x="2905612" y="35789"/>
                  </a:cubicBezTo>
                  <a:lnTo>
                    <a:pt x="2905612" y="1822750"/>
                  </a:lnTo>
                  <a:cubicBezTo>
                    <a:pt x="2905612" y="1842516"/>
                    <a:pt x="2889588" y="1858539"/>
                    <a:pt x="2869822" y="1858539"/>
                  </a:cubicBezTo>
                  <a:lnTo>
                    <a:pt x="35789" y="1858539"/>
                  </a:lnTo>
                  <a:cubicBezTo>
                    <a:pt x="16023" y="1858539"/>
                    <a:pt x="0" y="1842516"/>
                    <a:pt x="0" y="1822750"/>
                  </a:cubicBezTo>
                  <a:lnTo>
                    <a:pt x="0" y="35789"/>
                  </a:lnTo>
                  <a:cubicBezTo>
                    <a:pt x="0" y="16023"/>
                    <a:pt x="16023" y="0"/>
                    <a:pt x="35789" y="0"/>
                  </a:cubicBezTo>
                  <a:close/>
                </a:path>
              </a:pathLst>
            </a:custGeom>
            <a:solidFill>
              <a:srgbClr val="D2FCFF"/>
            </a:solidFill>
          </p:spPr>
        </p:sp>
        <p:sp>
          <p:nvSpPr>
            <p:cNvPr id="6" name="TextBox 6"/>
            <p:cNvSpPr txBox="1"/>
            <p:nvPr/>
          </p:nvSpPr>
          <p:spPr>
            <a:xfrm>
              <a:off x="0" y="-28575"/>
              <a:ext cx="2905612" cy="1887114"/>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6603651" y="1910954"/>
            <a:ext cx="9690079" cy="6257417"/>
          </a:xfrm>
          <a:prstGeom prst="rect">
            <a:avLst/>
          </a:prstGeom>
        </p:spPr>
        <p:txBody>
          <a:bodyPr lIns="0" tIns="0" rIns="0" bIns="0" rtlCol="0" anchor="t">
            <a:spAutoFit/>
          </a:bodyPr>
          <a:lstStyle/>
          <a:p>
            <a:pPr algn="just">
              <a:lnSpc>
                <a:spcPts val="4564"/>
              </a:lnSpc>
            </a:pPr>
            <a:endParaRPr/>
          </a:p>
          <a:p>
            <a:pPr marL="604521" lvl="1" indent="-302261" algn="just">
              <a:lnSpc>
                <a:spcPts val="4564"/>
              </a:lnSpc>
              <a:buFont typeface="Arial"/>
              <a:buChar char="•"/>
            </a:pPr>
            <a:r>
              <a:rPr lang="en-US" sz="2800">
                <a:solidFill>
                  <a:srgbClr val="000000"/>
                </a:solidFill>
                <a:latin typeface="Kollektif"/>
                <a:ea typeface="Kollektif"/>
                <a:cs typeface="Kollektif"/>
                <a:sym typeface="Kollektif"/>
              </a:rPr>
              <a:t> Çocuğunuzu ileri derecede kontrolünüz ve himayeniz altında tutmayın.</a:t>
            </a:r>
          </a:p>
          <a:p>
            <a:pPr marL="604521" lvl="1" indent="-302261" algn="just">
              <a:lnSpc>
                <a:spcPts val="4564"/>
              </a:lnSpc>
              <a:buFont typeface="Arial"/>
              <a:buChar char="•"/>
            </a:pPr>
            <a:r>
              <a:rPr lang="en-US" sz="2800">
                <a:solidFill>
                  <a:srgbClr val="000000"/>
                </a:solidFill>
                <a:latin typeface="Kollektif"/>
                <a:ea typeface="Kollektif"/>
                <a:cs typeface="Kollektif"/>
                <a:sym typeface="Kollektif"/>
              </a:rPr>
              <a:t>Çocuğa hiç kontrol uygulamamak, ona net sınırlar çizmemek de tehlikelidir.</a:t>
            </a:r>
          </a:p>
          <a:p>
            <a:pPr marL="604521" lvl="1" indent="-302261" algn="just">
              <a:lnSpc>
                <a:spcPts val="4564"/>
              </a:lnSpc>
              <a:buFont typeface="Arial"/>
              <a:buChar char="•"/>
            </a:pPr>
            <a:r>
              <a:rPr lang="en-US" sz="2800">
                <a:solidFill>
                  <a:srgbClr val="000000"/>
                </a:solidFill>
                <a:latin typeface="Kollektif"/>
                <a:ea typeface="Kollektif"/>
                <a:cs typeface="Kollektif"/>
                <a:sym typeface="Kollektif"/>
              </a:rPr>
              <a:t>Çocuk, sevildiği hissettirilerek kontrol edilmelidir.</a:t>
            </a:r>
          </a:p>
          <a:p>
            <a:pPr marL="604521" lvl="1" indent="-302261" algn="just">
              <a:lnSpc>
                <a:spcPts val="4564"/>
              </a:lnSpc>
              <a:buFont typeface="Arial"/>
              <a:buChar char="•"/>
            </a:pPr>
            <a:r>
              <a:rPr lang="en-US" sz="2800">
                <a:solidFill>
                  <a:srgbClr val="000000"/>
                </a:solidFill>
                <a:latin typeface="Kollektif"/>
                <a:ea typeface="Kollektif"/>
                <a:cs typeface="Kollektif"/>
                <a:sym typeface="Kollektif"/>
              </a:rPr>
              <a:t>Alması gereken bütün kararları onun yerine siz almayın.</a:t>
            </a:r>
          </a:p>
          <a:p>
            <a:pPr marL="604521" lvl="1" indent="-302261" algn="just">
              <a:lnSpc>
                <a:spcPts val="4564"/>
              </a:lnSpc>
              <a:buFont typeface="Arial"/>
              <a:buChar char="•"/>
            </a:pPr>
            <a:r>
              <a:rPr lang="en-US" sz="2800">
                <a:solidFill>
                  <a:srgbClr val="000000"/>
                </a:solidFill>
                <a:latin typeface="Kollektif"/>
                <a:ea typeface="Kollektif"/>
                <a:cs typeface="Kollektif"/>
                <a:sym typeface="Kollektif"/>
              </a:rPr>
              <a:t>Yeni bir işe giriştiğinde onu hemen eleştirmemeye ve başkalarının yanında onu, hatası nedeni ile utandırmamaya dikkat edin.</a:t>
            </a:r>
          </a:p>
          <a:p>
            <a:pPr algn="ctr">
              <a:lnSpc>
                <a:spcPts val="4564"/>
              </a:lnSpc>
              <a:spcBef>
                <a:spcPct val="0"/>
              </a:spcBef>
            </a:pPr>
            <a:endParaRPr lang="en-US" sz="2800">
              <a:solidFill>
                <a:srgbClr val="000000"/>
              </a:solidFill>
              <a:latin typeface="Kollektif"/>
              <a:ea typeface="Kollektif"/>
              <a:cs typeface="Kollektif"/>
              <a:sym typeface="Kollektif"/>
            </a:endParaRPr>
          </a:p>
        </p:txBody>
      </p:sp>
      <p:sp>
        <p:nvSpPr>
          <p:cNvPr id="8" name="Freeform 8"/>
          <p:cNvSpPr/>
          <p:nvPr/>
        </p:nvSpPr>
        <p:spPr>
          <a:xfrm>
            <a:off x="661003" y="3585992"/>
            <a:ext cx="5141128" cy="2798048"/>
          </a:xfrm>
          <a:custGeom>
            <a:avLst/>
            <a:gdLst/>
            <a:ahLst/>
            <a:cxnLst/>
            <a:rect l="l" t="t" r="r" b="b"/>
            <a:pathLst>
              <a:path w="5141128" h="2798048">
                <a:moveTo>
                  <a:pt x="0" y="0"/>
                </a:moveTo>
                <a:lnTo>
                  <a:pt x="5141128" y="0"/>
                </a:lnTo>
                <a:lnTo>
                  <a:pt x="5141128" y="2798048"/>
                </a:lnTo>
                <a:lnTo>
                  <a:pt x="0" y="2798048"/>
                </a:lnTo>
                <a:lnTo>
                  <a:pt x="0" y="0"/>
                </a:lnTo>
                <a:close/>
              </a:path>
            </a:pathLst>
          </a:custGeom>
          <a:blipFill>
            <a:blip r:embed="rId6"/>
            <a:stretch>
              <a:fillRect t="-1619" b="-1619"/>
            </a:stretch>
          </a:blipFill>
        </p:spPr>
      </p:sp>
      <p:sp>
        <p:nvSpPr>
          <p:cNvPr id="9" name="TextBox 9"/>
          <p:cNvSpPr txBox="1"/>
          <p:nvPr/>
        </p:nvSpPr>
        <p:spPr>
          <a:xfrm>
            <a:off x="661003" y="641350"/>
            <a:ext cx="11885295" cy="688975"/>
          </a:xfrm>
          <a:prstGeom prst="rect">
            <a:avLst/>
          </a:prstGeom>
        </p:spPr>
        <p:txBody>
          <a:bodyPr lIns="0" tIns="0" rIns="0" bIns="0" rtlCol="0" anchor="t">
            <a:spAutoFit/>
          </a:bodyPr>
          <a:lstStyle/>
          <a:p>
            <a:pPr algn="ctr">
              <a:lnSpc>
                <a:spcPts val="5599"/>
              </a:lnSpc>
            </a:pPr>
            <a:r>
              <a:rPr lang="en-US" sz="3999" b="1">
                <a:solidFill>
                  <a:srgbClr val="FFFFFF"/>
                </a:solidFill>
                <a:latin typeface="Arimo Bold"/>
                <a:ea typeface="Arimo Bold"/>
                <a:cs typeface="Arimo Bold"/>
                <a:sym typeface="Arimo Bold"/>
              </a:rPr>
              <a:t>Çekingenlikle Baş Etmede Aileye Düşen Görevler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765B9"/>
        </a:solidFill>
        <a:effectLst/>
      </p:bgPr>
    </p:bg>
    <p:spTree>
      <p:nvGrpSpPr>
        <p:cNvPr id="1" name=""/>
        <p:cNvGrpSpPr/>
        <p:nvPr/>
      </p:nvGrpSpPr>
      <p:grpSpPr>
        <a:xfrm>
          <a:off x="0" y="0"/>
          <a:ext cx="0" cy="0"/>
          <a:chOff x="0" y="0"/>
          <a:chExt cx="0" cy="0"/>
        </a:xfrm>
      </p:grpSpPr>
      <p:sp>
        <p:nvSpPr>
          <p:cNvPr id="2" name="Freeform 2"/>
          <p:cNvSpPr/>
          <p:nvPr/>
        </p:nvSpPr>
        <p:spPr>
          <a:xfrm>
            <a:off x="0" y="8840312"/>
            <a:ext cx="3011633" cy="1446688"/>
          </a:xfrm>
          <a:custGeom>
            <a:avLst/>
            <a:gdLst/>
            <a:ahLst/>
            <a:cxnLst/>
            <a:rect l="l" t="t" r="r" b="b"/>
            <a:pathLst>
              <a:path w="3011633" h="1446688">
                <a:moveTo>
                  <a:pt x="0" y="0"/>
                </a:moveTo>
                <a:lnTo>
                  <a:pt x="3011633" y="0"/>
                </a:lnTo>
                <a:lnTo>
                  <a:pt x="3011633" y="1446688"/>
                </a:lnTo>
                <a:lnTo>
                  <a:pt x="0" y="144668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6001753">
            <a:off x="15635935" y="7200900"/>
            <a:ext cx="3174445" cy="4114800"/>
          </a:xfrm>
          <a:custGeom>
            <a:avLst/>
            <a:gdLst/>
            <a:ahLst/>
            <a:cxnLst/>
            <a:rect l="l" t="t" r="r" b="b"/>
            <a:pathLst>
              <a:path w="3174445" h="4114800">
                <a:moveTo>
                  <a:pt x="0" y="0"/>
                </a:moveTo>
                <a:lnTo>
                  <a:pt x="3174445" y="0"/>
                </a:lnTo>
                <a:lnTo>
                  <a:pt x="3174445"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4" name="Group 4"/>
          <p:cNvGrpSpPr/>
          <p:nvPr/>
        </p:nvGrpSpPr>
        <p:grpSpPr>
          <a:xfrm>
            <a:off x="9762493" y="1456695"/>
            <a:ext cx="7460665" cy="7383617"/>
            <a:chOff x="0" y="0"/>
            <a:chExt cx="1964949" cy="1944656"/>
          </a:xfrm>
        </p:grpSpPr>
        <p:sp>
          <p:nvSpPr>
            <p:cNvPr id="5" name="Freeform 5"/>
            <p:cNvSpPr/>
            <p:nvPr/>
          </p:nvSpPr>
          <p:spPr>
            <a:xfrm>
              <a:off x="0" y="0"/>
              <a:ext cx="1964949" cy="1944656"/>
            </a:xfrm>
            <a:custGeom>
              <a:avLst/>
              <a:gdLst/>
              <a:ahLst/>
              <a:cxnLst/>
              <a:rect l="l" t="t" r="r" b="b"/>
              <a:pathLst>
                <a:path w="1964949" h="1944656">
                  <a:moveTo>
                    <a:pt x="52923" y="0"/>
                  </a:moveTo>
                  <a:lnTo>
                    <a:pt x="1912026" y="0"/>
                  </a:lnTo>
                  <a:cubicBezTo>
                    <a:pt x="1941254" y="0"/>
                    <a:pt x="1964949" y="23694"/>
                    <a:pt x="1964949" y="52923"/>
                  </a:cubicBezTo>
                  <a:lnTo>
                    <a:pt x="1964949" y="1891734"/>
                  </a:lnTo>
                  <a:cubicBezTo>
                    <a:pt x="1964949" y="1920962"/>
                    <a:pt x="1941254" y="1944656"/>
                    <a:pt x="1912026" y="1944656"/>
                  </a:cubicBezTo>
                  <a:lnTo>
                    <a:pt x="52923" y="1944656"/>
                  </a:lnTo>
                  <a:cubicBezTo>
                    <a:pt x="23694" y="1944656"/>
                    <a:pt x="0" y="1920962"/>
                    <a:pt x="0" y="1891734"/>
                  </a:cubicBezTo>
                  <a:lnTo>
                    <a:pt x="0" y="52923"/>
                  </a:lnTo>
                  <a:cubicBezTo>
                    <a:pt x="0" y="23694"/>
                    <a:pt x="23694" y="0"/>
                    <a:pt x="52923" y="0"/>
                  </a:cubicBezTo>
                  <a:close/>
                </a:path>
              </a:pathLst>
            </a:custGeom>
            <a:solidFill>
              <a:srgbClr val="D2FCFF"/>
            </a:solidFill>
          </p:spPr>
        </p:sp>
        <p:sp>
          <p:nvSpPr>
            <p:cNvPr id="6" name="TextBox 6"/>
            <p:cNvSpPr txBox="1"/>
            <p:nvPr/>
          </p:nvSpPr>
          <p:spPr>
            <a:xfrm>
              <a:off x="0" y="-28575"/>
              <a:ext cx="1964949" cy="1973231"/>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2127139" y="3420611"/>
            <a:ext cx="5029317" cy="5029317"/>
          </a:xfrm>
          <a:custGeom>
            <a:avLst/>
            <a:gdLst/>
            <a:ahLst/>
            <a:cxnLst/>
            <a:rect l="l" t="t" r="r" b="b"/>
            <a:pathLst>
              <a:path w="5029317" h="5029317">
                <a:moveTo>
                  <a:pt x="0" y="0"/>
                </a:moveTo>
                <a:lnTo>
                  <a:pt x="5029316" y="0"/>
                </a:lnTo>
                <a:lnTo>
                  <a:pt x="5029316" y="5029316"/>
                </a:lnTo>
                <a:lnTo>
                  <a:pt x="0" y="5029316"/>
                </a:lnTo>
                <a:lnTo>
                  <a:pt x="0" y="0"/>
                </a:lnTo>
                <a:close/>
              </a:path>
            </a:pathLst>
          </a:custGeom>
          <a:blipFill>
            <a:blip r:embed="rId6"/>
            <a:stretch>
              <a:fillRect/>
            </a:stretch>
          </a:blipFill>
        </p:spPr>
      </p:sp>
      <p:sp>
        <p:nvSpPr>
          <p:cNvPr id="8" name="TextBox 8"/>
          <p:cNvSpPr txBox="1"/>
          <p:nvPr/>
        </p:nvSpPr>
        <p:spPr>
          <a:xfrm>
            <a:off x="10307816" y="1767346"/>
            <a:ext cx="6370019" cy="5601588"/>
          </a:xfrm>
          <a:prstGeom prst="rect">
            <a:avLst/>
          </a:prstGeom>
        </p:spPr>
        <p:txBody>
          <a:bodyPr lIns="0" tIns="0" rIns="0" bIns="0" rtlCol="0" anchor="t">
            <a:spAutoFit/>
          </a:bodyPr>
          <a:lstStyle/>
          <a:p>
            <a:pPr algn="ctr">
              <a:lnSpc>
                <a:spcPts val="3912"/>
              </a:lnSpc>
            </a:pPr>
            <a:endParaRPr/>
          </a:p>
          <a:p>
            <a:pPr algn="ctr">
              <a:lnSpc>
                <a:spcPts val="4564"/>
              </a:lnSpc>
              <a:spcBef>
                <a:spcPct val="0"/>
              </a:spcBef>
            </a:pPr>
            <a:r>
              <a:rPr lang="en-US" sz="2800">
                <a:solidFill>
                  <a:srgbClr val="000000"/>
                </a:solidFill>
                <a:latin typeface="Kollektif"/>
                <a:ea typeface="Kollektif"/>
                <a:cs typeface="Kollektif"/>
                <a:sym typeface="Kollektif"/>
              </a:rPr>
              <a:t> Bu çocuklar  çevreleriyle bu saldırgan davranışlarla ilişki kurmaya çalışırlar. İhtiyaçlarını karşılamak, istediklerini yaptırmak için karşısındaki kişiyi bastırmaya ve saldırganca bir tutum sergileyerek bu durumun üstesinden gelmeye çalışırlar. Kendi amaçları için etrafındaki kişileri ve onların ihtiyaçlarını göz ardı edebilirler.  </a:t>
            </a:r>
          </a:p>
        </p:txBody>
      </p:sp>
      <p:sp>
        <p:nvSpPr>
          <p:cNvPr id="9" name="TextBox 9"/>
          <p:cNvSpPr txBox="1"/>
          <p:nvPr/>
        </p:nvSpPr>
        <p:spPr>
          <a:xfrm>
            <a:off x="619899" y="1342395"/>
            <a:ext cx="8043797" cy="1687831"/>
          </a:xfrm>
          <a:prstGeom prst="rect">
            <a:avLst/>
          </a:prstGeom>
        </p:spPr>
        <p:txBody>
          <a:bodyPr lIns="0" tIns="0" rIns="0" bIns="0" rtlCol="0" anchor="t">
            <a:spAutoFit/>
          </a:bodyPr>
          <a:lstStyle/>
          <a:p>
            <a:pPr algn="ctr">
              <a:lnSpc>
                <a:spcPts val="6719"/>
              </a:lnSpc>
            </a:pPr>
            <a:r>
              <a:rPr lang="en-US" sz="4799" b="1">
                <a:solidFill>
                  <a:srgbClr val="FFFFFF"/>
                </a:solidFill>
                <a:latin typeface="Arimo Bold"/>
                <a:ea typeface="Arimo Bold"/>
                <a:cs typeface="Arimo Bold"/>
                <a:sym typeface="Arimo Bold"/>
              </a:rPr>
              <a:t>ÇOCUKLARDA </a:t>
            </a:r>
          </a:p>
          <a:p>
            <a:pPr algn="ctr">
              <a:lnSpc>
                <a:spcPts val="6719"/>
              </a:lnSpc>
            </a:pPr>
            <a:r>
              <a:rPr lang="en-US" sz="4799" b="1">
                <a:solidFill>
                  <a:srgbClr val="FFFFFF"/>
                </a:solidFill>
                <a:latin typeface="Arimo Bold"/>
                <a:ea typeface="Arimo Bold"/>
                <a:cs typeface="Arimo Bold"/>
                <a:sym typeface="Arimo Bold"/>
              </a:rPr>
              <a:t>SALDIRGANLIK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765B9"/>
        </a:solidFill>
        <a:effectLst/>
      </p:bgPr>
    </p:bg>
    <p:spTree>
      <p:nvGrpSpPr>
        <p:cNvPr id="1" name=""/>
        <p:cNvGrpSpPr/>
        <p:nvPr/>
      </p:nvGrpSpPr>
      <p:grpSpPr>
        <a:xfrm>
          <a:off x="0" y="0"/>
          <a:ext cx="0" cy="0"/>
          <a:chOff x="0" y="0"/>
          <a:chExt cx="0" cy="0"/>
        </a:xfrm>
      </p:grpSpPr>
      <p:sp>
        <p:nvSpPr>
          <p:cNvPr id="2" name="Freeform 2"/>
          <p:cNvSpPr/>
          <p:nvPr/>
        </p:nvSpPr>
        <p:spPr>
          <a:xfrm>
            <a:off x="0" y="8840312"/>
            <a:ext cx="3011633" cy="1446688"/>
          </a:xfrm>
          <a:custGeom>
            <a:avLst/>
            <a:gdLst/>
            <a:ahLst/>
            <a:cxnLst/>
            <a:rect l="l" t="t" r="r" b="b"/>
            <a:pathLst>
              <a:path w="3011633" h="1446688">
                <a:moveTo>
                  <a:pt x="0" y="0"/>
                </a:moveTo>
                <a:lnTo>
                  <a:pt x="3011633" y="0"/>
                </a:lnTo>
                <a:lnTo>
                  <a:pt x="3011633" y="1446688"/>
                </a:lnTo>
                <a:lnTo>
                  <a:pt x="0" y="144668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6001753">
            <a:off x="15635935" y="7200900"/>
            <a:ext cx="3174445" cy="4114800"/>
          </a:xfrm>
          <a:custGeom>
            <a:avLst/>
            <a:gdLst/>
            <a:ahLst/>
            <a:cxnLst/>
            <a:rect l="l" t="t" r="r" b="b"/>
            <a:pathLst>
              <a:path w="3174445" h="4114800">
                <a:moveTo>
                  <a:pt x="0" y="0"/>
                </a:moveTo>
                <a:lnTo>
                  <a:pt x="3174445" y="0"/>
                </a:lnTo>
                <a:lnTo>
                  <a:pt x="3174445"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4" name="Group 4"/>
          <p:cNvGrpSpPr/>
          <p:nvPr/>
        </p:nvGrpSpPr>
        <p:grpSpPr>
          <a:xfrm>
            <a:off x="6350836" y="1456695"/>
            <a:ext cx="10872321" cy="6859025"/>
            <a:chOff x="0" y="0"/>
            <a:chExt cx="2863492" cy="1806492"/>
          </a:xfrm>
        </p:grpSpPr>
        <p:sp>
          <p:nvSpPr>
            <p:cNvPr id="5" name="Freeform 5"/>
            <p:cNvSpPr/>
            <p:nvPr/>
          </p:nvSpPr>
          <p:spPr>
            <a:xfrm>
              <a:off x="0" y="0"/>
              <a:ext cx="2863492" cy="1806492"/>
            </a:xfrm>
            <a:custGeom>
              <a:avLst/>
              <a:gdLst/>
              <a:ahLst/>
              <a:cxnLst/>
              <a:rect l="l" t="t" r="r" b="b"/>
              <a:pathLst>
                <a:path w="2863492" h="1806492">
                  <a:moveTo>
                    <a:pt x="36316" y="0"/>
                  </a:moveTo>
                  <a:lnTo>
                    <a:pt x="2827176" y="0"/>
                  </a:lnTo>
                  <a:cubicBezTo>
                    <a:pt x="2836808" y="0"/>
                    <a:pt x="2846045" y="3826"/>
                    <a:pt x="2852855" y="10637"/>
                  </a:cubicBezTo>
                  <a:cubicBezTo>
                    <a:pt x="2859666" y="17447"/>
                    <a:pt x="2863492" y="26684"/>
                    <a:pt x="2863492" y="36316"/>
                  </a:cubicBezTo>
                  <a:lnTo>
                    <a:pt x="2863492" y="1770176"/>
                  </a:lnTo>
                  <a:cubicBezTo>
                    <a:pt x="2863492" y="1790233"/>
                    <a:pt x="2847233" y="1806492"/>
                    <a:pt x="2827176" y="1806492"/>
                  </a:cubicBezTo>
                  <a:lnTo>
                    <a:pt x="36316" y="1806492"/>
                  </a:lnTo>
                  <a:cubicBezTo>
                    <a:pt x="16259" y="1806492"/>
                    <a:pt x="0" y="1790233"/>
                    <a:pt x="0" y="1770176"/>
                  </a:cubicBezTo>
                  <a:lnTo>
                    <a:pt x="0" y="36316"/>
                  </a:lnTo>
                  <a:cubicBezTo>
                    <a:pt x="0" y="16259"/>
                    <a:pt x="16259" y="0"/>
                    <a:pt x="36316" y="0"/>
                  </a:cubicBezTo>
                  <a:close/>
                </a:path>
              </a:pathLst>
            </a:custGeom>
            <a:solidFill>
              <a:srgbClr val="D2FCFF"/>
            </a:solidFill>
          </p:spPr>
        </p:sp>
        <p:sp>
          <p:nvSpPr>
            <p:cNvPr id="6" name="TextBox 6"/>
            <p:cNvSpPr txBox="1"/>
            <p:nvPr/>
          </p:nvSpPr>
          <p:spPr>
            <a:xfrm>
              <a:off x="0" y="-28575"/>
              <a:ext cx="2863492" cy="1835067"/>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6603651" y="1910954"/>
            <a:ext cx="9690079" cy="5114417"/>
          </a:xfrm>
          <a:prstGeom prst="rect">
            <a:avLst/>
          </a:prstGeom>
        </p:spPr>
        <p:txBody>
          <a:bodyPr lIns="0" tIns="0" rIns="0" bIns="0" rtlCol="0" anchor="t">
            <a:spAutoFit/>
          </a:bodyPr>
          <a:lstStyle/>
          <a:p>
            <a:pPr algn="just">
              <a:lnSpc>
                <a:spcPts val="4564"/>
              </a:lnSpc>
            </a:pPr>
            <a:endParaRPr/>
          </a:p>
          <a:p>
            <a:pPr marL="604521" lvl="1" indent="-302261" algn="just">
              <a:lnSpc>
                <a:spcPts val="4564"/>
              </a:lnSpc>
              <a:buFont typeface="Arial"/>
              <a:buChar char="•"/>
            </a:pPr>
            <a:r>
              <a:rPr lang="en-US" sz="2800">
                <a:solidFill>
                  <a:srgbClr val="000000"/>
                </a:solidFill>
                <a:latin typeface="Kollektif"/>
                <a:ea typeface="Kollektif"/>
                <a:cs typeface="Kollektif"/>
                <a:sym typeface="Kollektif"/>
              </a:rPr>
              <a:t>Aile çocuğa sağlıklı biçimde ve net sınırlar çizebilmeli.</a:t>
            </a:r>
          </a:p>
          <a:p>
            <a:pPr marL="604521" lvl="1" indent="-302261" algn="just">
              <a:lnSpc>
                <a:spcPts val="4564"/>
              </a:lnSpc>
              <a:buFont typeface="Arial"/>
              <a:buChar char="•"/>
            </a:pPr>
            <a:r>
              <a:rPr lang="en-US" sz="2800">
                <a:solidFill>
                  <a:srgbClr val="000000"/>
                </a:solidFill>
                <a:latin typeface="Kollektif"/>
                <a:ea typeface="Kollektif"/>
                <a:cs typeface="Kollektif"/>
                <a:sym typeface="Kollektif"/>
              </a:rPr>
              <a:t>Çocuğa, abartıya kaçmadan gerçekçi biçimde geribildirimler verilmeli.</a:t>
            </a:r>
          </a:p>
          <a:p>
            <a:pPr marL="604521" lvl="1" indent="-302261" algn="just">
              <a:lnSpc>
                <a:spcPts val="4564"/>
              </a:lnSpc>
              <a:buFont typeface="Arial"/>
              <a:buChar char="•"/>
            </a:pPr>
            <a:r>
              <a:rPr lang="en-US" sz="2800">
                <a:solidFill>
                  <a:srgbClr val="000000"/>
                </a:solidFill>
                <a:latin typeface="Kollektif"/>
                <a:ea typeface="Kollektif"/>
                <a:cs typeface="Kollektif"/>
                <a:sym typeface="Kollektif"/>
              </a:rPr>
              <a:t>Aile, kişilerarası sorunların çözümü ile ilgili çocuğa doğru model olmalı.</a:t>
            </a:r>
          </a:p>
          <a:p>
            <a:pPr marL="604521" lvl="1" indent="-302261" algn="just">
              <a:lnSpc>
                <a:spcPts val="4564"/>
              </a:lnSpc>
              <a:buFont typeface="Arial"/>
              <a:buChar char="•"/>
            </a:pPr>
            <a:r>
              <a:rPr lang="en-US" sz="2800">
                <a:solidFill>
                  <a:srgbClr val="000000"/>
                </a:solidFill>
                <a:latin typeface="Kollektif"/>
                <a:ea typeface="Kollektif"/>
                <a:cs typeface="Kollektif"/>
                <a:sym typeface="Kollektif"/>
              </a:rPr>
              <a:t>Anne, baba ve çocuk birbirlerinin haklarına saygı gösterme bilincinde olmalı.</a:t>
            </a:r>
          </a:p>
          <a:p>
            <a:pPr marL="604521" lvl="1" indent="-302261" algn="just">
              <a:lnSpc>
                <a:spcPts val="4564"/>
              </a:lnSpc>
              <a:buFont typeface="Arial"/>
              <a:buChar char="•"/>
            </a:pPr>
            <a:r>
              <a:rPr lang="en-US" sz="2800">
                <a:solidFill>
                  <a:srgbClr val="000000"/>
                </a:solidFill>
                <a:latin typeface="Kollektif"/>
                <a:ea typeface="Kollektif"/>
                <a:cs typeface="Kollektif"/>
                <a:sym typeface="Kollektif"/>
              </a:rPr>
              <a:t>Çocuğun işbirlikçi girişimleri aile içinde ödüllendirilmeli.</a:t>
            </a:r>
          </a:p>
        </p:txBody>
      </p:sp>
      <p:sp>
        <p:nvSpPr>
          <p:cNvPr id="8" name="Freeform 8"/>
          <p:cNvSpPr/>
          <p:nvPr/>
        </p:nvSpPr>
        <p:spPr>
          <a:xfrm>
            <a:off x="1028700" y="2862470"/>
            <a:ext cx="4974535" cy="4162900"/>
          </a:xfrm>
          <a:custGeom>
            <a:avLst/>
            <a:gdLst/>
            <a:ahLst/>
            <a:cxnLst/>
            <a:rect l="l" t="t" r="r" b="b"/>
            <a:pathLst>
              <a:path w="4974535" h="4162900">
                <a:moveTo>
                  <a:pt x="0" y="0"/>
                </a:moveTo>
                <a:lnTo>
                  <a:pt x="4974535" y="0"/>
                </a:lnTo>
                <a:lnTo>
                  <a:pt x="4974535" y="4162901"/>
                </a:lnTo>
                <a:lnTo>
                  <a:pt x="0" y="4162901"/>
                </a:lnTo>
                <a:lnTo>
                  <a:pt x="0" y="0"/>
                </a:lnTo>
                <a:close/>
              </a:path>
            </a:pathLst>
          </a:custGeom>
          <a:blipFill>
            <a:blip r:embed="rId6"/>
            <a:stretch>
              <a:fillRect/>
            </a:stretch>
          </a:blipFill>
        </p:spPr>
      </p:sp>
      <p:sp>
        <p:nvSpPr>
          <p:cNvPr id="9" name="TextBox 9"/>
          <p:cNvSpPr txBox="1"/>
          <p:nvPr/>
        </p:nvSpPr>
        <p:spPr>
          <a:xfrm>
            <a:off x="1376301" y="641350"/>
            <a:ext cx="11913514" cy="688975"/>
          </a:xfrm>
          <a:prstGeom prst="rect">
            <a:avLst/>
          </a:prstGeom>
        </p:spPr>
        <p:txBody>
          <a:bodyPr lIns="0" tIns="0" rIns="0" bIns="0" rtlCol="0" anchor="t">
            <a:spAutoFit/>
          </a:bodyPr>
          <a:lstStyle/>
          <a:p>
            <a:pPr algn="ctr">
              <a:lnSpc>
                <a:spcPts val="5599"/>
              </a:lnSpc>
            </a:pPr>
            <a:r>
              <a:rPr lang="en-US" sz="3999" b="1">
                <a:solidFill>
                  <a:srgbClr val="FFFFFF"/>
                </a:solidFill>
                <a:latin typeface="Arimo Bold"/>
                <a:ea typeface="Arimo Bold"/>
                <a:cs typeface="Arimo Bold"/>
                <a:sym typeface="Arimo Bold"/>
              </a:rPr>
              <a:t>Saldırganlıkla Baş Etmede Aileye Düşen Görevler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733142" flipV="1">
            <a:off x="14995878" y="7298352"/>
            <a:ext cx="3292122" cy="2988648"/>
          </a:xfrm>
          <a:custGeom>
            <a:avLst/>
            <a:gdLst/>
            <a:ahLst/>
            <a:cxnLst/>
            <a:rect l="l" t="t" r="r" b="b"/>
            <a:pathLst>
              <a:path w="3292122" h="2988648">
                <a:moveTo>
                  <a:pt x="0" y="2988648"/>
                </a:moveTo>
                <a:lnTo>
                  <a:pt x="3292122" y="2988648"/>
                </a:lnTo>
                <a:lnTo>
                  <a:pt x="3292122" y="0"/>
                </a:lnTo>
                <a:lnTo>
                  <a:pt x="0" y="0"/>
                </a:lnTo>
                <a:lnTo>
                  <a:pt x="0" y="2988648"/>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7483148">
            <a:off x="-558523" y="-1431098"/>
            <a:ext cx="3174445" cy="4114800"/>
          </a:xfrm>
          <a:custGeom>
            <a:avLst/>
            <a:gdLst/>
            <a:ahLst/>
            <a:cxnLst/>
            <a:rect l="l" t="t" r="r" b="b"/>
            <a:pathLst>
              <a:path w="3174445" h="4114800">
                <a:moveTo>
                  <a:pt x="0" y="0"/>
                </a:moveTo>
                <a:lnTo>
                  <a:pt x="3174446" y="0"/>
                </a:lnTo>
                <a:lnTo>
                  <a:pt x="3174446"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TextBox 4"/>
          <p:cNvSpPr txBox="1"/>
          <p:nvPr/>
        </p:nvSpPr>
        <p:spPr>
          <a:xfrm>
            <a:off x="1632037" y="3036051"/>
            <a:ext cx="15350901" cy="1481455"/>
          </a:xfrm>
          <a:prstGeom prst="rect">
            <a:avLst/>
          </a:prstGeom>
        </p:spPr>
        <p:txBody>
          <a:bodyPr lIns="0" tIns="0" rIns="0" bIns="0" rtlCol="0" anchor="t">
            <a:spAutoFit/>
          </a:bodyPr>
          <a:lstStyle/>
          <a:p>
            <a:pPr algn="just">
              <a:lnSpc>
                <a:spcPts val="3919"/>
              </a:lnSpc>
            </a:pPr>
            <a:r>
              <a:rPr lang="en-US" sz="2799">
                <a:solidFill>
                  <a:srgbClr val="000000"/>
                </a:solidFill>
                <a:latin typeface="Kollektif"/>
                <a:ea typeface="Kollektif"/>
                <a:cs typeface="Kollektif"/>
                <a:sym typeface="Kollektif"/>
              </a:rPr>
              <a:t>Toplumu oluşturan insanların bir grubu aşırı derecede çekingen, bir kısmı ise fazlaca saldırgandır. Çekingenlik ve saldırganlık özelliklerinin tam ortasında ise sağlıklı iletişimi anlatan </a:t>
            </a:r>
            <a:r>
              <a:rPr lang="en-US" sz="2799" b="1">
                <a:solidFill>
                  <a:srgbClr val="000000"/>
                </a:solidFill>
                <a:latin typeface="Kollektif Bold"/>
                <a:ea typeface="Kollektif Bold"/>
                <a:cs typeface="Kollektif Bold"/>
                <a:sym typeface="Kollektif Bold"/>
              </a:rPr>
              <a:t>”A</a:t>
            </a:r>
            <a:r>
              <a:rPr lang="en-US" sz="2799" b="1" i="1">
                <a:solidFill>
                  <a:srgbClr val="000000"/>
                </a:solidFill>
                <a:latin typeface="Kollektif Bold Italics"/>
                <a:ea typeface="Kollektif Bold Italics"/>
                <a:cs typeface="Kollektif Bold Italics"/>
                <a:sym typeface="Kollektif Bold Italics"/>
              </a:rPr>
              <a:t>tılganlık’’ </a:t>
            </a:r>
            <a:r>
              <a:rPr lang="en-US" sz="2799">
                <a:solidFill>
                  <a:srgbClr val="000000"/>
                </a:solidFill>
                <a:latin typeface="Kollektif"/>
                <a:ea typeface="Kollektif"/>
                <a:cs typeface="Kollektif"/>
                <a:sym typeface="Kollektif"/>
              </a:rPr>
              <a:t>iletişim özelliği bulunmaktadır.</a:t>
            </a:r>
          </a:p>
        </p:txBody>
      </p:sp>
      <p:sp>
        <p:nvSpPr>
          <p:cNvPr id="5" name="TextBox 5"/>
          <p:cNvSpPr txBox="1"/>
          <p:nvPr/>
        </p:nvSpPr>
        <p:spPr>
          <a:xfrm>
            <a:off x="4268196" y="942975"/>
            <a:ext cx="9751607" cy="1393825"/>
          </a:xfrm>
          <a:prstGeom prst="rect">
            <a:avLst/>
          </a:prstGeom>
        </p:spPr>
        <p:txBody>
          <a:bodyPr lIns="0" tIns="0" rIns="0" bIns="0" rtlCol="0" anchor="t">
            <a:spAutoFit/>
          </a:bodyPr>
          <a:lstStyle/>
          <a:p>
            <a:pPr algn="ctr">
              <a:lnSpc>
                <a:spcPts val="5599"/>
              </a:lnSpc>
            </a:pPr>
            <a:r>
              <a:rPr lang="en-US" sz="3999" b="1">
                <a:solidFill>
                  <a:srgbClr val="000000"/>
                </a:solidFill>
                <a:latin typeface="Arimo Bold"/>
                <a:ea typeface="Arimo Bold"/>
                <a:cs typeface="Arimo Bold"/>
                <a:sym typeface="Arimo Bold"/>
              </a:rPr>
              <a:t>Çekingenlik, Atılganlık ve Saldırganlık Arasındaki Fark Nedir?</a:t>
            </a:r>
          </a:p>
        </p:txBody>
      </p:sp>
      <p:sp>
        <p:nvSpPr>
          <p:cNvPr id="6" name="AutoShape 6"/>
          <p:cNvSpPr/>
          <p:nvPr/>
        </p:nvSpPr>
        <p:spPr>
          <a:xfrm>
            <a:off x="4031440" y="5998667"/>
            <a:ext cx="9988364" cy="0"/>
          </a:xfrm>
          <a:prstGeom prst="line">
            <a:avLst/>
          </a:prstGeom>
          <a:ln w="123825" cap="flat">
            <a:solidFill>
              <a:srgbClr val="000000"/>
            </a:solidFill>
            <a:prstDash val="solid"/>
            <a:headEnd type="triangle" w="lg" len="med"/>
            <a:tailEnd type="triangle" w="lg" len="med"/>
          </a:ln>
        </p:spPr>
      </p:sp>
      <p:sp>
        <p:nvSpPr>
          <p:cNvPr id="7" name="TextBox 7"/>
          <p:cNvSpPr txBox="1"/>
          <p:nvPr/>
        </p:nvSpPr>
        <p:spPr>
          <a:xfrm>
            <a:off x="3328436" y="6895811"/>
            <a:ext cx="1879521" cy="589915"/>
          </a:xfrm>
          <a:prstGeom prst="rect">
            <a:avLst/>
          </a:prstGeom>
        </p:spPr>
        <p:txBody>
          <a:bodyPr lIns="0" tIns="0" rIns="0" bIns="0" rtlCol="0" anchor="t">
            <a:spAutoFit/>
          </a:bodyPr>
          <a:lstStyle/>
          <a:p>
            <a:pPr algn="ctr">
              <a:lnSpc>
                <a:spcPts val="4759"/>
              </a:lnSpc>
            </a:pPr>
            <a:r>
              <a:rPr lang="en-US" sz="3399">
                <a:solidFill>
                  <a:srgbClr val="000000"/>
                </a:solidFill>
                <a:latin typeface="Kollektif"/>
                <a:ea typeface="Kollektif"/>
                <a:cs typeface="Kollektif"/>
                <a:sym typeface="Kollektif"/>
              </a:rPr>
              <a:t>Çekingen </a:t>
            </a:r>
          </a:p>
        </p:txBody>
      </p:sp>
      <p:sp>
        <p:nvSpPr>
          <p:cNvPr id="8" name="TextBox 8"/>
          <p:cNvSpPr txBox="1"/>
          <p:nvPr/>
        </p:nvSpPr>
        <p:spPr>
          <a:xfrm>
            <a:off x="8375630" y="6934837"/>
            <a:ext cx="1536740" cy="596900"/>
          </a:xfrm>
          <a:prstGeom prst="rect">
            <a:avLst/>
          </a:prstGeom>
        </p:spPr>
        <p:txBody>
          <a:bodyPr lIns="0" tIns="0" rIns="0" bIns="0" rtlCol="0" anchor="t">
            <a:spAutoFit/>
          </a:bodyPr>
          <a:lstStyle/>
          <a:p>
            <a:pPr algn="ctr">
              <a:lnSpc>
                <a:spcPts val="4899"/>
              </a:lnSpc>
            </a:pPr>
            <a:r>
              <a:rPr lang="en-US" sz="3499">
                <a:solidFill>
                  <a:srgbClr val="000000"/>
                </a:solidFill>
                <a:latin typeface="Kollektif"/>
                <a:ea typeface="Kollektif"/>
                <a:cs typeface="Kollektif"/>
                <a:sym typeface="Kollektif"/>
              </a:rPr>
              <a:t>Atılgan </a:t>
            </a:r>
          </a:p>
        </p:txBody>
      </p:sp>
      <p:sp>
        <p:nvSpPr>
          <p:cNvPr id="9" name="TextBox 9"/>
          <p:cNvSpPr txBox="1"/>
          <p:nvPr/>
        </p:nvSpPr>
        <p:spPr>
          <a:xfrm>
            <a:off x="12210593" y="6925312"/>
            <a:ext cx="2756536" cy="589915"/>
          </a:xfrm>
          <a:prstGeom prst="rect">
            <a:avLst/>
          </a:prstGeom>
        </p:spPr>
        <p:txBody>
          <a:bodyPr lIns="0" tIns="0" rIns="0" bIns="0" rtlCol="0" anchor="t">
            <a:spAutoFit/>
          </a:bodyPr>
          <a:lstStyle/>
          <a:p>
            <a:pPr algn="ctr">
              <a:lnSpc>
                <a:spcPts val="4759"/>
              </a:lnSpc>
            </a:pPr>
            <a:r>
              <a:rPr lang="en-US" sz="3399">
                <a:solidFill>
                  <a:srgbClr val="000000"/>
                </a:solidFill>
                <a:latin typeface="Kollektif"/>
                <a:ea typeface="Kollektif"/>
                <a:cs typeface="Kollektif"/>
                <a:sym typeface="Kollektif"/>
              </a:rPr>
              <a:t>Saldırgan </a:t>
            </a:r>
          </a:p>
        </p:txBody>
      </p:sp>
      <p:sp>
        <p:nvSpPr>
          <p:cNvPr id="10" name="TextBox 10"/>
          <p:cNvSpPr txBox="1"/>
          <p:nvPr/>
        </p:nvSpPr>
        <p:spPr>
          <a:xfrm>
            <a:off x="8802663" y="3972041"/>
            <a:ext cx="504825" cy="2581275"/>
          </a:xfrm>
          <a:prstGeom prst="rect">
            <a:avLst/>
          </a:prstGeom>
        </p:spPr>
        <p:txBody>
          <a:bodyPr lIns="0" tIns="0" rIns="0" bIns="0" rtlCol="0" anchor="t">
            <a:spAutoFit/>
          </a:bodyPr>
          <a:lstStyle/>
          <a:p>
            <a:pPr algn="ctr">
              <a:lnSpc>
                <a:spcPts val="21000"/>
              </a:lnSpc>
            </a:pPr>
            <a:r>
              <a:rPr lang="en-US" sz="15000">
                <a:solidFill>
                  <a:srgbClr val="000000"/>
                </a:solidFill>
                <a:latin typeface="Abril Fatface"/>
                <a:ea typeface="Abril Fatface"/>
                <a:cs typeface="Abril Fatface"/>
                <a:sym typeface="Abril Fatface"/>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7C8E"/>
        </a:solidFill>
        <a:effectLst/>
      </p:bgPr>
    </p:bg>
    <p:spTree>
      <p:nvGrpSpPr>
        <p:cNvPr id="1" name=""/>
        <p:cNvGrpSpPr/>
        <p:nvPr/>
      </p:nvGrpSpPr>
      <p:grpSpPr>
        <a:xfrm>
          <a:off x="0" y="0"/>
          <a:ext cx="0" cy="0"/>
          <a:chOff x="0" y="0"/>
          <a:chExt cx="0" cy="0"/>
        </a:xfrm>
      </p:grpSpPr>
      <p:sp>
        <p:nvSpPr>
          <p:cNvPr id="2" name="Freeform 2"/>
          <p:cNvSpPr/>
          <p:nvPr/>
        </p:nvSpPr>
        <p:spPr>
          <a:xfrm>
            <a:off x="8649334" y="652991"/>
            <a:ext cx="9395988" cy="9395988"/>
          </a:xfrm>
          <a:custGeom>
            <a:avLst/>
            <a:gdLst/>
            <a:ahLst/>
            <a:cxnLst/>
            <a:rect l="l" t="t" r="r" b="b"/>
            <a:pathLst>
              <a:path w="9395988" h="9395988">
                <a:moveTo>
                  <a:pt x="0" y="0"/>
                </a:moveTo>
                <a:lnTo>
                  <a:pt x="9395988" y="0"/>
                </a:lnTo>
                <a:lnTo>
                  <a:pt x="9395988" y="9395988"/>
                </a:lnTo>
                <a:lnTo>
                  <a:pt x="0" y="939598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8298087">
            <a:off x="-1006075" y="7540048"/>
            <a:ext cx="3174445" cy="4114800"/>
          </a:xfrm>
          <a:custGeom>
            <a:avLst/>
            <a:gdLst/>
            <a:ahLst/>
            <a:cxnLst/>
            <a:rect l="l" t="t" r="r" b="b"/>
            <a:pathLst>
              <a:path w="3174445" h="4114800">
                <a:moveTo>
                  <a:pt x="0" y="0"/>
                </a:moveTo>
                <a:lnTo>
                  <a:pt x="3174445" y="0"/>
                </a:lnTo>
                <a:lnTo>
                  <a:pt x="3174445"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1368045">
            <a:off x="364227" y="1672527"/>
            <a:ext cx="2625864" cy="2409231"/>
          </a:xfrm>
          <a:custGeom>
            <a:avLst/>
            <a:gdLst/>
            <a:ahLst/>
            <a:cxnLst/>
            <a:rect l="l" t="t" r="r" b="b"/>
            <a:pathLst>
              <a:path w="2625864" h="2409231">
                <a:moveTo>
                  <a:pt x="0" y="0"/>
                </a:moveTo>
                <a:lnTo>
                  <a:pt x="2625864" y="0"/>
                </a:lnTo>
                <a:lnTo>
                  <a:pt x="2625864" y="2409230"/>
                </a:lnTo>
                <a:lnTo>
                  <a:pt x="0" y="2409230"/>
                </a:lnTo>
                <a:lnTo>
                  <a:pt x="0" y="0"/>
                </a:lnTo>
                <a:close/>
              </a:path>
            </a:pathLst>
          </a:custGeom>
          <a:blipFill>
            <a:blip r:embed="rId6"/>
            <a:stretch>
              <a:fillRect/>
            </a:stretch>
          </a:blipFill>
        </p:spPr>
      </p:sp>
      <p:sp>
        <p:nvSpPr>
          <p:cNvPr id="5" name="Freeform 5"/>
          <p:cNvSpPr/>
          <p:nvPr/>
        </p:nvSpPr>
        <p:spPr>
          <a:xfrm>
            <a:off x="3863728" y="247749"/>
            <a:ext cx="4510714" cy="3001675"/>
          </a:xfrm>
          <a:custGeom>
            <a:avLst/>
            <a:gdLst/>
            <a:ahLst/>
            <a:cxnLst/>
            <a:rect l="l" t="t" r="r" b="b"/>
            <a:pathLst>
              <a:path w="4510714" h="3001675">
                <a:moveTo>
                  <a:pt x="0" y="0"/>
                </a:moveTo>
                <a:lnTo>
                  <a:pt x="4510714" y="0"/>
                </a:lnTo>
                <a:lnTo>
                  <a:pt x="4510714" y="3001675"/>
                </a:lnTo>
                <a:lnTo>
                  <a:pt x="0" y="3001675"/>
                </a:lnTo>
                <a:lnTo>
                  <a:pt x="0" y="0"/>
                </a:lnTo>
                <a:close/>
              </a:path>
            </a:pathLst>
          </a:custGeom>
          <a:blipFill>
            <a:blip r:embed="rId7"/>
            <a:stretch>
              <a:fillRect/>
            </a:stretch>
          </a:blipFill>
        </p:spPr>
      </p:sp>
      <p:sp>
        <p:nvSpPr>
          <p:cNvPr id="6" name="TextBox 6"/>
          <p:cNvSpPr txBox="1"/>
          <p:nvPr/>
        </p:nvSpPr>
        <p:spPr>
          <a:xfrm>
            <a:off x="2010593" y="4258842"/>
            <a:ext cx="5923714" cy="4614083"/>
          </a:xfrm>
          <a:prstGeom prst="rect">
            <a:avLst/>
          </a:prstGeom>
        </p:spPr>
        <p:txBody>
          <a:bodyPr lIns="0" tIns="0" rIns="0" bIns="0" rtlCol="0" anchor="t">
            <a:spAutoFit/>
          </a:bodyPr>
          <a:lstStyle/>
          <a:p>
            <a:pPr algn="l">
              <a:lnSpc>
                <a:spcPts val="12390"/>
              </a:lnSpc>
            </a:pPr>
            <a:r>
              <a:rPr lang="en-US" sz="7601" b="1">
                <a:solidFill>
                  <a:srgbClr val="000000"/>
                </a:solidFill>
                <a:latin typeface="Kollektif Bold"/>
                <a:ea typeface="Kollektif Bold"/>
                <a:cs typeface="Kollektif Bold"/>
                <a:sym typeface="Kollektif Bold"/>
              </a:rPr>
              <a:t>PEKİ ATILGANLIK NEDİR?</a:t>
            </a:r>
          </a:p>
        </p:txBody>
      </p:sp>
      <p:sp>
        <p:nvSpPr>
          <p:cNvPr id="7" name="TextBox 7"/>
          <p:cNvSpPr txBox="1"/>
          <p:nvPr/>
        </p:nvSpPr>
        <p:spPr>
          <a:xfrm>
            <a:off x="9543425" y="1067360"/>
            <a:ext cx="7142496" cy="8628530"/>
          </a:xfrm>
          <a:prstGeom prst="rect">
            <a:avLst/>
          </a:prstGeom>
        </p:spPr>
        <p:txBody>
          <a:bodyPr lIns="0" tIns="0" rIns="0" bIns="0" rtlCol="0" anchor="t">
            <a:spAutoFit/>
          </a:bodyPr>
          <a:lstStyle/>
          <a:p>
            <a:pPr marL="629877" lvl="1" indent="-314938" algn="l">
              <a:lnSpc>
                <a:spcPts val="5309"/>
              </a:lnSpc>
              <a:buFont typeface="Arial"/>
              <a:buChar char="•"/>
            </a:pPr>
            <a:r>
              <a:rPr lang="en-US" sz="2917">
                <a:solidFill>
                  <a:srgbClr val="000000"/>
                </a:solidFill>
                <a:latin typeface="Kollektif"/>
                <a:ea typeface="Kollektif"/>
                <a:cs typeface="Kollektif"/>
                <a:sym typeface="Kollektif"/>
              </a:rPr>
              <a:t>Atılganlık, başkalarını küçük görmeden, onların haklarını yadsımadan, bireyin kendi haklarını koruyabilme, duygu ve düşüncelerini anlatabilme yolu olarak geliştirilen bir çeşit kişiler arası ilişkiler biçimidir. </a:t>
            </a:r>
          </a:p>
          <a:p>
            <a:pPr algn="l">
              <a:lnSpc>
                <a:spcPts val="5309"/>
              </a:lnSpc>
            </a:pPr>
            <a:endParaRPr lang="en-US" sz="2917">
              <a:solidFill>
                <a:srgbClr val="000000"/>
              </a:solidFill>
              <a:latin typeface="Kollektif"/>
              <a:ea typeface="Kollektif"/>
              <a:cs typeface="Kollektif"/>
              <a:sym typeface="Kollektif"/>
            </a:endParaRPr>
          </a:p>
          <a:p>
            <a:pPr marL="629877" lvl="1" indent="-314938" algn="l">
              <a:lnSpc>
                <a:spcPts val="5309"/>
              </a:lnSpc>
              <a:buFont typeface="Arial"/>
              <a:buChar char="•"/>
            </a:pPr>
            <a:r>
              <a:rPr lang="en-US" sz="2917">
                <a:solidFill>
                  <a:srgbClr val="000000"/>
                </a:solidFill>
                <a:latin typeface="Kollektif"/>
                <a:ea typeface="Kollektif"/>
                <a:cs typeface="Kollektif"/>
                <a:sym typeface="Kollektif"/>
              </a:rPr>
              <a:t>Başkalarına bilgi sorma, kendini tanıtma gibi ilişkileri başlatıcı davranışları ve başkalarının davranışlarına tepki vermeyi içeren bir yanı mevcuttur. </a:t>
            </a:r>
          </a:p>
          <a:p>
            <a:pPr algn="l">
              <a:lnSpc>
                <a:spcPts val="5309"/>
              </a:lnSpc>
            </a:pPr>
            <a:endParaRPr lang="en-US" sz="2917">
              <a:solidFill>
                <a:srgbClr val="000000"/>
              </a:solidFill>
              <a:latin typeface="Kollektif"/>
              <a:ea typeface="Kollektif"/>
              <a:cs typeface="Kollektif"/>
              <a:sym typeface="Kollektif"/>
            </a:endParaRPr>
          </a:p>
          <a:p>
            <a:pPr marL="629877" lvl="1" indent="-314938" algn="l">
              <a:lnSpc>
                <a:spcPts val="5309"/>
              </a:lnSpc>
              <a:buFont typeface="Arial"/>
              <a:buChar char="•"/>
            </a:pPr>
            <a:r>
              <a:rPr lang="en-US" sz="2917">
                <a:solidFill>
                  <a:srgbClr val="000000"/>
                </a:solidFill>
                <a:latin typeface="Kollektif"/>
                <a:ea typeface="Kollektif"/>
                <a:cs typeface="Kollektif"/>
                <a:sym typeface="Kollektif"/>
              </a:rPr>
              <a:t>Atılganlık bir beceridir.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EDAA"/>
        </a:solidFill>
        <a:effectLst/>
      </p:bgPr>
    </p:bg>
    <p:spTree>
      <p:nvGrpSpPr>
        <p:cNvPr id="1" name=""/>
        <p:cNvGrpSpPr/>
        <p:nvPr/>
      </p:nvGrpSpPr>
      <p:grpSpPr>
        <a:xfrm>
          <a:off x="0" y="0"/>
          <a:ext cx="0" cy="0"/>
          <a:chOff x="0" y="0"/>
          <a:chExt cx="0" cy="0"/>
        </a:xfrm>
      </p:grpSpPr>
      <p:sp>
        <p:nvSpPr>
          <p:cNvPr id="2" name="TextBox 2"/>
          <p:cNvSpPr txBox="1"/>
          <p:nvPr/>
        </p:nvSpPr>
        <p:spPr>
          <a:xfrm>
            <a:off x="10273407" y="802061"/>
            <a:ext cx="12592393" cy="1309665"/>
          </a:xfrm>
          <a:prstGeom prst="rect">
            <a:avLst/>
          </a:prstGeom>
        </p:spPr>
        <p:txBody>
          <a:bodyPr lIns="0" tIns="0" rIns="0" bIns="0" rtlCol="0" anchor="t">
            <a:spAutoFit/>
          </a:bodyPr>
          <a:lstStyle/>
          <a:p>
            <a:pPr algn="ctr">
              <a:lnSpc>
                <a:spcPts val="5692"/>
              </a:lnSpc>
            </a:pPr>
            <a:r>
              <a:rPr lang="en-US" sz="3127">
                <a:solidFill>
                  <a:srgbClr val="000000"/>
                </a:solidFill>
                <a:latin typeface="Kollektif"/>
                <a:ea typeface="Kollektif"/>
                <a:cs typeface="Kollektif"/>
                <a:sym typeface="Kollektif"/>
              </a:rPr>
              <a:t>• </a:t>
            </a:r>
          </a:p>
          <a:p>
            <a:pPr marL="604519" lvl="1" indent="-302260" algn="just">
              <a:lnSpc>
                <a:spcPts val="5095"/>
              </a:lnSpc>
              <a:buFont typeface="Arial"/>
              <a:buChar char="•"/>
            </a:pPr>
            <a:endParaRPr lang="en-US" sz="3127">
              <a:solidFill>
                <a:srgbClr val="000000"/>
              </a:solidFill>
              <a:latin typeface="Kollektif"/>
              <a:ea typeface="Kollektif"/>
              <a:cs typeface="Kollektif"/>
              <a:sym typeface="Kollektif"/>
            </a:endParaRPr>
          </a:p>
        </p:txBody>
      </p:sp>
      <p:sp>
        <p:nvSpPr>
          <p:cNvPr id="3" name="Freeform 3"/>
          <p:cNvSpPr/>
          <p:nvPr/>
        </p:nvSpPr>
        <p:spPr>
          <a:xfrm rot="1259392">
            <a:off x="1050793" y="1642525"/>
            <a:ext cx="932232" cy="1754409"/>
          </a:xfrm>
          <a:custGeom>
            <a:avLst/>
            <a:gdLst/>
            <a:ahLst/>
            <a:cxnLst/>
            <a:rect l="l" t="t" r="r" b="b"/>
            <a:pathLst>
              <a:path w="932232" h="1754409">
                <a:moveTo>
                  <a:pt x="0" y="0"/>
                </a:moveTo>
                <a:lnTo>
                  <a:pt x="932233" y="0"/>
                </a:lnTo>
                <a:lnTo>
                  <a:pt x="932233" y="1754410"/>
                </a:lnTo>
                <a:lnTo>
                  <a:pt x="0" y="175441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0" y="6172200"/>
            <a:ext cx="4532627" cy="4114800"/>
          </a:xfrm>
          <a:custGeom>
            <a:avLst/>
            <a:gdLst/>
            <a:ahLst/>
            <a:cxnLst/>
            <a:rect l="l" t="t" r="r" b="b"/>
            <a:pathLst>
              <a:path w="4532627" h="4114800">
                <a:moveTo>
                  <a:pt x="0" y="0"/>
                </a:moveTo>
                <a:lnTo>
                  <a:pt x="4532627" y="0"/>
                </a:lnTo>
                <a:lnTo>
                  <a:pt x="4532627"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15469049" y="-306376"/>
            <a:ext cx="4056485" cy="2220003"/>
          </a:xfrm>
          <a:custGeom>
            <a:avLst/>
            <a:gdLst/>
            <a:ahLst/>
            <a:cxnLst/>
            <a:rect l="l" t="t" r="r" b="b"/>
            <a:pathLst>
              <a:path w="4056485" h="2220003">
                <a:moveTo>
                  <a:pt x="0" y="0"/>
                </a:moveTo>
                <a:lnTo>
                  <a:pt x="4056485" y="0"/>
                </a:lnTo>
                <a:lnTo>
                  <a:pt x="4056485" y="2220003"/>
                </a:lnTo>
                <a:lnTo>
                  <a:pt x="0" y="222000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rot="-9028994">
            <a:off x="14827613" y="7875469"/>
            <a:ext cx="932232" cy="1754409"/>
          </a:xfrm>
          <a:custGeom>
            <a:avLst/>
            <a:gdLst/>
            <a:ahLst/>
            <a:cxnLst/>
            <a:rect l="l" t="t" r="r" b="b"/>
            <a:pathLst>
              <a:path w="932232" h="1754409">
                <a:moveTo>
                  <a:pt x="0" y="0"/>
                </a:moveTo>
                <a:lnTo>
                  <a:pt x="932232" y="0"/>
                </a:lnTo>
                <a:lnTo>
                  <a:pt x="932232" y="1754409"/>
                </a:lnTo>
                <a:lnTo>
                  <a:pt x="0" y="175440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15293729" y="2839386"/>
            <a:ext cx="2551748" cy="4199449"/>
          </a:xfrm>
          <a:custGeom>
            <a:avLst/>
            <a:gdLst/>
            <a:ahLst/>
            <a:cxnLst/>
            <a:rect l="l" t="t" r="r" b="b"/>
            <a:pathLst>
              <a:path w="2551748" h="4199449">
                <a:moveTo>
                  <a:pt x="0" y="0"/>
                </a:moveTo>
                <a:lnTo>
                  <a:pt x="2551748" y="0"/>
                </a:lnTo>
                <a:lnTo>
                  <a:pt x="2551748" y="4199449"/>
                </a:lnTo>
                <a:lnTo>
                  <a:pt x="0" y="4199449"/>
                </a:lnTo>
                <a:lnTo>
                  <a:pt x="0" y="0"/>
                </a:lnTo>
                <a:close/>
              </a:path>
            </a:pathLst>
          </a:custGeom>
          <a:blipFill>
            <a:blip r:embed="rId8"/>
            <a:stretch>
              <a:fillRect/>
            </a:stretch>
          </a:blipFill>
        </p:spPr>
      </p:sp>
      <p:sp>
        <p:nvSpPr>
          <p:cNvPr id="8" name="TextBox 8"/>
          <p:cNvSpPr txBox="1"/>
          <p:nvPr/>
        </p:nvSpPr>
        <p:spPr>
          <a:xfrm>
            <a:off x="2266313" y="271836"/>
            <a:ext cx="11074894" cy="1374775"/>
          </a:xfrm>
          <a:prstGeom prst="rect">
            <a:avLst/>
          </a:prstGeom>
        </p:spPr>
        <p:txBody>
          <a:bodyPr lIns="0" tIns="0" rIns="0" bIns="0" rtlCol="0" anchor="t">
            <a:spAutoFit/>
          </a:bodyPr>
          <a:lstStyle/>
          <a:p>
            <a:pPr algn="l">
              <a:lnSpc>
                <a:spcPts val="5599"/>
              </a:lnSpc>
              <a:spcBef>
                <a:spcPct val="0"/>
              </a:spcBef>
            </a:pPr>
            <a:r>
              <a:rPr lang="en-US" sz="3999">
                <a:solidFill>
                  <a:srgbClr val="000000"/>
                </a:solidFill>
                <a:latin typeface="Paytone One"/>
                <a:ea typeface="Paytone One"/>
                <a:cs typeface="Paytone One"/>
                <a:sym typeface="Paytone One"/>
              </a:rPr>
              <a:t>Atılgan Davranış Biçimine Sahip Kişilerin Özelikleri                                                                    </a:t>
            </a:r>
          </a:p>
        </p:txBody>
      </p:sp>
      <p:grpSp>
        <p:nvGrpSpPr>
          <p:cNvPr id="9" name="Group 9"/>
          <p:cNvGrpSpPr/>
          <p:nvPr/>
        </p:nvGrpSpPr>
        <p:grpSpPr>
          <a:xfrm>
            <a:off x="2266313" y="2111726"/>
            <a:ext cx="12590021" cy="6387981"/>
            <a:chOff x="0" y="0"/>
            <a:chExt cx="3315890" cy="1682431"/>
          </a:xfrm>
        </p:grpSpPr>
        <p:sp>
          <p:nvSpPr>
            <p:cNvPr id="10" name="Freeform 10"/>
            <p:cNvSpPr/>
            <p:nvPr/>
          </p:nvSpPr>
          <p:spPr>
            <a:xfrm>
              <a:off x="0" y="0"/>
              <a:ext cx="3315890" cy="1682431"/>
            </a:xfrm>
            <a:custGeom>
              <a:avLst/>
              <a:gdLst/>
              <a:ahLst/>
              <a:cxnLst/>
              <a:rect l="l" t="t" r="r" b="b"/>
              <a:pathLst>
                <a:path w="3315890" h="1682431">
                  <a:moveTo>
                    <a:pt x="31361" y="0"/>
                  </a:moveTo>
                  <a:lnTo>
                    <a:pt x="3284529" y="0"/>
                  </a:lnTo>
                  <a:cubicBezTo>
                    <a:pt x="3301849" y="0"/>
                    <a:pt x="3315890" y="14041"/>
                    <a:pt x="3315890" y="31361"/>
                  </a:cubicBezTo>
                  <a:lnTo>
                    <a:pt x="3315890" y="1651070"/>
                  </a:lnTo>
                  <a:cubicBezTo>
                    <a:pt x="3315890" y="1668391"/>
                    <a:pt x="3301849" y="1682431"/>
                    <a:pt x="3284529" y="1682431"/>
                  </a:cubicBezTo>
                  <a:lnTo>
                    <a:pt x="31361" y="1682431"/>
                  </a:lnTo>
                  <a:cubicBezTo>
                    <a:pt x="14041" y="1682431"/>
                    <a:pt x="0" y="1668391"/>
                    <a:pt x="0" y="1651070"/>
                  </a:cubicBezTo>
                  <a:lnTo>
                    <a:pt x="0" y="31361"/>
                  </a:lnTo>
                  <a:cubicBezTo>
                    <a:pt x="0" y="14041"/>
                    <a:pt x="14041" y="0"/>
                    <a:pt x="31361" y="0"/>
                  </a:cubicBezTo>
                  <a:close/>
                </a:path>
              </a:pathLst>
            </a:custGeom>
            <a:solidFill>
              <a:srgbClr val="FFFFFF"/>
            </a:solidFill>
          </p:spPr>
        </p:sp>
        <p:sp>
          <p:nvSpPr>
            <p:cNvPr id="11" name="TextBox 11"/>
            <p:cNvSpPr txBox="1"/>
            <p:nvPr/>
          </p:nvSpPr>
          <p:spPr>
            <a:xfrm>
              <a:off x="0" y="-28575"/>
              <a:ext cx="3315890" cy="1711006"/>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2266313" y="2403449"/>
            <a:ext cx="12086982" cy="5728335"/>
          </a:xfrm>
          <a:prstGeom prst="rect">
            <a:avLst/>
          </a:prstGeom>
        </p:spPr>
        <p:txBody>
          <a:bodyPr lIns="0" tIns="0" rIns="0" bIns="0" rtlCol="0" anchor="t">
            <a:spAutoFit/>
          </a:bodyPr>
          <a:lstStyle/>
          <a:p>
            <a:pPr marL="777240" lvl="1" indent="-388620" algn="just">
              <a:lnSpc>
                <a:spcPts val="5040"/>
              </a:lnSpc>
              <a:buFont typeface="Arial"/>
              <a:buChar char="•"/>
            </a:pPr>
            <a:r>
              <a:rPr lang="en-US" sz="3600">
                <a:solidFill>
                  <a:srgbClr val="000000"/>
                </a:solidFill>
                <a:latin typeface="Kollektif"/>
                <a:ea typeface="Kollektif"/>
                <a:cs typeface="Kollektif"/>
                <a:sym typeface="Kollektif"/>
              </a:rPr>
              <a:t>İnsan ilişkilerinde eşitliği gözeten bireylerdir. </a:t>
            </a:r>
          </a:p>
          <a:p>
            <a:pPr marL="777240" lvl="1" indent="-388620" algn="just">
              <a:lnSpc>
                <a:spcPts val="5040"/>
              </a:lnSpc>
              <a:buFont typeface="Arial"/>
              <a:buChar char="•"/>
            </a:pPr>
            <a:r>
              <a:rPr lang="en-US" sz="3600">
                <a:solidFill>
                  <a:srgbClr val="000000"/>
                </a:solidFill>
                <a:latin typeface="Kollektif"/>
                <a:ea typeface="Kollektif"/>
                <a:cs typeface="Kollektif"/>
                <a:sym typeface="Kollektif"/>
              </a:rPr>
              <a:t>Sohbetler başlatıp etkinlikler planlayabilirler, kendi düşüncelerine güvenirler, hedefler belirleyip bunlara ulaşmak için çaba gösterirler. </a:t>
            </a:r>
          </a:p>
          <a:p>
            <a:pPr marL="777240" lvl="1" indent="-388620" algn="just">
              <a:lnSpc>
                <a:spcPts val="5040"/>
              </a:lnSpc>
              <a:buFont typeface="Arial"/>
              <a:buChar char="•"/>
            </a:pPr>
            <a:r>
              <a:rPr lang="en-US" sz="3600">
                <a:solidFill>
                  <a:srgbClr val="000000"/>
                </a:solidFill>
                <a:latin typeface="Kollektif"/>
                <a:ea typeface="Kollektif"/>
                <a:cs typeface="Kollektif"/>
                <a:sym typeface="Kollektif"/>
              </a:rPr>
              <a:t>Hayır diyebilmek onlar için sorun değildir. Kişisel sınırlarını korumayı bilirler. Fikirlerini rahatlıkla ifade edebilirler. </a:t>
            </a:r>
          </a:p>
          <a:p>
            <a:pPr marL="777240" lvl="1" indent="-388620" algn="just">
              <a:lnSpc>
                <a:spcPts val="5040"/>
              </a:lnSpc>
              <a:buFont typeface="Arial"/>
              <a:buChar char="•"/>
            </a:pPr>
            <a:r>
              <a:rPr lang="en-US" sz="3600">
                <a:solidFill>
                  <a:srgbClr val="000000"/>
                </a:solidFill>
                <a:latin typeface="Kollektif"/>
                <a:ea typeface="Kollektif"/>
                <a:cs typeface="Kollektif"/>
                <a:sym typeface="Kollektif"/>
              </a:rPr>
              <a:t>Eleştirilere, küçümsemeye, öfke krizlerine nasıl tepki göstermeleri gerektiğinin bilincindedirler.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1120</Words>
  <Application>Microsoft Office PowerPoint</Application>
  <PresentationFormat>Özel</PresentationFormat>
  <Paragraphs>149</Paragraphs>
  <Slides>21</Slides>
  <Notes>0</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21</vt:i4>
      </vt:variant>
    </vt:vector>
  </HeadingPairs>
  <TitlesOfParts>
    <vt:vector size="32" baseType="lpstr">
      <vt:lpstr>Arimo Bold</vt:lpstr>
      <vt:lpstr>Kollektif Bold Italics</vt:lpstr>
      <vt:lpstr>DejaVu Serif</vt:lpstr>
      <vt:lpstr>Kollektif Bold</vt:lpstr>
      <vt:lpstr>Abril Fatface</vt:lpstr>
      <vt:lpstr>Kollektif</vt:lpstr>
      <vt:lpstr>Paytone One</vt:lpstr>
      <vt:lpstr>Calibri</vt:lpstr>
      <vt:lpstr>DejaVu Serif Bold</vt:lpstr>
      <vt:lpstr>Arial</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Canlı Renkli Yaratıcı Üç Boyutlu Ekip Beyin Fırtınası Sunumu</dc:title>
  <dc:creator>pc</dc:creator>
  <cp:lastModifiedBy>USER</cp:lastModifiedBy>
  <cp:revision>3</cp:revision>
  <dcterms:created xsi:type="dcterms:W3CDTF">2006-08-16T00:00:00Z</dcterms:created>
  <dcterms:modified xsi:type="dcterms:W3CDTF">2024-10-02T07:22:00Z</dcterms:modified>
  <dc:identifier>DAGQcKcjMZA</dc:identifier>
</cp:coreProperties>
</file>