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58" r:id="rId5"/>
    <p:sldId id="259" r:id="rId6"/>
    <p:sldId id="260" r:id="rId7"/>
    <p:sldId id="261" r:id="rId8"/>
    <p:sldId id="262" r:id="rId9"/>
    <p:sldId id="263" r:id="rId10"/>
    <p:sldId id="264" r:id="rId11"/>
    <p:sldId id="265" r:id="rId12"/>
    <p:sldId id="266" r:id="rId13"/>
    <p:sldId id="267" r:id="rId14"/>
    <p:sldId id="268" r:id="rId15"/>
    <p:sldId id="269"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1B02EDAE-88C5-4329-8C27-9359FE3C6D12}" type="datetimeFigureOut">
              <a:rPr lang="tr-TR" smtClean="0"/>
              <a:t>2.10.2024</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25A7B12D-7016-4EBD-8F62-56C201948E3D}"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B02EDAE-88C5-4329-8C27-9359FE3C6D12}" type="datetimeFigureOut">
              <a:rPr lang="tr-TR" smtClean="0"/>
              <a:t>2.10.2024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A7B12D-7016-4EBD-8F62-56C201948E3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B02EDAE-88C5-4329-8C27-9359FE3C6D12}" type="datetimeFigureOut">
              <a:rPr lang="tr-TR" smtClean="0"/>
              <a:t>2.10.2024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A7B12D-7016-4EBD-8F62-56C201948E3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1B02EDAE-88C5-4329-8C27-9359FE3C6D12}" type="datetimeFigureOut">
              <a:rPr lang="tr-TR" smtClean="0"/>
              <a:t>2.10.2024</a:t>
            </a:fld>
            <a:endParaRPr lang="tr-TR"/>
          </a:p>
        </p:txBody>
      </p:sp>
      <p:sp>
        <p:nvSpPr>
          <p:cNvPr id="9" name="Slayt Numarası Yer Tutucusu 8"/>
          <p:cNvSpPr>
            <a:spLocks noGrp="1"/>
          </p:cNvSpPr>
          <p:nvPr>
            <p:ph type="sldNum" sz="quarter" idx="15"/>
          </p:nvPr>
        </p:nvSpPr>
        <p:spPr/>
        <p:txBody>
          <a:bodyPr rtlCol="0"/>
          <a:lstStyle/>
          <a:p>
            <a:fld id="{25A7B12D-7016-4EBD-8F62-56C201948E3D}"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1B02EDAE-88C5-4329-8C27-9359FE3C6D12}" type="datetimeFigureOut">
              <a:rPr lang="tr-TR" smtClean="0"/>
              <a:t>2.10.2024</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25A7B12D-7016-4EBD-8F62-56C201948E3D}"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1B02EDAE-88C5-4329-8C27-9359FE3C6D12}" type="datetimeFigureOut">
              <a:rPr lang="tr-TR" smtClean="0"/>
              <a:t>2.10.2024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5A7B12D-7016-4EBD-8F62-56C201948E3D}"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1B02EDAE-88C5-4329-8C27-9359FE3C6D12}" type="datetimeFigureOut">
              <a:rPr lang="tr-TR" smtClean="0"/>
              <a:t>2.10.2024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5A7B12D-7016-4EBD-8F62-56C201948E3D}"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1B02EDAE-88C5-4329-8C27-9359FE3C6D12}" type="datetimeFigureOut">
              <a:rPr lang="tr-TR" smtClean="0"/>
              <a:t>2.10.2024</a:t>
            </a:fld>
            <a:endParaRPr lang="tr-TR"/>
          </a:p>
        </p:txBody>
      </p:sp>
      <p:sp>
        <p:nvSpPr>
          <p:cNvPr id="7" name="Slayt Numarası Yer Tutucusu 6"/>
          <p:cNvSpPr>
            <a:spLocks noGrp="1"/>
          </p:cNvSpPr>
          <p:nvPr>
            <p:ph type="sldNum" sz="quarter" idx="11"/>
          </p:nvPr>
        </p:nvSpPr>
        <p:spPr/>
        <p:txBody>
          <a:bodyPr rtlCol="0"/>
          <a:lstStyle/>
          <a:p>
            <a:fld id="{25A7B12D-7016-4EBD-8F62-56C201948E3D}"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B02EDAE-88C5-4329-8C27-9359FE3C6D12}" type="datetimeFigureOut">
              <a:rPr lang="tr-TR" smtClean="0"/>
              <a:t>2.10.2024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5A7B12D-7016-4EBD-8F62-56C201948E3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1B02EDAE-88C5-4329-8C27-9359FE3C6D12}" type="datetimeFigureOut">
              <a:rPr lang="tr-TR" smtClean="0"/>
              <a:t>2.10.2024</a:t>
            </a:fld>
            <a:endParaRPr lang="tr-TR"/>
          </a:p>
        </p:txBody>
      </p:sp>
      <p:sp>
        <p:nvSpPr>
          <p:cNvPr id="22" name="Slayt Numarası Yer Tutucusu 21"/>
          <p:cNvSpPr>
            <a:spLocks noGrp="1"/>
          </p:cNvSpPr>
          <p:nvPr>
            <p:ph type="sldNum" sz="quarter" idx="15"/>
          </p:nvPr>
        </p:nvSpPr>
        <p:spPr/>
        <p:txBody>
          <a:bodyPr rtlCol="0"/>
          <a:lstStyle/>
          <a:p>
            <a:fld id="{25A7B12D-7016-4EBD-8F62-56C201948E3D}"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1B02EDAE-88C5-4329-8C27-9359FE3C6D12}" type="datetimeFigureOut">
              <a:rPr lang="tr-TR" smtClean="0"/>
              <a:t>2.10.2024</a:t>
            </a:fld>
            <a:endParaRPr lang="tr-TR"/>
          </a:p>
        </p:txBody>
      </p:sp>
      <p:sp>
        <p:nvSpPr>
          <p:cNvPr id="18" name="Slayt Numarası Yer Tutucusu 17"/>
          <p:cNvSpPr>
            <a:spLocks noGrp="1"/>
          </p:cNvSpPr>
          <p:nvPr>
            <p:ph type="sldNum" sz="quarter" idx="11"/>
          </p:nvPr>
        </p:nvSpPr>
        <p:spPr/>
        <p:txBody>
          <a:bodyPr rtlCol="0"/>
          <a:lstStyle/>
          <a:p>
            <a:fld id="{25A7B12D-7016-4EBD-8F62-56C201948E3D}"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02EDAE-88C5-4329-8C27-9359FE3C6D12}" type="datetimeFigureOut">
              <a:rPr lang="tr-TR" smtClean="0"/>
              <a:t>2.10.2024</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5A7B12D-7016-4EBD-8F62-56C201948E3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286000" y="908720"/>
            <a:ext cx="6172200" cy="2448272"/>
          </a:xfrm>
        </p:spPr>
        <p:txBody>
          <a:bodyPr>
            <a:normAutofit/>
          </a:bodyPr>
          <a:lstStyle/>
          <a:p>
            <a:r>
              <a:rPr lang="tr-TR" sz="4400" dirty="0"/>
              <a:t>TEMEL EĞİTİMDE ATILGANLIK EĞİTİMİ </a:t>
            </a:r>
          </a:p>
        </p:txBody>
      </p:sp>
      <p:sp>
        <p:nvSpPr>
          <p:cNvPr id="4" name="Alt Başlık 3"/>
          <p:cNvSpPr>
            <a:spLocks noGrp="1"/>
          </p:cNvSpPr>
          <p:nvPr>
            <p:ph type="subTitle" idx="1"/>
          </p:nvPr>
        </p:nvSpPr>
        <p:spPr/>
        <p:txBody>
          <a:bodyPr/>
          <a:lstStyle/>
          <a:p>
            <a:endParaRPr lang="tr-TR"/>
          </a:p>
        </p:txBody>
      </p:sp>
    </p:spTree>
    <p:extLst>
      <p:ext uri="{BB962C8B-B14F-4D97-AF65-F5344CB8AC3E}">
        <p14:creationId xmlns:p14="http://schemas.microsoft.com/office/powerpoint/2010/main" val="853370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u="sng" dirty="0"/>
              <a:t>Endişe duymadan kendini savunmak; </a:t>
            </a:r>
            <a:r>
              <a:rPr lang="tr-TR" dirty="0"/>
              <a:t>Hayır diyebilmeyi, zaman ve enerji ile ilgili sınırlar koymayı, eleştirilere, küçümsemelere ve öfke krizlerine tepki göstermeyi, bir fikri ifade etmeyi, desteklemeyi veya savunmayı kapsar. </a:t>
            </a:r>
            <a:endParaRPr lang="tr-TR" dirty="0" smtClean="0"/>
          </a:p>
          <a:p>
            <a:endParaRPr lang="tr-TR" dirty="0"/>
          </a:p>
          <a:p>
            <a:r>
              <a:rPr lang="tr-TR" b="1" u="sng" dirty="0" smtClean="0"/>
              <a:t>Duyguları </a:t>
            </a:r>
            <a:r>
              <a:rPr lang="tr-TR" b="1" u="sng" dirty="0"/>
              <a:t>dürüstçe ve rahatlıkla ifade etmek; </a:t>
            </a:r>
            <a:r>
              <a:rPr lang="tr-TR" dirty="0"/>
              <a:t>Karşı bir görüşü dile getirebilmek, öfkeyi dışa vurmak, arkadaşlık veya ilgi göstermek, korku veya endişeyi kabul etmek, kendiliğinden davranmak ve bütün bunların hepsini rahatça yapmak demektir.</a:t>
            </a:r>
          </a:p>
        </p:txBody>
      </p:sp>
    </p:spTree>
    <p:extLst>
      <p:ext uri="{BB962C8B-B14F-4D97-AF65-F5344CB8AC3E}">
        <p14:creationId xmlns:p14="http://schemas.microsoft.com/office/powerpoint/2010/main" val="3039570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r>
              <a:rPr lang="tr-TR" b="1" u="sng" dirty="0" smtClean="0"/>
              <a:t>Haklarını </a:t>
            </a:r>
            <a:r>
              <a:rPr lang="tr-TR" b="1" u="sng" dirty="0"/>
              <a:t>kullanmak ise; </a:t>
            </a:r>
            <a:r>
              <a:rPr lang="tr-TR" dirty="0"/>
              <a:t>Bir vatandaş, bir tüketici, bir örgüt, okul ya da çalışma grubu üyesi veya sosyal olaylara görüş belirtmek için katılan bir katılımcı olarak değişiklik için uğraş vermek, kendinin ve başkalarının haklarına yapılan saldırılara tepki göstermektir.</a:t>
            </a:r>
          </a:p>
        </p:txBody>
      </p:sp>
    </p:spTree>
    <p:extLst>
      <p:ext uri="{BB962C8B-B14F-4D97-AF65-F5344CB8AC3E}">
        <p14:creationId xmlns:p14="http://schemas.microsoft.com/office/powerpoint/2010/main" val="298056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r>
              <a:rPr lang="tr-TR" b="1" u="sng" dirty="0" smtClean="0"/>
              <a:t>Başkalarının </a:t>
            </a:r>
            <a:r>
              <a:rPr lang="tr-TR" b="1" u="sng" dirty="0"/>
              <a:t>haklarını çiğnememek; </a:t>
            </a:r>
            <a:r>
              <a:rPr lang="tr-TR" dirty="0"/>
              <a:t>Yukarıdaki kişisel hedeflere başka insanların eleştirisine maruz kalmadan, onlara zarar vermeden, kontrol altına almadan ve korkutmadan ulaşmak anlamını taşımaktadır. </a:t>
            </a:r>
          </a:p>
        </p:txBody>
      </p:sp>
    </p:spTree>
    <p:extLst>
      <p:ext uri="{BB962C8B-B14F-4D97-AF65-F5344CB8AC3E}">
        <p14:creationId xmlns:p14="http://schemas.microsoft.com/office/powerpoint/2010/main" val="1960600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r>
              <a:rPr lang="tr-TR" dirty="0" smtClean="0"/>
              <a:t>Bu </a:t>
            </a:r>
            <a:r>
              <a:rPr lang="tr-TR" dirty="0"/>
              <a:t>tanımın bütün öğelerini tekrar bir araya getirirsek, atılgan davranmanın hayatımızdaki diğer insanlara da değer veren, olumlu davranışlar bütünü olduğunu görebiliriz.</a:t>
            </a:r>
          </a:p>
        </p:txBody>
      </p:sp>
    </p:spTree>
    <p:extLst>
      <p:ext uri="{BB962C8B-B14F-4D97-AF65-F5344CB8AC3E}">
        <p14:creationId xmlns:p14="http://schemas.microsoft.com/office/powerpoint/2010/main" val="1533925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88640"/>
            <a:ext cx="7467600" cy="1143000"/>
          </a:xfrm>
        </p:spPr>
        <p:txBody>
          <a:bodyPr>
            <a:normAutofit/>
          </a:bodyPr>
          <a:lstStyle/>
          <a:p>
            <a:r>
              <a:rPr lang="tr-TR" sz="4000" dirty="0" smtClean="0"/>
              <a:t>Atılganlığın 4 ayrı özelliği</a:t>
            </a:r>
            <a:endParaRPr lang="tr-TR" sz="4000" dirty="0"/>
          </a:p>
        </p:txBody>
      </p:sp>
      <p:sp>
        <p:nvSpPr>
          <p:cNvPr id="3" name="İçerik Yer Tutucusu 2"/>
          <p:cNvSpPr>
            <a:spLocks noGrp="1"/>
          </p:cNvSpPr>
          <p:nvPr>
            <p:ph sz="quarter" idx="1"/>
          </p:nvPr>
        </p:nvSpPr>
        <p:spPr/>
        <p:txBody>
          <a:bodyPr/>
          <a:lstStyle/>
          <a:p>
            <a:endParaRPr lang="tr-TR" dirty="0" smtClean="0"/>
          </a:p>
          <a:p>
            <a:r>
              <a:rPr lang="tr-TR" dirty="0" smtClean="0"/>
              <a:t>1</a:t>
            </a:r>
            <a:r>
              <a:rPr lang="tr-TR" dirty="0"/>
              <a:t>. “Hayır” diyebilme </a:t>
            </a:r>
            <a:r>
              <a:rPr lang="tr-TR" dirty="0" smtClean="0"/>
              <a:t>yeteneği</a:t>
            </a:r>
          </a:p>
          <a:p>
            <a:endParaRPr lang="tr-TR" dirty="0" smtClean="0"/>
          </a:p>
          <a:p>
            <a:r>
              <a:rPr lang="tr-TR" dirty="0" smtClean="0"/>
              <a:t>2</a:t>
            </a:r>
            <a:r>
              <a:rPr lang="tr-TR" dirty="0"/>
              <a:t>. Bir istekte bulunabilme </a:t>
            </a:r>
            <a:r>
              <a:rPr lang="tr-TR" dirty="0" smtClean="0"/>
              <a:t>yeteneği</a:t>
            </a:r>
          </a:p>
          <a:p>
            <a:endParaRPr lang="tr-TR" dirty="0" smtClean="0"/>
          </a:p>
          <a:p>
            <a:r>
              <a:rPr lang="tr-TR" dirty="0" smtClean="0"/>
              <a:t>3</a:t>
            </a:r>
            <a:r>
              <a:rPr lang="tr-TR" dirty="0"/>
              <a:t>. Olumlu ya da olumsuz duyguları ifade edebilme </a:t>
            </a:r>
            <a:r>
              <a:rPr lang="tr-TR" dirty="0" smtClean="0"/>
              <a:t>yeteneği </a:t>
            </a:r>
          </a:p>
          <a:p>
            <a:endParaRPr lang="tr-TR" dirty="0" smtClean="0"/>
          </a:p>
          <a:p>
            <a:r>
              <a:rPr lang="tr-TR" dirty="0" smtClean="0"/>
              <a:t>4</a:t>
            </a:r>
            <a:r>
              <a:rPr lang="tr-TR" dirty="0"/>
              <a:t>. Genel tartışmaları başlatabilme, sürdürebilme ve sonuçlandırabilme yeteneğidir.</a:t>
            </a:r>
          </a:p>
        </p:txBody>
      </p:sp>
    </p:spTree>
    <p:extLst>
      <p:ext uri="{BB962C8B-B14F-4D97-AF65-F5344CB8AC3E}">
        <p14:creationId xmlns:p14="http://schemas.microsoft.com/office/powerpoint/2010/main" val="2483835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ATILGAN – SALDIRGAN - ÇEKİNGEN DAVRANIŞLAR</a:t>
            </a:r>
          </a:p>
        </p:txBody>
      </p:sp>
      <p:sp>
        <p:nvSpPr>
          <p:cNvPr id="3" name="İçerik Yer Tutucusu 2"/>
          <p:cNvSpPr>
            <a:spLocks noGrp="1"/>
          </p:cNvSpPr>
          <p:nvPr>
            <p:ph sz="quarter" idx="1"/>
          </p:nvPr>
        </p:nvSpPr>
        <p:spPr/>
        <p:txBody>
          <a:bodyPr/>
          <a:lstStyle/>
          <a:p>
            <a:r>
              <a:rPr lang="tr-TR" b="1" dirty="0"/>
              <a:t>Saldırgan birey; </a:t>
            </a:r>
            <a:r>
              <a:rPr lang="tr-TR" dirty="0"/>
              <a:t>isteklerine ulaşmak için, çoğu zaman başkalarını kırma, küçük görme eğilimlerini gösterir. </a:t>
            </a:r>
            <a:endParaRPr lang="tr-TR" dirty="0" smtClean="0"/>
          </a:p>
          <a:p>
            <a:r>
              <a:rPr lang="tr-TR" b="1" dirty="0" smtClean="0"/>
              <a:t>Çekingen </a:t>
            </a:r>
            <a:r>
              <a:rPr lang="tr-TR" b="1" dirty="0"/>
              <a:t>olan bireyler </a:t>
            </a:r>
            <a:r>
              <a:rPr lang="tr-TR" dirty="0"/>
              <a:t>ise amaçlarına ulaşmakta ve gereksinimlerini karşılamakta güçlük çekerler. Bu yüzden çekingen insanlar ya eksiklik kaygısıyla ya da öfkeyle doludurlar. </a:t>
            </a:r>
            <a:endParaRPr lang="tr-TR" dirty="0" smtClean="0"/>
          </a:p>
          <a:p>
            <a:r>
              <a:rPr lang="tr-TR" b="1" dirty="0" smtClean="0"/>
              <a:t>Atılganlık </a:t>
            </a:r>
            <a:r>
              <a:rPr lang="tr-TR" b="1" dirty="0"/>
              <a:t>ise</a:t>
            </a:r>
            <a:r>
              <a:rPr lang="tr-TR" dirty="0"/>
              <a:t>; kişiler arası iletişim ve etkileşimi kurmadaki sağlıklı davranış biçimlerinden biridir.</a:t>
            </a:r>
          </a:p>
        </p:txBody>
      </p:sp>
    </p:spTree>
    <p:extLst>
      <p:ext uri="{BB962C8B-B14F-4D97-AF65-F5344CB8AC3E}">
        <p14:creationId xmlns:p14="http://schemas.microsoft.com/office/powerpoint/2010/main" val="3828303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332656"/>
            <a:ext cx="7611616" cy="1575048"/>
          </a:xfrm>
        </p:spPr>
        <p:txBody>
          <a:bodyPr>
            <a:noAutofit/>
          </a:bodyPr>
          <a:lstStyle/>
          <a:p>
            <a:r>
              <a:rPr lang="tr-TR" sz="4800" dirty="0" smtClean="0"/>
              <a:t/>
            </a:r>
            <a:br>
              <a:rPr lang="tr-TR" sz="4800" dirty="0" smtClean="0"/>
            </a:br>
            <a:r>
              <a:rPr lang="tr-TR" sz="4800" dirty="0" smtClean="0"/>
              <a:t>Davranış türleri</a:t>
            </a:r>
            <a:br>
              <a:rPr lang="tr-TR" sz="4800" dirty="0" smtClean="0"/>
            </a:br>
            <a:endParaRPr lang="tr-TR" sz="4800" dirty="0"/>
          </a:p>
        </p:txBody>
      </p:sp>
      <p:sp>
        <p:nvSpPr>
          <p:cNvPr id="3" name="İçerik Yer Tutucusu 2"/>
          <p:cNvSpPr>
            <a:spLocks noGrp="1"/>
          </p:cNvSpPr>
          <p:nvPr>
            <p:ph sz="quarter" idx="1"/>
          </p:nvPr>
        </p:nvSpPr>
        <p:spPr/>
        <p:txBody>
          <a:bodyPr/>
          <a:lstStyle/>
          <a:p>
            <a:endParaRPr lang="tr-TR" sz="3200" dirty="0" smtClean="0"/>
          </a:p>
          <a:p>
            <a:r>
              <a:rPr lang="tr-TR" sz="3200" dirty="0" smtClean="0"/>
              <a:t>ÇEKİNGEN DAVRANIŞ</a:t>
            </a:r>
          </a:p>
          <a:p>
            <a:endParaRPr lang="tr-TR" dirty="0"/>
          </a:p>
          <a:p>
            <a:r>
              <a:rPr lang="tr-TR" dirty="0" smtClean="0"/>
              <a:t>Kendini </a:t>
            </a:r>
            <a:r>
              <a:rPr lang="tr-TR" dirty="0"/>
              <a:t>inkar </a:t>
            </a:r>
            <a:r>
              <a:rPr lang="tr-TR" dirty="0" smtClean="0"/>
              <a:t>eder.</a:t>
            </a:r>
          </a:p>
          <a:p>
            <a:r>
              <a:rPr lang="tr-TR" dirty="0"/>
              <a:t>Tutuk (Kırılmış, endişeli) </a:t>
            </a:r>
            <a:endParaRPr lang="tr-TR" dirty="0" smtClean="0"/>
          </a:p>
          <a:p>
            <a:r>
              <a:rPr lang="tr-TR" dirty="0"/>
              <a:t>Başkalarının onun adına seçim yapmasına izin verir</a:t>
            </a:r>
            <a:r>
              <a:rPr lang="tr-TR" dirty="0" smtClean="0"/>
              <a:t>.</a:t>
            </a:r>
          </a:p>
          <a:p>
            <a:r>
              <a:rPr lang="tr-TR" dirty="0"/>
              <a:t>Arzu ettiği hedefe ulaşamaz.</a:t>
            </a:r>
          </a:p>
        </p:txBody>
      </p:sp>
    </p:spTree>
    <p:extLst>
      <p:ext uri="{BB962C8B-B14F-4D97-AF65-F5344CB8AC3E}">
        <p14:creationId xmlns:p14="http://schemas.microsoft.com/office/powerpoint/2010/main" val="3819696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400" dirty="0"/>
              <a:t>Davranış türleri</a:t>
            </a:r>
          </a:p>
        </p:txBody>
      </p:sp>
      <p:sp>
        <p:nvSpPr>
          <p:cNvPr id="3" name="İçerik Yer Tutucusu 2"/>
          <p:cNvSpPr>
            <a:spLocks noGrp="1"/>
          </p:cNvSpPr>
          <p:nvPr>
            <p:ph sz="quarter" idx="1"/>
          </p:nvPr>
        </p:nvSpPr>
        <p:spPr/>
        <p:txBody>
          <a:bodyPr/>
          <a:lstStyle/>
          <a:p>
            <a:endParaRPr lang="tr-TR" dirty="0" smtClean="0"/>
          </a:p>
          <a:p>
            <a:r>
              <a:rPr lang="tr-TR" sz="3200" dirty="0" smtClean="0"/>
              <a:t>SALDIRGAN </a:t>
            </a:r>
            <a:r>
              <a:rPr lang="tr-TR" sz="3200" dirty="0"/>
              <a:t>DAVRANIŞ</a:t>
            </a:r>
          </a:p>
          <a:p>
            <a:endParaRPr lang="tr-TR" dirty="0" smtClean="0"/>
          </a:p>
          <a:p>
            <a:endParaRPr lang="tr-TR" dirty="0"/>
          </a:p>
          <a:p>
            <a:r>
              <a:rPr lang="tr-TR" dirty="0" smtClean="0"/>
              <a:t>Başkalarını </a:t>
            </a:r>
            <a:r>
              <a:rPr lang="tr-TR" dirty="0"/>
              <a:t>hiçe sayarak kendini düşünür. </a:t>
            </a:r>
            <a:endParaRPr lang="tr-TR" dirty="0" smtClean="0"/>
          </a:p>
          <a:p>
            <a:r>
              <a:rPr lang="tr-TR" dirty="0"/>
              <a:t>Kendini ifade </a:t>
            </a:r>
            <a:r>
              <a:rPr lang="tr-TR" dirty="0" smtClean="0"/>
              <a:t>eder.</a:t>
            </a:r>
          </a:p>
          <a:p>
            <a:r>
              <a:rPr lang="tr-TR" dirty="0"/>
              <a:t>Başkaları için seçim yapar</a:t>
            </a:r>
            <a:r>
              <a:rPr lang="tr-TR" dirty="0" smtClean="0"/>
              <a:t>.</a:t>
            </a:r>
          </a:p>
          <a:p>
            <a:r>
              <a:rPr lang="tr-TR" dirty="0"/>
              <a:t>Arzu ettiği hedefe başkalarını kırarak ulaşır.</a:t>
            </a:r>
          </a:p>
        </p:txBody>
      </p:sp>
    </p:spTree>
    <p:extLst>
      <p:ext uri="{BB962C8B-B14F-4D97-AF65-F5344CB8AC3E}">
        <p14:creationId xmlns:p14="http://schemas.microsoft.com/office/powerpoint/2010/main" val="782881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400" dirty="0"/>
              <a:t>Davranış türleri</a:t>
            </a:r>
          </a:p>
        </p:txBody>
      </p:sp>
      <p:sp>
        <p:nvSpPr>
          <p:cNvPr id="3" name="İçerik Yer Tutucusu 2"/>
          <p:cNvSpPr>
            <a:spLocks noGrp="1"/>
          </p:cNvSpPr>
          <p:nvPr>
            <p:ph sz="quarter" idx="1"/>
          </p:nvPr>
        </p:nvSpPr>
        <p:spPr/>
        <p:txBody>
          <a:bodyPr/>
          <a:lstStyle/>
          <a:p>
            <a:endParaRPr lang="tr-TR" sz="3200" dirty="0" smtClean="0"/>
          </a:p>
          <a:p>
            <a:r>
              <a:rPr lang="tr-TR" sz="3200" dirty="0" smtClean="0"/>
              <a:t>ATILGAN DAVRANIŞ</a:t>
            </a:r>
          </a:p>
          <a:p>
            <a:endParaRPr lang="tr-TR" sz="3200" dirty="0" smtClean="0"/>
          </a:p>
          <a:p>
            <a:r>
              <a:rPr lang="tr-TR" dirty="0"/>
              <a:t>Kendini </a:t>
            </a:r>
            <a:r>
              <a:rPr lang="tr-TR" dirty="0" smtClean="0"/>
              <a:t>düşünür.</a:t>
            </a:r>
          </a:p>
          <a:p>
            <a:r>
              <a:rPr lang="tr-TR" dirty="0"/>
              <a:t>Kendini ifade eder</a:t>
            </a:r>
            <a:r>
              <a:rPr lang="tr-TR" dirty="0" smtClean="0"/>
              <a:t>.</a:t>
            </a:r>
          </a:p>
          <a:p>
            <a:r>
              <a:rPr lang="tr-TR" dirty="0"/>
              <a:t>Kendisi için seçim </a:t>
            </a:r>
            <a:r>
              <a:rPr lang="tr-TR" dirty="0" smtClean="0"/>
              <a:t>yapar.</a:t>
            </a:r>
          </a:p>
          <a:p>
            <a:r>
              <a:rPr lang="tr-TR" dirty="0"/>
              <a:t>Arzu ettiği hedefe </a:t>
            </a:r>
            <a:r>
              <a:rPr lang="tr-TR" dirty="0" smtClean="0"/>
              <a:t>ulaşabilir.</a:t>
            </a:r>
            <a:endParaRPr lang="tr-TR" dirty="0"/>
          </a:p>
          <a:p>
            <a:endParaRPr lang="tr-TR" dirty="0" smtClean="0"/>
          </a:p>
          <a:p>
            <a:endParaRPr lang="tr-TR" dirty="0"/>
          </a:p>
        </p:txBody>
      </p:sp>
    </p:spTree>
    <p:extLst>
      <p:ext uri="{BB962C8B-B14F-4D97-AF65-F5344CB8AC3E}">
        <p14:creationId xmlns:p14="http://schemas.microsoft.com/office/powerpoint/2010/main" val="1653903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ATILGAN DAVRANIŞ TARZININ ÖĞELERİ </a:t>
            </a:r>
          </a:p>
        </p:txBody>
      </p:sp>
      <p:sp>
        <p:nvSpPr>
          <p:cNvPr id="3" name="İçerik Yer Tutucusu 2"/>
          <p:cNvSpPr>
            <a:spLocks noGrp="1"/>
          </p:cNvSpPr>
          <p:nvPr>
            <p:ph sz="quarter" idx="1"/>
          </p:nvPr>
        </p:nvSpPr>
        <p:spPr/>
        <p:txBody>
          <a:bodyPr/>
          <a:lstStyle/>
          <a:p>
            <a:endParaRPr lang="tr-TR" b="1" u="sng" dirty="0" smtClean="0"/>
          </a:p>
          <a:p>
            <a:r>
              <a:rPr lang="tr-TR" b="1" u="sng" dirty="0" smtClean="0"/>
              <a:t>GÖZ TEMASI : </a:t>
            </a:r>
            <a:r>
              <a:rPr lang="tr-TR" dirty="0" smtClean="0"/>
              <a:t>Bir </a:t>
            </a:r>
            <a:r>
              <a:rPr lang="tr-TR" dirty="0"/>
              <a:t>başka insanla konuşurken nereye baktığımız çok önemlidir. Karşımızdaki insana, arada bir başka tarafa da bakarak, sakin bir şekilde ve gözlerimizi kaçırmadan bakmak, konuşmayı özel bir hale getirir; karşımızdaki insanla ilgilendiğimizi ;ona saygı duyduğumuzu gösterir ve söylemek istediğimiz şeyin etkisini arttırır. </a:t>
            </a:r>
          </a:p>
        </p:txBody>
      </p:sp>
    </p:spTree>
    <p:extLst>
      <p:ext uri="{BB962C8B-B14F-4D97-AF65-F5344CB8AC3E}">
        <p14:creationId xmlns:p14="http://schemas.microsoft.com/office/powerpoint/2010/main" val="161348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r>
              <a:rPr lang="tr-TR" dirty="0"/>
              <a:t>Geleceğin toplumunu oluşturacak olan bugünün çocuklarının ve gençlerinin; duygusal gelişimlerinin sağlıklı olması, kendi değerlerinin farkında olarak yetişmesi ve bu değerleri insanlığın yararına kullanabilmesi; onlara bugün verilecek eğitimle ve kazandırılacak becerilerle sağlanabilir. </a:t>
            </a:r>
            <a:endParaRPr lang="tr-TR" dirty="0" smtClean="0"/>
          </a:p>
          <a:p>
            <a:r>
              <a:rPr lang="tr-TR" dirty="0"/>
              <a:t>BİLGİ TOPLUMUNUN </a:t>
            </a:r>
            <a:r>
              <a:rPr lang="tr-TR" dirty="0" err="1"/>
              <a:t>OKULU’nda</a:t>
            </a:r>
            <a:r>
              <a:rPr lang="tr-TR" dirty="0"/>
              <a:t> eğitimciler ve ana-babalar; çocuklarını yaşama hazırlama konusunda bilinçlenmeli ve kendilerini gerçekleştirmeye dönük eylemler içerisinde olmalıdır. </a:t>
            </a:r>
          </a:p>
        </p:txBody>
      </p:sp>
    </p:spTree>
    <p:extLst>
      <p:ext uri="{BB962C8B-B14F-4D97-AF65-F5344CB8AC3E}">
        <p14:creationId xmlns:p14="http://schemas.microsoft.com/office/powerpoint/2010/main" val="1742996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ATILGAN DAVRANIŞ TARZININ ÖĞELERİ </a:t>
            </a:r>
          </a:p>
        </p:txBody>
      </p:sp>
      <p:sp>
        <p:nvSpPr>
          <p:cNvPr id="3" name="İçerik Yer Tutucusu 2"/>
          <p:cNvSpPr>
            <a:spLocks noGrp="1"/>
          </p:cNvSpPr>
          <p:nvPr>
            <p:ph sz="quarter" idx="1"/>
          </p:nvPr>
        </p:nvSpPr>
        <p:spPr/>
        <p:txBody>
          <a:bodyPr/>
          <a:lstStyle/>
          <a:p>
            <a:endParaRPr lang="tr-TR" b="1" u="sng" dirty="0" smtClean="0"/>
          </a:p>
          <a:p>
            <a:endParaRPr lang="tr-TR" b="1" u="sng" dirty="0"/>
          </a:p>
          <a:p>
            <a:r>
              <a:rPr lang="tr-TR" b="1" u="sng" dirty="0" smtClean="0"/>
              <a:t>VÜCUT DURUŞU : </a:t>
            </a:r>
            <a:r>
              <a:rPr lang="tr-TR" dirty="0" smtClean="0"/>
              <a:t>Kişiyle </a:t>
            </a:r>
            <a:r>
              <a:rPr lang="tr-TR" dirty="0"/>
              <a:t>konuşurken doğrudan doğruya onun yüzüne bakılması, dik oturulması, onunla ilgilenildiğini ortaya koyar ve yollanan mesajlar daha anlamlı olur. </a:t>
            </a:r>
          </a:p>
        </p:txBody>
      </p:sp>
    </p:spTree>
    <p:extLst>
      <p:ext uri="{BB962C8B-B14F-4D97-AF65-F5344CB8AC3E}">
        <p14:creationId xmlns:p14="http://schemas.microsoft.com/office/powerpoint/2010/main" val="943011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ATILGAN DAVRANIŞ TARZININ ÖĞELERİ </a:t>
            </a:r>
          </a:p>
        </p:txBody>
      </p:sp>
      <p:sp>
        <p:nvSpPr>
          <p:cNvPr id="3" name="İçerik Yer Tutucusu 2"/>
          <p:cNvSpPr>
            <a:spLocks noGrp="1"/>
          </p:cNvSpPr>
          <p:nvPr>
            <p:ph sz="quarter" idx="1"/>
          </p:nvPr>
        </p:nvSpPr>
        <p:spPr/>
        <p:txBody>
          <a:bodyPr/>
          <a:lstStyle/>
          <a:p>
            <a:endParaRPr lang="tr-TR" b="1" u="sng" dirty="0" smtClean="0"/>
          </a:p>
          <a:p>
            <a:r>
              <a:rPr lang="tr-TR" b="1" u="sng" dirty="0" smtClean="0"/>
              <a:t>EL VE VÜCUT HAREKETLERİ: </a:t>
            </a:r>
            <a:r>
              <a:rPr lang="tr-TR" dirty="0" smtClean="0"/>
              <a:t>Uygun </a:t>
            </a:r>
            <a:r>
              <a:rPr lang="tr-TR" dirty="0"/>
              <a:t>el ve vücut hareketleri ile sözcükleri desteklemek verilmek istenen mesaja açıklık ve sıcaklık katabilir. Doğal bir şekilde yapılan el ve vücut hareketleri aynı zamanda konuşmacının açık, kendine güvenli ve kendiliğinden olduğunu gösterir. </a:t>
            </a:r>
          </a:p>
        </p:txBody>
      </p:sp>
    </p:spTree>
    <p:extLst>
      <p:ext uri="{BB962C8B-B14F-4D97-AF65-F5344CB8AC3E}">
        <p14:creationId xmlns:p14="http://schemas.microsoft.com/office/powerpoint/2010/main" val="3878633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ATILGAN DAVRANIŞ TARZININ ÖĞELERİ </a:t>
            </a:r>
          </a:p>
        </p:txBody>
      </p:sp>
      <p:sp>
        <p:nvSpPr>
          <p:cNvPr id="3" name="İçerik Yer Tutucusu 2"/>
          <p:cNvSpPr>
            <a:spLocks noGrp="1"/>
          </p:cNvSpPr>
          <p:nvPr>
            <p:ph sz="quarter" idx="1"/>
          </p:nvPr>
        </p:nvSpPr>
        <p:spPr/>
        <p:txBody>
          <a:bodyPr/>
          <a:lstStyle/>
          <a:p>
            <a:endParaRPr lang="tr-TR" b="1" u="sng" dirty="0" smtClean="0"/>
          </a:p>
          <a:p>
            <a:endParaRPr lang="tr-TR" b="1" u="sng" dirty="0"/>
          </a:p>
          <a:p>
            <a:r>
              <a:rPr lang="tr-TR" b="1" u="sng" dirty="0" smtClean="0"/>
              <a:t>YÜZ İFADESİ : </a:t>
            </a:r>
            <a:r>
              <a:rPr lang="tr-TR" dirty="0" smtClean="0"/>
              <a:t>Hiç </a:t>
            </a:r>
            <a:r>
              <a:rPr lang="tr-TR" dirty="0"/>
              <a:t>gülümserken veya gülerken öfkesini ifade etmeye çalışan bir insan gördünüz mü? Bu </a:t>
            </a:r>
            <a:r>
              <a:rPr lang="tr-TR" dirty="0" err="1"/>
              <a:t>çaba,sonuçsuz</a:t>
            </a:r>
            <a:r>
              <a:rPr lang="tr-TR" dirty="0"/>
              <a:t> kalmaya mahkumdur. Mesajın etkili olması için, yüzümüzdeki ifadenin de ona uygun olması gerekir. </a:t>
            </a:r>
          </a:p>
        </p:txBody>
      </p:sp>
    </p:spTree>
    <p:extLst>
      <p:ext uri="{BB962C8B-B14F-4D97-AF65-F5344CB8AC3E}">
        <p14:creationId xmlns:p14="http://schemas.microsoft.com/office/powerpoint/2010/main" val="9326469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ATILGAN DAVRANIŞ TARZININ ÖĞELERİ </a:t>
            </a:r>
          </a:p>
        </p:txBody>
      </p:sp>
      <p:sp>
        <p:nvSpPr>
          <p:cNvPr id="3" name="İçerik Yer Tutucusu 2"/>
          <p:cNvSpPr>
            <a:spLocks noGrp="1"/>
          </p:cNvSpPr>
          <p:nvPr>
            <p:ph sz="quarter" idx="1"/>
          </p:nvPr>
        </p:nvSpPr>
        <p:spPr/>
        <p:txBody>
          <a:bodyPr/>
          <a:lstStyle/>
          <a:p>
            <a:endParaRPr lang="tr-TR" b="1" u="sng" dirty="0" smtClean="0"/>
          </a:p>
          <a:p>
            <a:r>
              <a:rPr lang="tr-TR" b="1" u="sng" dirty="0" smtClean="0"/>
              <a:t>SES TONU : </a:t>
            </a:r>
            <a:r>
              <a:rPr lang="tr-TR" dirty="0" smtClean="0"/>
              <a:t>Fısıltı </a:t>
            </a:r>
            <a:r>
              <a:rPr lang="tr-TR" dirty="0"/>
              <a:t>şeklinde monoton bir </a:t>
            </a:r>
            <a:r>
              <a:rPr lang="tr-TR" dirty="0" err="1"/>
              <a:t>ses,istenileni</a:t>
            </a:r>
            <a:r>
              <a:rPr lang="tr-TR" dirty="0"/>
              <a:t> anlatmaya nasıl yetmezse, bağırmak da diğer kişiyi savunmaya ittiği için, atılgan olmak istenildiğinde birey, ses tonunu iyi ayarlamalıdır. Konuşurken kendine güvendiğini ileten, ancak üstünlük kurmayan bir ses tonu ile konuşmak gerekir. </a:t>
            </a:r>
          </a:p>
        </p:txBody>
      </p:sp>
    </p:spTree>
    <p:extLst>
      <p:ext uri="{BB962C8B-B14F-4D97-AF65-F5344CB8AC3E}">
        <p14:creationId xmlns:p14="http://schemas.microsoft.com/office/powerpoint/2010/main" val="30464467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ATILGAN DAVRANIŞ TARZININ ÖĞELERİ </a:t>
            </a:r>
          </a:p>
        </p:txBody>
      </p:sp>
      <p:sp>
        <p:nvSpPr>
          <p:cNvPr id="3" name="İçerik Yer Tutucusu 2"/>
          <p:cNvSpPr>
            <a:spLocks noGrp="1"/>
          </p:cNvSpPr>
          <p:nvPr>
            <p:ph sz="quarter" idx="1"/>
          </p:nvPr>
        </p:nvSpPr>
        <p:spPr/>
        <p:txBody>
          <a:bodyPr/>
          <a:lstStyle/>
          <a:p>
            <a:endParaRPr lang="tr-TR" b="1" u="sng" dirty="0" smtClean="0"/>
          </a:p>
          <a:p>
            <a:endParaRPr lang="tr-TR" b="1" u="sng" dirty="0"/>
          </a:p>
          <a:p>
            <a:r>
              <a:rPr lang="tr-TR" b="1" u="sng" dirty="0" smtClean="0"/>
              <a:t>ZAMANLAMA : </a:t>
            </a:r>
            <a:r>
              <a:rPr lang="tr-TR" dirty="0" smtClean="0"/>
              <a:t>Sözlü </a:t>
            </a:r>
            <a:r>
              <a:rPr lang="tr-TR" dirty="0"/>
              <a:t>iletişimin önemli bir öğesidir. Özellikle sözel </a:t>
            </a:r>
            <a:r>
              <a:rPr lang="tr-TR" dirty="0" err="1"/>
              <a:t>ifadelendirmede</a:t>
            </a:r>
            <a:r>
              <a:rPr lang="tr-TR" dirty="0"/>
              <a:t> duraksama ve tereddüt etme, kişinin tepkisinin etkili olmasını engeller. Uygun yer ve zaman seçilmelidir. </a:t>
            </a:r>
          </a:p>
        </p:txBody>
      </p:sp>
    </p:spTree>
    <p:extLst>
      <p:ext uri="{BB962C8B-B14F-4D97-AF65-F5344CB8AC3E}">
        <p14:creationId xmlns:p14="http://schemas.microsoft.com/office/powerpoint/2010/main" val="2648620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ATILGAN DAVRANIŞ TARZININ ÖĞELERİ </a:t>
            </a:r>
          </a:p>
        </p:txBody>
      </p:sp>
      <p:sp>
        <p:nvSpPr>
          <p:cNvPr id="3" name="İçerik Yer Tutucusu 2"/>
          <p:cNvSpPr>
            <a:spLocks noGrp="1"/>
          </p:cNvSpPr>
          <p:nvPr>
            <p:ph sz="quarter" idx="1"/>
          </p:nvPr>
        </p:nvSpPr>
        <p:spPr/>
        <p:txBody>
          <a:bodyPr/>
          <a:lstStyle/>
          <a:p>
            <a:endParaRPr lang="tr-TR" b="1" u="sng" dirty="0" smtClean="0"/>
          </a:p>
          <a:p>
            <a:endParaRPr lang="tr-TR" b="1" u="sng" dirty="0"/>
          </a:p>
          <a:p>
            <a:r>
              <a:rPr lang="tr-TR" b="1" u="sng" dirty="0" smtClean="0"/>
              <a:t>İÇERİK : </a:t>
            </a:r>
            <a:r>
              <a:rPr lang="tr-TR" dirty="0" smtClean="0"/>
              <a:t>Ne </a:t>
            </a:r>
            <a:r>
              <a:rPr lang="tr-TR" dirty="0"/>
              <a:t>söylendiği önemliyse de nasıl söylendiği, yani mesajın iletilme biçimi çok daha önemlidir. Bu nedenle mesajı yollarken karşıdaki kişiyi savunmaya itmeden, bireyin kendini ifade etmesi gerekmektedir. </a:t>
            </a:r>
          </a:p>
        </p:txBody>
      </p:sp>
    </p:spTree>
    <p:extLst>
      <p:ext uri="{BB962C8B-B14F-4D97-AF65-F5344CB8AC3E}">
        <p14:creationId xmlns:p14="http://schemas.microsoft.com/office/powerpoint/2010/main" val="3018707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ADIM ADIM ATILGANLIK GELİŞTİRME SÜRECİ</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1</a:t>
            </a:r>
            <a:r>
              <a:rPr lang="tr-TR" dirty="0"/>
              <a:t>. Kendi davranışlarınızı gözleyin (</a:t>
            </a:r>
            <a:r>
              <a:rPr lang="tr-TR" dirty="0" smtClean="0"/>
              <a:t>Kendinizi yeterince </a:t>
            </a:r>
            <a:r>
              <a:rPr lang="tr-TR" dirty="0"/>
              <a:t>ifade ediyor musunuz</a:t>
            </a:r>
            <a:r>
              <a:rPr lang="tr-TR" dirty="0" smtClean="0"/>
              <a:t>?)</a:t>
            </a:r>
          </a:p>
          <a:p>
            <a:endParaRPr lang="tr-TR" dirty="0"/>
          </a:p>
          <a:p>
            <a:r>
              <a:rPr lang="tr-TR" dirty="0"/>
              <a:t>2. Atılganlığınızı izleyin. (Her gün atılganca davrandığınız durumlar, </a:t>
            </a:r>
            <a:r>
              <a:rPr lang="tr-TR" dirty="0" smtClean="0"/>
              <a:t>kaçtığınız durumlar)</a:t>
            </a:r>
          </a:p>
          <a:p>
            <a:endParaRPr lang="tr-TR" dirty="0"/>
          </a:p>
          <a:p>
            <a:r>
              <a:rPr lang="tr-TR" dirty="0"/>
              <a:t>3. Kendinize gerçekçi amaçlar belirleyin. (Daha etkin olmak istediğiniz durum </a:t>
            </a:r>
            <a:r>
              <a:rPr lang="tr-TR" dirty="0" smtClean="0"/>
              <a:t>ve ilişkiler</a:t>
            </a:r>
            <a:r>
              <a:rPr lang="tr-TR" dirty="0"/>
              <a:t>)</a:t>
            </a:r>
          </a:p>
        </p:txBody>
      </p:sp>
    </p:spTree>
    <p:extLst>
      <p:ext uri="{BB962C8B-B14F-4D97-AF65-F5344CB8AC3E}">
        <p14:creationId xmlns:p14="http://schemas.microsoft.com/office/powerpoint/2010/main" val="294988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ADIM ADIM ATILGANLIK GELİŞTİRME SÜRECİ</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4. Belli </a:t>
            </a:r>
            <a:r>
              <a:rPr lang="tr-TR" dirty="0"/>
              <a:t>bir durum üstünde yoğunlaşın (Gözlerinizi </a:t>
            </a:r>
            <a:r>
              <a:rPr lang="tr-TR" dirty="0" err="1"/>
              <a:t>kapatarak,belli</a:t>
            </a:r>
            <a:r>
              <a:rPr lang="tr-TR" dirty="0"/>
              <a:t> bir durumla nasıl </a:t>
            </a:r>
            <a:r>
              <a:rPr lang="tr-TR" dirty="0" smtClean="0"/>
              <a:t>başa çıktığınızı </a:t>
            </a:r>
            <a:r>
              <a:rPr lang="tr-TR" dirty="0"/>
              <a:t>hayal edin)</a:t>
            </a:r>
          </a:p>
          <a:p>
            <a:endParaRPr lang="tr-TR" dirty="0" smtClean="0"/>
          </a:p>
          <a:p>
            <a:r>
              <a:rPr lang="tr-TR" dirty="0" smtClean="0"/>
              <a:t>5</a:t>
            </a:r>
            <a:r>
              <a:rPr lang="tr-TR" dirty="0"/>
              <a:t>. Tepkilerinizi gözden geçirin. (Atılganlık öğelerinden yararlanın ve güçlü </a:t>
            </a:r>
            <a:r>
              <a:rPr lang="tr-TR" dirty="0" smtClean="0"/>
              <a:t>yanlarınızı not </a:t>
            </a:r>
            <a:r>
              <a:rPr lang="tr-TR" dirty="0"/>
              <a:t>edin)</a:t>
            </a:r>
          </a:p>
          <a:p>
            <a:endParaRPr lang="tr-TR" dirty="0" smtClean="0"/>
          </a:p>
          <a:p>
            <a:r>
              <a:rPr lang="tr-TR" dirty="0" smtClean="0"/>
              <a:t>6</a:t>
            </a:r>
            <a:r>
              <a:rPr lang="tr-TR" dirty="0"/>
              <a:t>. Etkin bir modeli gözleyin. (Aynı durumla iyi başa çıkabilen birini seyredin)</a:t>
            </a:r>
          </a:p>
        </p:txBody>
      </p:sp>
    </p:spTree>
    <p:extLst>
      <p:ext uri="{BB962C8B-B14F-4D97-AF65-F5344CB8AC3E}">
        <p14:creationId xmlns:p14="http://schemas.microsoft.com/office/powerpoint/2010/main" val="26919458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ADIM ADIM ATILGANLIK GELİŞTİRME SÜRECİ</a:t>
            </a:r>
            <a:endParaRPr lang="tr-TR" dirty="0"/>
          </a:p>
        </p:txBody>
      </p:sp>
      <p:sp>
        <p:nvSpPr>
          <p:cNvPr id="3" name="İçerik Yer Tutucusu 2"/>
          <p:cNvSpPr>
            <a:spLocks noGrp="1"/>
          </p:cNvSpPr>
          <p:nvPr>
            <p:ph sz="quarter" idx="1"/>
          </p:nvPr>
        </p:nvSpPr>
        <p:spPr/>
        <p:txBody>
          <a:bodyPr/>
          <a:lstStyle/>
          <a:p>
            <a:endParaRPr lang="tr-TR" dirty="0" smtClean="0"/>
          </a:p>
          <a:p>
            <a:r>
              <a:rPr lang="tr-TR" dirty="0"/>
              <a:t>7</a:t>
            </a:r>
            <a:r>
              <a:rPr lang="tr-TR" dirty="0" smtClean="0"/>
              <a:t>. Alternatif </a:t>
            </a:r>
            <a:r>
              <a:rPr lang="tr-TR" dirty="0"/>
              <a:t>tepkiler düşünün. (Başka nasıl hareket edebilirim? Daha kesin, daha </a:t>
            </a:r>
            <a:r>
              <a:rPr lang="tr-TR" dirty="0" smtClean="0"/>
              <a:t>az kırıcı</a:t>
            </a:r>
            <a:r>
              <a:rPr lang="tr-TR" dirty="0"/>
              <a:t>?</a:t>
            </a:r>
          </a:p>
          <a:p>
            <a:endParaRPr lang="tr-TR" dirty="0" smtClean="0"/>
          </a:p>
          <a:p>
            <a:r>
              <a:rPr lang="tr-TR" dirty="0" smtClean="0"/>
              <a:t>8</a:t>
            </a:r>
            <a:r>
              <a:rPr lang="tr-TR" dirty="0"/>
              <a:t>. Kendinizi durumun içinde hayal edin (Gözlerinizi kapatın ve örnek durumla etkin </a:t>
            </a:r>
            <a:r>
              <a:rPr lang="tr-TR" dirty="0" smtClean="0"/>
              <a:t>bir şekilde </a:t>
            </a:r>
            <a:r>
              <a:rPr lang="tr-TR" dirty="0"/>
              <a:t>başa çıkmaya çalıştığınızı düşünün)</a:t>
            </a:r>
          </a:p>
          <a:p>
            <a:endParaRPr lang="tr-TR" dirty="0" smtClean="0"/>
          </a:p>
          <a:p>
            <a:r>
              <a:rPr lang="tr-TR" dirty="0" smtClean="0"/>
              <a:t>9</a:t>
            </a:r>
            <a:r>
              <a:rPr lang="tr-TR" dirty="0"/>
              <a:t>. Olumlu düşünme egzersizi yapın (Kendinizle ilgili birkaç olumlu yargı sıralayın)</a:t>
            </a:r>
          </a:p>
        </p:txBody>
      </p:sp>
    </p:spTree>
    <p:extLst>
      <p:ext uri="{BB962C8B-B14F-4D97-AF65-F5344CB8AC3E}">
        <p14:creationId xmlns:p14="http://schemas.microsoft.com/office/powerpoint/2010/main" val="2539749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ADIM ADIM ATILGANLIK GELİŞTİRME SÜRECİ</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10</a:t>
            </a:r>
            <a:r>
              <a:rPr lang="tr-TR" dirty="0"/>
              <a:t>. İhtiyaç duyarsanız yardım isteyin (uzman yardımı)</a:t>
            </a:r>
          </a:p>
          <a:p>
            <a:endParaRPr lang="tr-TR" dirty="0" smtClean="0"/>
          </a:p>
          <a:p>
            <a:r>
              <a:rPr lang="tr-TR" dirty="0" smtClean="0"/>
              <a:t>11</a:t>
            </a:r>
            <a:r>
              <a:rPr lang="tr-TR" dirty="0"/>
              <a:t>. Deneyin. (Örnek durumla başa çıkabilmek için yeni yollar deneyin)</a:t>
            </a:r>
          </a:p>
          <a:p>
            <a:endParaRPr lang="tr-TR" dirty="0" smtClean="0"/>
          </a:p>
          <a:p>
            <a:r>
              <a:rPr lang="tr-TR" dirty="0" smtClean="0"/>
              <a:t>12</a:t>
            </a:r>
            <a:r>
              <a:rPr lang="tr-TR" dirty="0"/>
              <a:t>. Kendinize yönelik eleştiri, değerlendirme isteyin. (Davranışlarınızın olumlu </a:t>
            </a:r>
            <a:r>
              <a:rPr lang="tr-TR" dirty="0" smtClean="0"/>
              <a:t>yanlarını vurgulayın</a:t>
            </a:r>
            <a:r>
              <a:rPr lang="tr-TR" dirty="0"/>
              <a:t>)</a:t>
            </a:r>
          </a:p>
        </p:txBody>
      </p:sp>
    </p:spTree>
    <p:extLst>
      <p:ext uri="{BB962C8B-B14F-4D97-AF65-F5344CB8AC3E}">
        <p14:creationId xmlns:p14="http://schemas.microsoft.com/office/powerpoint/2010/main" val="760636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ATILGANLIK EĞİTİMİNİN İÇERİĞİ</a:t>
            </a:r>
          </a:p>
        </p:txBody>
      </p:sp>
      <p:sp>
        <p:nvSpPr>
          <p:cNvPr id="3" name="İçerik Yer Tutucusu 2"/>
          <p:cNvSpPr>
            <a:spLocks noGrp="1"/>
          </p:cNvSpPr>
          <p:nvPr>
            <p:ph sz="quarter" idx="1"/>
          </p:nvPr>
        </p:nvSpPr>
        <p:spPr/>
        <p:txBody>
          <a:bodyPr/>
          <a:lstStyle/>
          <a:p>
            <a:r>
              <a:rPr lang="tr-TR" dirty="0"/>
              <a:t>Atılgan, saldırgan ve çekingen davranışları ayırt etmek, </a:t>
            </a:r>
            <a:endParaRPr lang="tr-TR" dirty="0" smtClean="0"/>
          </a:p>
          <a:p>
            <a:r>
              <a:rPr lang="tr-TR" dirty="0" smtClean="0"/>
              <a:t> </a:t>
            </a:r>
            <a:r>
              <a:rPr lang="tr-TR" dirty="0"/>
              <a:t>Başkalarının olduğu kadar kendi haklarımızı tanımlamak, kabul etmek ve saygı duymak, </a:t>
            </a:r>
            <a:endParaRPr lang="tr-TR" dirty="0" smtClean="0"/>
          </a:p>
          <a:p>
            <a:r>
              <a:rPr lang="tr-TR" dirty="0" smtClean="0"/>
              <a:t> </a:t>
            </a:r>
            <a:r>
              <a:rPr lang="tr-TR" dirty="0"/>
              <a:t>Heyecanı azaltmak, </a:t>
            </a:r>
            <a:endParaRPr lang="tr-TR" dirty="0" smtClean="0"/>
          </a:p>
          <a:p>
            <a:r>
              <a:rPr lang="tr-TR" dirty="0" smtClean="0"/>
              <a:t> </a:t>
            </a:r>
            <a:r>
              <a:rPr lang="tr-TR" dirty="0"/>
              <a:t>Etkili kişiler arası ilişkileri geliştirmek, </a:t>
            </a:r>
            <a:endParaRPr lang="tr-TR" dirty="0" smtClean="0"/>
          </a:p>
          <a:p>
            <a:r>
              <a:rPr lang="tr-TR" dirty="0" smtClean="0"/>
              <a:t> </a:t>
            </a:r>
            <a:r>
              <a:rPr lang="tr-TR" dirty="0"/>
              <a:t>Anlamlı ve yakın ilişkiler kurmak, </a:t>
            </a:r>
            <a:endParaRPr lang="tr-TR" dirty="0" smtClean="0"/>
          </a:p>
          <a:p>
            <a:r>
              <a:rPr lang="tr-TR" smtClean="0"/>
              <a:t> </a:t>
            </a:r>
            <a:r>
              <a:rPr lang="tr-TR" dirty="0"/>
              <a:t>Sözsüz davranış becerilerini geliştirmek, </a:t>
            </a:r>
            <a:endParaRPr lang="tr-TR" dirty="0" smtClean="0"/>
          </a:p>
          <a:p>
            <a:r>
              <a:rPr lang="tr-TR" smtClean="0"/>
              <a:t> </a:t>
            </a:r>
            <a:r>
              <a:rPr lang="tr-TR" dirty="0"/>
              <a:t>Düşünce, duygu ve inanışları etkilice ifade etmektir.</a:t>
            </a:r>
          </a:p>
        </p:txBody>
      </p:sp>
    </p:spTree>
    <p:extLst>
      <p:ext uri="{BB962C8B-B14F-4D97-AF65-F5344CB8AC3E}">
        <p14:creationId xmlns:p14="http://schemas.microsoft.com/office/powerpoint/2010/main" val="26964975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ADIM ADIM ATILGANLIK GELİŞTİRME SÜRECİ</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13</a:t>
            </a:r>
            <a:r>
              <a:rPr lang="tr-TR" dirty="0"/>
              <a:t>. Davranışlarınızı şekillendirin. (Amacınızdan emin olmak için </a:t>
            </a:r>
            <a:r>
              <a:rPr lang="tr-TR" dirty="0" smtClean="0"/>
              <a:t>davranışlarınızı şekillendirin</a:t>
            </a:r>
            <a:r>
              <a:rPr lang="tr-TR" dirty="0"/>
              <a:t>)</a:t>
            </a:r>
          </a:p>
          <a:p>
            <a:endParaRPr lang="tr-TR" dirty="0" smtClean="0"/>
          </a:p>
          <a:p>
            <a:r>
              <a:rPr lang="tr-TR" dirty="0" smtClean="0"/>
              <a:t>14</a:t>
            </a:r>
            <a:r>
              <a:rPr lang="tr-TR" dirty="0"/>
              <a:t>. Kendinize bir “gerçek dünya” sınavı verin. (Gerçek bir deneme yapın)</a:t>
            </a:r>
          </a:p>
          <a:p>
            <a:endParaRPr lang="tr-TR" dirty="0" smtClean="0"/>
          </a:p>
          <a:p>
            <a:r>
              <a:rPr lang="tr-TR" dirty="0" smtClean="0"/>
              <a:t>15</a:t>
            </a:r>
            <a:r>
              <a:rPr lang="tr-TR" dirty="0"/>
              <a:t>. Sınavı değerlendirin</a:t>
            </a:r>
          </a:p>
        </p:txBody>
      </p:sp>
    </p:spTree>
    <p:extLst>
      <p:ext uri="{BB962C8B-B14F-4D97-AF65-F5344CB8AC3E}">
        <p14:creationId xmlns:p14="http://schemas.microsoft.com/office/powerpoint/2010/main" val="12961052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ADIM ADIM ATILGANLIK GELİŞTİRME SÜRECİ</a:t>
            </a:r>
            <a:endParaRPr lang="tr-TR" dirty="0"/>
          </a:p>
        </p:txBody>
      </p:sp>
      <p:sp>
        <p:nvSpPr>
          <p:cNvPr id="3" name="İçerik Yer Tutucusu 2"/>
          <p:cNvSpPr>
            <a:spLocks noGrp="1"/>
          </p:cNvSpPr>
          <p:nvPr>
            <p:ph sz="quarter" idx="1"/>
          </p:nvPr>
        </p:nvSpPr>
        <p:spPr/>
        <p:txBody>
          <a:bodyPr/>
          <a:lstStyle/>
          <a:p>
            <a:endParaRPr lang="tr-TR" dirty="0" smtClean="0"/>
          </a:p>
          <a:p>
            <a:endParaRPr lang="tr-TR" dirty="0" smtClean="0"/>
          </a:p>
          <a:p>
            <a:r>
              <a:rPr lang="tr-TR" dirty="0" smtClean="0"/>
              <a:t>16</a:t>
            </a:r>
            <a:r>
              <a:rPr lang="tr-TR" dirty="0"/>
              <a:t>. Kendinizi geliştirmeye devam edin. (Yöntemleri tekrarlayın)</a:t>
            </a:r>
          </a:p>
          <a:p>
            <a:endParaRPr lang="tr-TR" dirty="0" smtClean="0"/>
          </a:p>
          <a:p>
            <a:endParaRPr lang="tr-TR" dirty="0" smtClean="0"/>
          </a:p>
          <a:p>
            <a:r>
              <a:rPr lang="tr-TR" dirty="0" smtClean="0"/>
              <a:t>17</a:t>
            </a:r>
            <a:r>
              <a:rPr lang="tr-TR" dirty="0"/>
              <a:t>. Güç alabileceğiniz bir sistem kurun. (Sizi destekleyecek, motive edecek </a:t>
            </a:r>
            <a:r>
              <a:rPr lang="tr-TR" dirty="0" smtClean="0"/>
              <a:t>ilişkiler sistemi </a:t>
            </a:r>
            <a:r>
              <a:rPr lang="tr-TR" dirty="0"/>
              <a:t>olabilir.)</a:t>
            </a:r>
          </a:p>
        </p:txBody>
      </p:sp>
    </p:spTree>
    <p:extLst>
      <p:ext uri="{BB962C8B-B14F-4D97-AF65-F5344CB8AC3E}">
        <p14:creationId xmlns:p14="http://schemas.microsoft.com/office/powerpoint/2010/main" val="12156731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ATILGAN AİLEDE EBEVEYN VE ÇOCUKLAR</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Atılgan </a:t>
            </a:r>
            <a:r>
              <a:rPr lang="tr-TR" dirty="0"/>
              <a:t>çocuklar aynı atılgan yetişkinler gibi daha sağlıklı, mutlu, dürüst ve daha </a:t>
            </a:r>
            <a:r>
              <a:rPr lang="tr-TR" dirty="0" smtClean="0"/>
              <a:t>az yönlendirilmeye </a:t>
            </a:r>
            <a:r>
              <a:rPr lang="tr-TR" dirty="0"/>
              <a:t>açık olurlar. </a:t>
            </a:r>
            <a:endParaRPr lang="tr-TR" dirty="0" smtClean="0"/>
          </a:p>
          <a:p>
            <a:endParaRPr lang="tr-TR" dirty="0" smtClean="0"/>
          </a:p>
          <a:p>
            <a:r>
              <a:rPr lang="tr-TR" dirty="0" smtClean="0"/>
              <a:t>Kendileri </a:t>
            </a:r>
            <a:r>
              <a:rPr lang="tr-TR" dirty="0"/>
              <a:t>için iyi şeyler hissetmeleri, onlara </a:t>
            </a:r>
            <a:r>
              <a:rPr lang="tr-TR" dirty="0" smtClean="0"/>
              <a:t>yetişkinliklerinde arzu </a:t>
            </a:r>
            <a:r>
              <a:rPr lang="tr-TR" dirty="0"/>
              <a:t>ettikleri şeyleri başarmanın yolunu açar.</a:t>
            </a:r>
          </a:p>
        </p:txBody>
      </p:sp>
    </p:spTree>
    <p:extLst>
      <p:ext uri="{BB962C8B-B14F-4D97-AF65-F5344CB8AC3E}">
        <p14:creationId xmlns:p14="http://schemas.microsoft.com/office/powerpoint/2010/main" val="6868750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Çocuklar da Bir Gün Büyürler!</a:t>
            </a:r>
            <a:endParaRPr lang="tr-TR" dirty="0"/>
          </a:p>
        </p:txBody>
      </p:sp>
      <p:sp>
        <p:nvSpPr>
          <p:cNvPr id="3" name="İçerik Yer Tutucusu 2"/>
          <p:cNvSpPr>
            <a:spLocks noGrp="1"/>
          </p:cNvSpPr>
          <p:nvPr>
            <p:ph sz="quarter" idx="1"/>
          </p:nvPr>
        </p:nvSpPr>
        <p:spPr/>
        <p:txBody>
          <a:bodyPr/>
          <a:lstStyle/>
          <a:p>
            <a:r>
              <a:rPr lang="tr-TR" dirty="0"/>
              <a:t>Anne babalarımızdan bağımsız hale </a:t>
            </a:r>
            <a:r>
              <a:rPr lang="tr-TR" dirty="0" err="1"/>
              <a:t>gelmek,hayatta</a:t>
            </a:r>
            <a:r>
              <a:rPr lang="tr-TR" dirty="0"/>
              <a:t> hepimizin er ya da geç </a:t>
            </a:r>
            <a:r>
              <a:rPr lang="tr-TR" dirty="0" smtClean="0"/>
              <a:t>yaşamak zorunda </a:t>
            </a:r>
            <a:r>
              <a:rPr lang="tr-TR" dirty="0"/>
              <a:t>kaldığı bir sorundur. Aslında büyümenin özü budur.</a:t>
            </a:r>
          </a:p>
          <a:p>
            <a:endParaRPr lang="tr-TR" dirty="0" smtClean="0"/>
          </a:p>
          <a:p>
            <a:r>
              <a:rPr lang="tr-TR" dirty="0" smtClean="0"/>
              <a:t>Ergenleri </a:t>
            </a:r>
            <a:r>
              <a:rPr lang="tr-TR" dirty="0"/>
              <a:t>biraz isyankar olmaları normal ve sağlıklıdır ve </a:t>
            </a:r>
            <a:r>
              <a:rPr lang="tr-TR" dirty="0" smtClean="0"/>
              <a:t>bağımsızlaşmalarını kolaylaştırır.</a:t>
            </a:r>
          </a:p>
          <a:p>
            <a:endParaRPr lang="tr-TR" dirty="0"/>
          </a:p>
          <a:p>
            <a:r>
              <a:rPr lang="tr-TR" dirty="0" smtClean="0"/>
              <a:t> </a:t>
            </a:r>
            <a:r>
              <a:rPr lang="tr-TR" dirty="0"/>
              <a:t>Ebeveyn baskınlığı ve ergen sıkılganlığı bu süreci </a:t>
            </a:r>
            <a:r>
              <a:rPr lang="tr-TR" dirty="0" err="1" smtClean="0"/>
              <a:t>yavaşlatıp,bağımsız</a:t>
            </a:r>
            <a:r>
              <a:rPr lang="tr-TR" dirty="0" smtClean="0"/>
              <a:t> yetişkinliğe </a:t>
            </a:r>
            <a:r>
              <a:rPr lang="tr-TR" dirty="0"/>
              <a:t>doğru atılması gereken adımları geciktirebilir.</a:t>
            </a:r>
          </a:p>
        </p:txBody>
      </p:sp>
    </p:spTree>
    <p:extLst>
      <p:ext uri="{BB962C8B-B14F-4D97-AF65-F5344CB8AC3E}">
        <p14:creationId xmlns:p14="http://schemas.microsoft.com/office/powerpoint/2010/main" val="21334979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Çocuklar da Bir Gün Büyürler!</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Anne-babalarla </a:t>
            </a:r>
            <a:r>
              <a:rPr lang="tr-TR" dirty="0"/>
              <a:t>çözülmemiş bağlar, bazen her yaştan yetişkin </a:t>
            </a:r>
            <a:r>
              <a:rPr lang="tr-TR" dirty="0" smtClean="0"/>
              <a:t>hayatlarında bağımsızlığı </a:t>
            </a:r>
            <a:r>
              <a:rPr lang="tr-TR" dirty="0"/>
              <a:t>kısıtlar. </a:t>
            </a:r>
            <a:endParaRPr lang="tr-TR" dirty="0" smtClean="0"/>
          </a:p>
          <a:p>
            <a:endParaRPr lang="tr-TR" dirty="0" smtClean="0"/>
          </a:p>
          <a:p>
            <a:r>
              <a:rPr lang="tr-TR" dirty="0" smtClean="0"/>
              <a:t>Çocuğun </a:t>
            </a:r>
            <a:r>
              <a:rPr lang="tr-TR" dirty="0"/>
              <a:t>atılgan yaklaşımı durumu ebeveynin anlamasını </a:t>
            </a:r>
            <a:r>
              <a:rPr lang="tr-TR" dirty="0" smtClean="0"/>
              <a:t>sağlayabilir ve </a:t>
            </a:r>
            <a:r>
              <a:rPr lang="tr-TR" dirty="0"/>
              <a:t>her iki tarafın da kendini ifade etmesini kolaylaştırabileceğini göstermektedir.</a:t>
            </a:r>
          </a:p>
        </p:txBody>
      </p:sp>
    </p:spTree>
    <p:extLst>
      <p:ext uri="{BB962C8B-B14F-4D97-AF65-F5344CB8AC3E}">
        <p14:creationId xmlns:p14="http://schemas.microsoft.com/office/powerpoint/2010/main" val="253387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Ailede atılganlık eğitimini şöyle </a:t>
            </a:r>
            <a:r>
              <a:rPr lang="tr-TR" dirty="0" smtClean="0"/>
              <a:t>özetleyebiliriz</a:t>
            </a:r>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t>Atılgan </a:t>
            </a:r>
            <a:r>
              <a:rPr lang="tr-TR" dirty="0"/>
              <a:t>davranışlar hem bireyleri, hem de ilişkileri geliştirir.</a:t>
            </a:r>
          </a:p>
          <a:p>
            <a:endParaRPr lang="tr-TR" dirty="0" smtClean="0"/>
          </a:p>
          <a:p>
            <a:r>
              <a:rPr lang="tr-TR" dirty="0" smtClean="0"/>
              <a:t>Dürüst</a:t>
            </a:r>
            <a:r>
              <a:rPr lang="tr-TR" dirty="0"/>
              <a:t>, açık ve incitmeyen atılgan bir iletişim tarzı her aile için çok önemlidir.</a:t>
            </a:r>
          </a:p>
          <a:p>
            <a:r>
              <a:rPr lang="tr-TR" dirty="0" smtClean="0"/>
              <a:t>Çocuklar </a:t>
            </a:r>
            <a:r>
              <a:rPr lang="tr-TR" dirty="0"/>
              <a:t>da, yetişkinler gibi aile içinde ve dışında atılgan </a:t>
            </a:r>
            <a:r>
              <a:rPr lang="tr-TR" dirty="0" smtClean="0"/>
              <a:t>davranmayı öğrenebilirler</a:t>
            </a:r>
            <a:r>
              <a:rPr lang="tr-TR" dirty="0"/>
              <a:t>.</a:t>
            </a:r>
          </a:p>
        </p:txBody>
      </p:sp>
    </p:spTree>
    <p:extLst>
      <p:ext uri="{BB962C8B-B14F-4D97-AF65-F5344CB8AC3E}">
        <p14:creationId xmlns:p14="http://schemas.microsoft.com/office/powerpoint/2010/main" val="40296706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74638"/>
            <a:ext cx="7457256" cy="1210146"/>
          </a:xfrm>
        </p:spPr>
        <p:txBody>
          <a:bodyPr/>
          <a:lstStyle/>
          <a:p>
            <a:endParaRPr lang="tr-TR" dirty="0"/>
          </a:p>
        </p:txBody>
      </p:sp>
      <p:sp>
        <p:nvSpPr>
          <p:cNvPr id="3" name="İçerik Yer Tutucusu 2"/>
          <p:cNvSpPr>
            <a:spLocks noGrp="1"/>
          </p:cNvSpPr>
          <p:nvPr>
            <p:ph sz="quarter" idx="1"/>
          </p:nvPr>
        </p:nvSpPr>
        <p:spPr/>
        <p:txBody>
          <a:bodyPr/>
          <a:lstStyle/>
          <a:p>
            <a:endParaRPr lang="tr-TR" dirty="0" smtClean="0"/>
          </a:p>
          <a:p>
            <a:endParaRPr lang="tr-TR" dirty="0"/>
          </a:p>
          <a:p>
            <a:pPr marL="0" indent="0">
              <a:buNone/>
            </a:pPr>
            <a:endParaRPr lang="tr-TR" dirty="0"/>
          </a:p>
          <a:p>
            <a:r>
              <a:rPr lang="tr-TR" sz="4400" dirty="0" smtClean="0"/>
              <a:t>TEŞEKKÜR EDERİZ…</a:t>
            </a:r>
            <a:endParaRPr lang="tr-TR" sz="4400" dirty="0"/>
          </a:p>
        </p:txBody>
      </p:sp>
    </p:spTree>
    <p:extLst>
      <p:ext uri="{BB962C8B-B14F-4D97-AF65-F5344CB8AC3E}">
        <p14:creationId xmlns:p14="http://schemas.microsoft.com/office/powerpoint/2010/main" val="262602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ATILGANLIK VE SİZ</a:t>
            </a:r>
          </a:p>
        </p:txBody>
      </p:sp>
      <p:sp>
        <p:nvSpPr>
          <p:cNvPr id="3" name="İçerik Yer Tutucusu 2"/>
          <p:cNvSpPr>
            <a:spLocks noGrp="1"/>
          </p:cNvSpPr>
          <p:nvPr>
            <p:ph sz="quarter" idx="1"/>
          </p:nvPr>
        </p:nvSpPr>
        <p:spPr/>
        <p:txBody>
          <a:bodyPr/>
          <a:lstStyle/>
          <a:p>
            <a:r>
              <a:rPr lang="tr-TR" dirty="0"/>
              <a:t>Komşusu yanına gelip aralıksız kırk beş dakika apartmanda yaşanan olaylar hakkında konuşunca, </a:t>
            </a:r>
            <a:r>
              <a:rPr lang="tr-TR" dirty="0" smtClean="0"/>
              <a:t>Emre’nin </a:t>
            </a:r>
            <a:r>
              <a:rPr lang="tr-TR" dirty="0"/>
              <a:t>canı çok sıkılmıştı. En çok da öyle bir şeye, yine engel olamamak canını sıkmıştı. </a:t>
            </a:r>
            <a:endParaRPr lang="tr-TR" dirty="0" smtClean="0"/>
          </a:p>
          <a:p>
            <a:r>
              <a:rPr lang="tr-TR" dirty="0"/>
              <a:t>Nisa ve Hakan tiyatroya bilet almışlardı. Ancak, oyundan önce yemek </a:t>
            </a:r>
            <a:r>
              <a:rPr lang="tr-TR" dirty="0" err="1"/>
              <a:t>yemek</a:t>
            </a:r>
            <a:r>
              <a:rPr lang="tr-TR" dirty="0"/>
              <a:t> için gittikleri restorandaki garson on beş dakika geçmesine rağmen onlarla ilgilenmemişti. Acaba onların geldiğinin farkında mı değildi, yoksa onları görmezden mi geliyordu? Belki de çok meşguldü ! </a:t>
            </a:r>
          </a:p>
        </p:txBody>
      </p:sp>
    </p:spTree>
    <p:extLst>
      <p:ext uri="{BB962C8B-B14F-4D97-AF65-F5344CB8AC3E}">
        <p14:creationId xmlns:p14="http://schemas.microsoft.com/office/powerpoint/2010/main" val="3965683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ATILGANLIK VE SİZ</a:t>
            </a:r>
          </a:p>
        </p:txBody>
      </p:sp>
      <p:sp>
        <p:nvSpPr>
          <p:cNvPr id="3" name="İçerik Yer Tutucusu 2"/>
          <p:cNvSpPr>
            <a:spLocks noGrp="1"/>
          </p:cNvSpPr>
          <p:nvPr>
            <p:ph sz="quarter" idx="1"/>
          </p:nvPr>
        </p:nvSpPr>
        <p:spPr/>
        <p:txBody>
          <a:bodyPr/>
          <a:lstStyle/>
          <a:p>
            <a:endParaRPr lang="tr-TR" dirty="0" smtClean="0"/>
          </a:p>
          <a:p>
            <a:endParaRPr lang="tr-TR" dirty="0"/>
          </a:p>
          <a:p>
            <a:r>
              <a:rPr lang="tr-TR" dirty="0" smtClean="0"/>
              <a:t>Yukarıdakilere </a:t>
            </a:r>
            <a:r>
              <a:rPr lang="tr-TR" dirty="0"/>
              <a:t>benzer durumlarda öfke, zihin karmaşası, hatta çaresizlik gibi duygular yaşanabilir. </a:t>
            </a:r>
            <a:endParaRPr lang="tr-TR" dirty="0" smtClean="0"/>
          </a:p>
          <a:p>
            <a:endParaRPr lang="tr-TR" dirty="0"/>
          </a:p>
          <a:p>
            <a:r>
              <a:rPr lang="tr-TR" dirty="0" smtClean="0"/>
              <a:t>Bu </a:t>
            </a:r>
            <a:r>
              <a:rPr lang="tr-TR" dirty="0"/>
              <a:t>tür hayal kırıklıklarını yaşadığınızda duygularınızı nasıl ifade edebilirsiniz, neler yaparsınız? </a:t>
            </a:r>
          </a:p>
        </p:txBody>
      </p:sp>
    </p:spTree>
    <p:extLst>
      <p:ext uri="{BB962C8B-B14F-4D97-AF65-F5344CB8AC3E}">
        <p14:creationId xmlns:p14="http://schemas.microsoft.com/office/powerpoint/2010/main" val="2190391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Bazılarımız, bu tür durumlarla duygularımızı bastırarak, hiçbir şey söylemeyerek ;ama kendimizi kötü hissederek başa çıkmaya çalışırız. Bazılarımız ise, kendimize karşı gelen kişiye sözle ya da davranışsal olarak saldırırız. Amacımız ya ceza vermek ya da üstünlük sağlamaktır. </a:t>
            </a:r>
            <a:endParaRPr lang="tr-TR" dirty="0" smtClean="0"/>
          </a:p>
          <a:p>
            <a:r>
              <a:rPr lang="tr-TR" dirty="0"/>
              <a:t>Etkin bir şekilde atılgan olmayı öğrenerek, bu tür durumlarla dolaysız ve dürüst bir şekilde başa çıkabiliriz. </a:t>
            </a:r>
            <a:r>
              <a:rPr lang="tr-TR" b="1" u="sng" dirty="0"/>
              <a:t>Atılganlık, kişisel güçsüzlük ve kurgulanma karşısındaki seçeneklerden biridir.</a:t>
            </a:r>
          </a:p>
        </p:txBody>
      </p:sp>
    </p:spTree>
    <p:extLst>
      <p:ext uri="{BB962C8B-B14F-4D97-AF65-F5344CB8AC3E}">
        <p14:creationId xmlns:p14="http://schemas.microsoft.com/office/powerpoint/2010/main" val="1185257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Atılganlık (tanımı)</a:t>
            </a:r>
            <a:endParaRPr lang="tr-TR" dirty="0"/>
          </a:p>
        </p:txBody>
      </p:sp>
      <p:sp>
        <p:nvSpPr>
          <p:cNvPr id="3" name="İçerik Yer Tutucusu 2"/>
          <p:cNvSpPr>
            <a:spLocks noGrp="1"/>
          </p:cNvSpPr>
          <p:nvPr>
            <p:ph sz="quarter" idx="1"/>
          </p:nvPr>
        </p:nvSpPr>
        <p:spPr/>
        <p:txBody>
          <a:bodyPr/>
          <a:lstStyle/>
          <a:p>
            <a:endParaRPr lang="tr-TR" dirty="0" smtClean="0"/>
          </a:p>
          <a:p>
            <a:endParaRPr lang="tr-TR" dirty="0"/>
          </a:p>
          <a:p>
            <a:r>
              <a:rPr lang="tr-TR" dirty="0" smtClean="0"/>
              <a:t>Atılgan </a:t>
            </a:r>
            <a:r>
              <a:rPr lang="tr-TR" dirty="0"/>
              <a:t>davranış biçimi, insan ilişkilerinde eşitliği gözetir ve gereksiz endişelerden arınmış bir şekilde, kendi çıkarlarımız doğrultusunda hareket edebilmemizi, kendimizi savunabilmemizi; duygularımızı dürüstçe ve rahatlıkla ifade edebilmemizi ve başkalarının haklarını çiğnemeden, kendi haklarımızı kullanabilmemizi mümkün kılar. </a:t>
            </a:r>
          </a:p>
        </p:txBody>
      </p:sp>
    </p:spTree>
    <p:extLst>
      <p:ext uri="{BB962C8B-B14F-4D97-AF65-F5344CB8AC3E}">
        <p14:creationId xmlns:p14="http://schemas.microsoft.com/office/powerpoint/2010/main" val="2382728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r>
              <a:rPr lang="tr-TR" b="1" u="sng" dirty="0" smtClean="0"/>
              <a:t>İnsan </a:t>
            </a:r>
            <a:r>
              <a:rPr lang="tr-TR" b="1" u="sng" dirty="0"/>
              <a:t>ilişkilerinde eşitliği gözetmek; </a:t>
            </a:r>
            <a:r>
              <a:rPr lang="tr-TR" dirty="0"/>
              <a:t>İlgili insanları eşit görmek, zayıf olan tarafı kişisel güçle donatarak güç dengesini sağlamak ve herkesin kazanmasını mümkün kılmaktır. </a:t>
            </a:r>
            <a:endParaRPr lang="tr-TR" dirty="0" smtClean="0"/>
          </a:p>
          <a:p>
            <a:endParaRPr lang="tr-TR" dirty="0"/>
          </a:p>
        </p:txBody>
      </p:sp>
    </p:spTree>
    <p:extLst>
      <p:ext uri="{BB962C8B-B14F-4D97-AF65-F5344CB8AC3E}">
        <p14:creationId xmlns:p14="http://schemas.microsoft.com/office/powerpoint/2010/main" val="408091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r>
              <a:rPr lang="tr-TR" b="1" u="sng" dirty="0" smtClean="0"/>
              <a:t>Kendi </a:t>
            </a:r>
            <a:r>
              <a:rPr lang="tr-TR" b="1" u="sng" dirty="0"/>
              <a:t>çıkarları doğrultusunda hareket etmek; </a:t>
            </a:r>
            <a:r>
              <a:rPr lang="tr-TR" dirty="0"/>
              <a:t>Kariyer, ilişkiler, hayat tarzı, zaman programlama ile ilgili kararlar verebilme, sohbetler başlatma ve etkinlikler planlama, kendi düşüncesine güvenme, hedefler belirleme ve onlara ulaşmak için çaba gösterme, insanlardan yardım isteme ve sosyal etkinliklere katılma anlamına gelmektedir.</a:t>
            </a:r>
          </a:p>
        </p:txBody>
      </p:sp>
    </p:spTree>
    <p:extLst>
      <p:ext uri="{BB962C8B-B14F-4D97-AF65-F5344CB8AC3E}">
        <p14:creationId xmlns:p14="http://schemas.microsoft.com/office/powerpoint/2010/main" val="30590877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1367</TotalTime>
  <Words>1495</Words>
  <Application>Microsoft Office PowerPoint</Application>
  <PresentationFormat>Ekran Gösterisi (4:3)</PresentationFormat>
  <Paragraphs>176</Paragraphs>
  <Slides>36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36</vt:i4>
      </vt:variant>
    </vt:vector>
  </HeadingPairs>
  <TitlesOfParts>
    <vt:vector size="40" baseType="lpstr">
      <vt:lpstr>Century Schoolbook</vt:lpstr>
      <vt:lpstr>Wingdings</vt:lpstr>
      <vt:lpstr>Wingdings 2</vt:lpstr>
      <vt:lpstr>Cumba</vt:lpstr>
      <vt:lpstr>TEMEL EĞİTİMDE ATILGANLIK EĞİTİMİ </vt:lpstr>
      <vt:lpstr>PowerPoint Sunusu</vt:lpstr>
      <vt:lpstr>ATILGANLIK EĞİTİMİNİN İÇERİĞİ</vt:lpstr>
      <vt:lpstr>ATILGANLIK VE SİZ</vt:lpstr>
      <vt:lpstr>ATILGANLIK VE SİZ</vt:lpstr>
      <vt:lpstr>PowerPoint Sunusu</vt:lpstr>
      <vt:lpstr>Atılganlık (tanımı)</vt:lpstr>
      <vt:lpstr>PowerPoint Sunusu</vt:lpstr>
      <vt:lpstr>PowerPoint Sunusu</vt:lpstr>
      <vt:lpstr>PowerPoint Sunusu</vt:lpstr>
      <vt:lpstr>PowerPoint Sunusu</vt:lpstr>
      <vt:lpstr>PowerPoint Sunusu</vt:lpstr>
      <vt:lpstr>PowerPoint Sunusu</vt:lpstr>
      <vt:lpstr>Atılganlığın 4 ayrı özelliği</vt:lpstr>
      <vt:lpstr>ATILGAN – SALDIRGAN - ÇEKİNGEN DAVRANIŞLAR</vt:lpstr>
      <vt:lpstr> Davranış türleri </vt:lpstr>
      <vt:lpstr>Davranış türleri</vt:lpstr>
      <vt:lpstr>Davranış türleri</vt:lpstr>
      <vt:lpstr>ATILGAN DAVRANIŞ TARZININ ÖĞELERİ </vt:lpstr>
      <vt:lpstr>ATILGAN DAVRANIŞ TARZININ ÖĞELERİ </vt:lpstr>
      <vt:lpstr>ATILGAN DAVRANIŞ TARZININ ÖĞELERİ </vt:lpstr>
      <vt:lpstr>ATILGAN DAVRANIŞ TARZININ ÖĞELERİ </vt:lpstr>
      <vt:lpstr>ATILGAN DAVRANIŞ TARZININ ÖĞELERİ </vt:lpstr>
      <vt:lpstr>ATILGAN DAVRANIŞ TARZININ ÖĞELERİ </vt:lpstr>
      <vt:lpstr>ATILGAN DAVRANIŞ TARZININ ÖĞELERİ </vt:lpstr>
      <vt:lpstr>ADIM ADIM ATILGANLIK GELİŞTİRME SÜRECİ</vt:lpstr>
      <vt:lpstr>ADIM ADIM ATILGANLIK GELİŞTİRME SÜRECİ</vt:lpstr>
      <vt:lpstr>ADIM ADIM ATILGANLIK GELİŞTİRME SÜRECİ</vt:lpstr>
      <vt:lpstr>ADIM ADIM ATILGANLIK GELİŞTİRME SÜRECİ</vt:lpstr>
      <vt:lpstr>ADIM ADIM ATILGANLIK GELİŞTİRME SÜRECİ</vt:lpstr>
      <vt:lpstr>ADIM ADIM ATILGANLIK GELİŞTİRME SÜRECİ</vt:lpstr>
      <vt:lpstr>ATILGAN AİLEDE EBEVEYN VE ÇOCUKLAR</vt:lpstr>
      <vt:lpstr>Çocuklar da Bir Gün Büyürler!</vt:lpstr>
      <vt:lpstr>Çocuklar da Bir Gün Büyürler!</vt:lpstr>
      <vt:lpstr>Ailede atılganlık eğitimini şöyle özetleyebiliriz</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EĞİTİMDE ATILGANLIK EĞİTİMİ</dc:title>
  <dc:creator>wın</dc:creator>
  <cp:lastModifiedBy>USER</cp:lastModifiedBy>
  <cp:revision>18</cp:revision>
  <dcterms:created xsi:type="dcterms:W3CDTF">2024-09-10T07:26:26Z</dcterms:created>
  <dcterms:modified xsi:type="dcterms:W3CDTF">2024-10-02T07:30:44Z</dcterms:modified>
</cp:coreProperties>
</file>