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73995-37B3-4847-879E-9A838AB78679}" type="datetimeFigureOut">
              <a:rPr lang="tr-TR" smtClean="0"/>
              <a:t>16.04.2025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5C28-5E46-4BB5-85A4-BCB1C33420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65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5C28-5E46-4BB5-85A4-BCB1C33420C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84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172" y="4225390"/>
            <a:ext cx="4413250" cy="522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939800" y="3529239"/>
            <a:ext cx="4943475" cy="578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53299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9443" y="4507057"/>
            <a:ext cx="10938555" cy="57799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4C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5164" y="1675350"/>
            <a:ext cx="1155767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180" y="3526697"/>
            <a:ext cx="17739639" cy="6371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3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52600" y="3429119"/>
            <a:ext cx="17739639" cy="637159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" y="0"/>
            <a:ext cx="18288000" cy="101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8288000" cy="10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5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3283" y="3034139"/>
            <a:ext cx="16687800" cy="352425"/>
            <a:chOff x="503283" y="3034139"/>
            <a:chExt cx="16687800" cy="352425"/>
          </a:xfrm>
        </p:grpSpPr>
        <p:sp>
          <p:nvSpPr>
            <p:cNvPr id="4" name="object 4"/>
            <p:cNvSpPr/>
            <p:nvPr/>
          </p:nvSpPr>
          <p:spPr>
            <a:xfrm>
              <a:off x="512814" y="3205595"/>
              <a:ext cx="16668750" cy="9525"/>
            </a:xfrm>
            <a:custGeom>
              <a:avLst/>
              <a:gdLst/>
              <a:ahLst/>
              <a:cxnLst/>
              <a:rect l="l" t="t" r="r" b="b"/>
              <a:pathLst>
                <a:path w="16668750" h="9525">
                  <a:moveTo>
                    <a:pt x="0" y="9514"/>
                  </a:moveTo>
                  <a:lnTo>
                    <a:pt x="16668221" y="0"/>
                  </a:lnTo>
                </a:path>
              </a:pathLst>
            </a:custGeom>
            <a:ln w="19049">
              <a:solidFill>
                <a:srgbClr val="D5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3275" y="3034143"/>
              <a:ext cx="14055725" cy="352425"/>
            </a:xfrm>
            <a:custGeom>
              <a:avLst/>
              <a:gdLst/>
              <a:ahLst/>
              <a:cxnLst/>
              <a:rect l="l" t="t" r="r" b="b"/>
              <a:pathLst>
                <a:path w="14055725" h="352425">
                  <a:moveTo>
                    <a:pt x="323850" y="161925"/>
                  </a:moveTo>
                  <a:lnTo>
                    <a:pt x="318071" y="118884"/>
                  </a:lnTo>
                  <a:lnTo>
                    <a:pt x="301739" y="80200"/>
                  </a:lnTo>
                  <a:lnTo>
                    <a:pt x="276428" y="47434"/>
                  </a:lnTo>
                  <a:lnTo>
                    <a:pt x="243649" y="22110"/>
                  </a:lnTo>
                  <a:lnTo>
                    <a:pt x="204978" y="5791"/>
                  </a:lnTo>
                  <a:lnTo>
                    <a:pt x="161925" y="0"/>
                  </a:lnTo>
                  <a:lnTo>
                    <a:pt x="118884" y="5791"/>
                  </a:lnTo>
                  <a:lnTo>
                    <a:pt x="80200" y="22110"/>
                  </a:lnTo>
                  <a:lnTo>
                    <a:pt x="47434" y="47434"/>
                  </a:lnTo>
                  <a:lnTo>
                    <a:pt x="22110" y="80200"/>
                  </a:lnTo>
                  <a:lnTo>
                    <a:pt x="5791" y="118884"/>
                  </a:lnTo>
                  <a:lnTo>
                    <a:pt x="0" y="161925"/>
                  </a:lnTo>
                  <a:lnTo>
                    <a:pt x="5791" y="204978"/>
                  </a:lnTo>
                  <a:lnTo>
                    <a:pt x="22110" y="243649"/>
                  </a:lnTo>
                  <a:lnTo>
                    <a:pt x="47434" y="276428"/>
                  </a:lnTo>
                  <a:lnTo>
                    <a:pt x="80200" y="301739"/>
                  </a:lnTo>
                  <a:lnTo>
                    <a:pt x="118884" y="318071"/>
                  </a:lnTo>
                  <a:lnTo>
                    <a:pt x="161925" y="323850"/>
                  </a:lnTo>
                  <a:lnTo>
                    <a:pt x="204978" y="318071"/>
                  </a:lnTo>
                  <a:lnTo>
                    <a:pt x="243649" y="301739"/>
                  </a:lnTo>
                  <a:lnTo>
                    <a:pt x="276428" y="276428"/>
                  </a:lnTo>
                  <a:lnTo>
                    <a:pt x="301739" y="243649"/>
                  </a:lnTo>
                  <a:lnTo>
                    <a:pt x="318071" y="204978"/>
                  </a:lnTo>
                  <a:lnTo>
                    <a:pt x="323850" y="161925"/>
                  </a:lnTo>
                  <a:close/>
                </a:path>
                <a:path w="14055725" h="352425">
                  <a:moveTo>
                    <a:pt x="3225927" y="190500"/>
                  </a:moveTo>
                  <a:lnTo>
                    <a:pt x="3220135" y="147459"/>
                  </a:lnTo>
                  <a:lnTo>
                    <a:pt x="3203816" y="108775"/>
                  </a:lnTo>
                  <a:lnTo>
                    <a:pt x="3178492" y="76009"/>
                  </a:lnTo>
                  <a:lnTo>
                    <a:pt x="3145726" y="50685"/>
                  </a:lnTo>
                  <a:lnTo>
                    <a:pt x="3107042" y="34366"/>
                  </a:lnTo>
                  <a:lnTo>
                    <a:pt x="3064002" y="28575"/>
                  </a:lnTo>
                  <a:lnTo>
                    <a:pt x="3020949" y="34366"/>
                  </a:lnTo>
                  <a:lnTo>
                    <a:pt x="2982277" y="50685"/>
                  </a:lnTo>
                  <a:lnTo>
                    <a:pt x="2949498" y="76009"/>
                  </a:lnTo>
                  <a:lnTo>
                    <a:pt x="2924175" y="108775"/>
                  </a:lnTo>
                  <a:lnTo>
                    <a:pt x="2907855" y="147459"/>
                  </a:lnTo>
                  <a:lnTo>
                    <a:pt x="2902077" y="190500"/>
                  </a:lnTo>
                  <a:lnTo>
                    <a:pt x="2907855" y="233553"/>
                  </a:lnTo>
                  <a:lnTo>
                    <a:pt x="2924175" y="272224"/>
                  </a:lnTo>
                  <a:lnTo>
                    <a:pt x="2949498" y="305003"/>
                  </a:lnTo>
                  <a:lnTo>
                    <a:pt x="2982277" y="330314"/>
                  </a:lnTo>
                  <a:lnTo>
                    <a:pt x="3020949" y="346646"/>
                  </a:lnTo>
                  <a:lnTo>
                    <a:pt x="3064002" y="352425"/>
                  </a:lnTo>
                  <a:lnTo>
                    <a:pt x="3107042" y="346646"/>
                  </a:lnTo>
                  <a:lnTo>
                    <a:pt x="3145726" y="330314"/>
                  </a:lnTo>
                  <a:lnTo>
                    <a:pt x="3178492" y="305003"/>
                  </a:lnTo>
                  <a:lnTo>
                    <a:pt x="3203816" y="272224"/>
                  </a:lnTo>
                  <a:lnTo>
                    <a:pt x="3220135" y="233553"/>
                  </a:lnTo>
                  <a:lnTo>
                    <a:pt x="3225927" y="190500"/>
                  </a:lnTo>
                  <a:close/>
                </a:path>
                <a:path w="14055725" h="352425">
                  <a:moveTo>
                    <a:pt x="7319886" y="171450"/>
                  </a:moveTo>
                  <a:lnTo>
                    <a:pt x="7314095" y="128409"/>
                  </a:lnTo>
                  <a:lnTo>
                    <a:pt x="7297775" y="89725"/>
                  </a:lnTo>
                  <a:lnTo>
                    <a:pt x="7272452" y="56959"/>
                  </a:lnTo>
                  <a:lnTo>
                    <a:pt x="7239686" y="31635"/>
                  </a:lnTo>
                  <a:lnTo>
                    <a:pt x="7201001" y="15316"/>
                  </a:lnTo>
                  <a:lnTo>
                    <a:pt x="7157961" y="9525"/>
                  </a:lnTo>
                  <a:lnTo>
                    <a:pt x="7114908" y="15316"/>
                  </a:lnTo>
                  <a:lnTo>
                    <a:pt x="7076237" y="31635"/>
                  </a:lnTo>
                  <a:lnTo>
                    <a:pt x="7043458" y="56959"/>
                  </a:lnTo>
                  <a:lnTo>
                    <a:pt x="7018147" y="89725"/>
                  </a:lnTo>
                  <a:lnTo>
                    <a:pt x="7001815" y="128409"/>
                  </a:lnTo>
                  <a:lnTo>
                    <a:pt x="6996036" y="171450"/>
                  </a:lnTo>
                  <a:lnTo>
                    <a:pt x="7001815" y="214503"/>
                  </a:lnTo>
                  <a:lnTo>
                    <a:pt x="7018147" y="253174"/>
                  </a:lnTo>
                  <a:lnTo>
                    <a:pt x="7043458" y="285953"/>
                  </a:lnTo>
                  <a:lnTo>
                    <a:pt x="7076237" y="311264"/>
                  </a:lnTo>
                  <a:lnTo>
                    <a:pt x="7114908" y="327596"/>
                  </a:lnTo>
                  <a:lnTo>
                    <a:pt x="7157961" y="333375"/>
                  </a:lnTo>
                  <a:lnTo>
                    <a:pt x="7201001" y="327596"/>
                  </a:lnTo>
                  <a:lnTo>
                    <a:pt x="7239686" y="311264"/>
                  </a:lnTo>
                  <a:lnTo>
                    <a:pt x="7272452" y="285953"/>
                  </a:lnTo>
                  <a:lnTo>
                    <a:pt x="7297775" y="253174"/>
                  </a:lnTo>
                  <a:lnTo>
                    <a:pt x="7314095" y="214503"/>
                  </a:lnTo>
                  <a:lnTo>
                    <a:pt x="7319886" y="171450"/>
                  </a:lnTo>
                  <a:close/>
                </a:path>
                <a:path w="14055725" h="352425">
                  <a:moveTo>
                    <a:pt x="10037102" y="190500"/>
                  </a:moveTo>
                  <a:lnTo>
                    <a:pt x="10031324" y="147459"/>
                  </a:lnTo>
                  <a:lnTo>
                    <a:pt x="10015004" y="108775"/>
                  </a:lnTo>
                  <a:lnTo>
                    <a:pt x="9989680" y="76009"/>
                  </a:lnTo>
                  <a:lnTo>
                    <a:pt x="9956914" y="50685"/>
                  </a:lnTo>
                  <a:lnTo>
                    <a:pt x="9918230" y="34366"/>
                  </a:lnTo>
                  <a:lnTo>
                    <a:pt x="9875177" y="28575"/>
                  </a:lnTo>
                  <a:lnTo>
                    <a:pt x="9832137" y="34366"/>
                  </a:lnTo>
                  <a:lnTo>
                    <a:pt x="9793453" y="50685"/>
                  </a:lnTo>
                  <a:lnTo>
                    <a:pt x="9760687" y="76009"/>
                  </a:lnTo>
                  <a:lnTo>
                    <a:pt x="9735363" y="108775"/>
                  </a:lnTo>
                  <a:lnTo>
                    <a:pt x="9719043" y="147459"/>
                  </a:lnTo>
                  <a:lnTo>
                    <a:pt x="9713265" y="190500"/>
                  </a:lnTo>
                  <a:lnTo>
                    <a:pt x="9719043" y="233553"/>
                  </a:lnTo>
                  <a:lnTo>
                    <a:pt x="9735363" y="272224"/>
                  </a:lnTo>
                  <a:lnTo>
                    <a:pt x="9760687" y="305003"/>
                  </a:lnTo>
                  <a:lnTo>
                    <a:pt x="9793453" y="330314"/>
                  </a:lnTo>
                  <a:lnTo>
                    <a:pt x="9832137" y="346646"/>
                  </a:lnTo>
                  <a:lnTo>
                    <a:pt x="9875177" y="352425"/>
                  </a:lnTo>
                  <a:lnTo>
                    <a:pt x="9918230" y="346646"/>
                  </a:lnTo>
                  <a:lnTo>
                    <a:pt x="9956914" y="330314"/>
                  </a:lnTo>
                  <a:lnTo>
                    <a:pt x="9989680" y="305003"/>
                  </a:lnTo>
                  <a:lnTo>
                    <a:pt x="10015004" y="272224"/>
                  </a:lnTo>
                  <a:lnTo>
                    <a:pt x="10031324" y="233553"/>
                  </a:lnTo>
                  <a:lnTo>
                    <a:pt x="10037102" y="190500"/>
                  </a:lnTo>
                  <a:close/>
                </a:path>
                <a:path w="14055725" h="352425">
                  <a:moveTo>
                    <a:pt x="14055154" y="190500"/>
                  </a:moveTo>
                  <a:lnTo>
                    <a:pt x="14049362" y="147459"/>
                  </a:lnTo>
                  <a:lnTo>
                    <a:pt x="14033043" y="108775"/>
                  </a:lnTo>
                  <a:lnTo>
                    <a:pt x="14007732" y="76009"/>
                  </a:lnTo>
                  <a:lnTo>
                    <a:pt x="13974953" y="50685"/>
                  </a:lnTo>
                  <a:lnTo>
                    <a:pt x="13936269" y="34366"/>
                  </a:lnTo>
                  <a:lnTo>
                    <a:pt x="13893229" y="28575"/>
                  </a:lnTo>
                  <a:lnTo>
                    <a:pt x="13850176" y="34366"/>
                  </a:lnTo>
                  <a:lnTo>
                    <a:pt x="13811504" y="50685"/>
                  </a:lnTo>
                  <a:lnTo>
                    <a:pt x="13778725" y="76009"/>
                  </a:lnTo>
                  <a:lnTo>
                    <a:pt x="13753414" y="108775"/>
                  </a:lnTo>
                  <a:lnTo>
                    <a:pt x="13737082" y="147459"/>
                  </a:lnTo>
                  <a:lnTo>
                    <a:pt x="13731304" y="190500"/>
                  </a:lnTo>
                  <a:lnTo>
                    <a:pt x="13737082" y="233553"/>
                  </a:lnTo>
                  <a:lnTo>
                    <a:pt x="13753414" y="272224"/>
                  </a:lnTo>
                  <a:lnTo>
                    <a:pt x="13778725" y="305003"/>
                  </a:lnTo>
                  <a:lnTo>
                    <a:pt x="13811504" y="330314"/>
                  </a:lnTo>
                  <a:lnTo>
                    <a:pt x="13850176" y="346646"/>
                  </a:lnTo>
                  <a:lnTo>
                    <a:pt x="13893229" y="352425"/>
                  </a:lnTo>
                  <a:lnTo>
                    <a:pt x="13936269" y="346646"/>
                  </a:lnTo>
                  <a:lnTo>
                    <a:pt x="13974953" y="330314"/>
                  </a:lnTo>
                  <a:lnTo>
                    <a:pt x="14007732" y="305003"/>
                  </a:lnTo>
                  <a:lnTo>
                    <a:pt x="14033043" y="272224"/>
                  </a:lnTo>
                  <a:lnTo>
                    <a:pt x="14049362" y="233553"/>
                  </a:lnTo>
                  <a:lnTo>
                    <a:pt x="14055154" y="190500"/>
                  </a:lnTo>
                  <a:close/>
                </a:path>
              </a:pathLst>
            </a:custGeom>
            <a:solidFill>
              <a:srgbClr val="FE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7266" y="767839"/>
            <a:ext cx="16136619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b="1" spc="80" dirty="0">
                <a:solidFill>
                  <a:srgbClr val="FEF400"/>
                </a:solidFill>
                <a:latin typeface="Tahoma"/>
                <a:cs typeface="Tahoma"/>
              </a:rPr>
              <a:t>Milli</a:t>
            </a:r>
            <a:r>
              <a:rPr sz="6300" b="1" spc="-225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20" dirty="0">
                <a:solidFill>
                  <a:srgbClr val="FEF400"/>
                </a:solidFill>
                <a:latin typeface="Tahoma"/>
                <a:cs typeface="Tahoma"/>
              </a:rPr>
              <a:t>Savunma</a:t>
            </a:r>
            <a:r>
              <a:rPr sz="6300" b="1" spc="-220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20" dirty="0">
                <a:solidFill>
                  <a:srgbClr val="FEF400"/>
                </a:solidFill>
                <a:latin typeface="Tahoma"/>
                <a:cs typeface="Tahoma"/>
              </a:rPr>
              <a:t>Üniversitesine</a:t>
            </a:r>
            <a:r>
              <a:rPr sz="6300" b="1" spc="-225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55" dirty="0">
                <a:solidFill>
                  <a:srgbClr val="FEF400"/>
                </a:solidFill>
                <a:latin typeface="Tahoma"/>
                <a:cs typeface="Tahoma"/>
              </a:rPr>
              <a:t>giden</a:t>
            </a:r>
            <a:r>
              <a:rPr sz="6300" b="1" spc="-220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90" dirty="0">
                <a:solidFill>
                  <a:srgbClr val="FEF400"/>
                </a:solidFill>
                <a:latin typeface="Tahoma"/>
                <a:cs typeface="Tahoma"/>
              </a:rPr>
              <a:t>yol...</a:t>
            </a:r>
            <a:endParaRPr sz="6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83" y="3975298"/>
            <a:ext cx="182435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dirty="0">
                <a:solidFill>
                  <a:srgbClr val="E8C425"/>
                </a:solidFill>
                <a:latin typeface="Tahoma"/>
                <a:cs typeface="Tahoma"/>
              </a:rPr>
              <a:t>MSÜ</a:t>
            </a:r>
            <a:r>
              <a:rPr sz="2550" b="1" spc="-150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-20" dirty="0">
                <a:solidFill>
                  <a:srgbClr val="E8C425"/>
                </a:solidFill>
                <a:latin typeface="Tahoma"/>
                <a:cs typeface="Tahoma"/>
              </a:rPr>
              <a:t>Sınavı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583" y="5208529"/>
            <a:ext cx="1482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osym.gov.tr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2655" y="3958945"/>
            <a:ext cx="1859914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dirty="0">
                <a:solidFill>
                  <a:srgbClr val="E8C425"/>
                </a:solidFill>
                <a:latin typeface="Tahoma"/>
                <a:cs typeface="Tahoma"/>
              </a:rPr>
              <a:t>MSÜ</a:t>
            </a:r>
            <a:r>
              <a:rPr sz="2550" b="1" spc="-155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5" dirty="0">
                <a:solidFill>
                  <a:srgbClr val="E8C425"/>
                </a:solidFill>
                <a:latin typeface="Tahoma"/>
                <a:cs typeface="Tahoma"/>
              </a:rPr>
              <a:t>Tercih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2655" y="5211769"/>
            <a:ext cx="3235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personeltemin.msb.gov.tr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5190" y="3958945"/>
            <a:ext cx="62674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-110" dirty="0">
                <a:solidFill>
                  <a:srgbClr val="E8C425"/>
                </a:solidFill>
                <a:latin typeface="Tahoma"/>
                <a:cs typeface="Tahoma"/>
              </a:rPr>
              <a:t>Y</a:t>
            </a:r>
            <a:r>
              <a:rPr sz="2550" b="1" spc="-75" dirty="0">
                <a:solidFill>
                  <a:srgbClr val="E8C425"/>
                </a:solidFill>
                <a:latin typeface="Tahoma"/>
                <a:cs typeface="Tahoma"/>
              </a:rPr>
              <a:t>K</a:t>
            </a:r>
            <a:r>
              <a:rPr sz="2550" b="1" spc="-200" dirty="0">
                <a:solidFill>
                  <a:srgbClr val="E8C425"/>
                </a:solidFill>
                <a:latin typeface="Tahoma"/>
                <a:cs typeface="Tahoma"/>
              </a:rPr>
              <a:t>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6615" y="5208529"/>
            <a:ext cx="1482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osym.gov.tr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3839" y="3958945"/>
            <a:ext cx="2722880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-25" dirty="0">
                <a:solidFill>
                  <a:srgbClr val="E8C425"/>
                </a:solidFill>
                <a:latin typeface="Tahoma"/>
                <a:cs typeface="Tahoma"/>
              </a:rPr>
              <a:t>Seçim</a:t>
            </a:r>
            <a:r>
              <a:rPr sz="2550" b="1" spc="-140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25" dirty="0">
                <a:solidFill>
                  <a:srgbClr val="E8C425"/>
                </a:solidFill>
                <a:latin typeface="Tahoma"/>
                <a:cs typeface="Tahoma"/>
              </a:rPr>
              <a:t>Aşamaları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1883" y="3975298"/>
            <a:ext cx="344233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10" dirty="0">
                <a:solidFill>
                  <a:srgbClr val="E8C425"/>
                </a:solidFill>
                <a:latin typeface="Tahoma"/>
                <a:cs typeface="Tahoma"/>
              </a:rPr>
              <a:t>Yerleştirme</a:t>
            </a:r>
            <a:r>
              <a:rPr sz="2550" b="1" spc="-114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-25" dirty="0">
                <a:solidFill>
                  <a:srgbClr val="E8C425"/>
                </a:solidFill>
                <a:latin typeface="Tahoma"/>
                <a:cs typeface="Tahoma"/>
              </a:rPr>
              <a:t>İşlemleri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02189" y="5208529"/>
            <a:ext cx="13862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E8C425"/>
                </a:solidFill>
                <a:latin typeface="Lucida Sans Unicode"/>
                <a:cs typeface="Lucida Sans Unicode"/>
              </a:rPr>
              <a:t>msu.edu.tr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044189"/>
            <a:ext cx="95250" cy="952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415664"/>
            <a:ext cx="95250" cy="952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787139"/>
            <a:ext cx="95250" cy="952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43914" y="5846705"/>
            <a:ext cx="111188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solidFill>
                  <a:srgbClr val="E8C425"/>
                </a:solidFill>
                <a:latin typeface="Lucida Sans Unicode"/>
                <a:cs typeface="Lucida Sans Unicode"/>
              </a:rPr>
              <a:t>Başvuru 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Sınav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Sonuçlar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829" y="6044189"/>
            <a:ext cx="95250" cy="952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829" y="6415664"/>
            <a:ext cx="95250" cy="952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07910" y="5846705"/>
            <a:ext cx="7899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Tercih  </a:t>
            </a:r>
            <a:r>
              <a:rPr sz="2100" spc="-75" dirty="0">
                <a:solidFill>
                  <a:srgbClr val="E8C425"/>
                </a:solidFill>
                <a:latin typeface="Lucida Sans Unicode"/>
                <a:cs typeface="Lucida Sans Unicode"/>
              </a:rPr>
              <a:t>Çağrı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865" y="6047428"/>
            <a:ext cx="95250" cy="9524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865" y="6418903"/>
            <a:ext cx="95250" cy="952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939946" y="5849943"/>
            <a:ext cx="49149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-155" dirty="0">
                <a:solidFill>
                  <a:srgbClr val="E8C425"/>
                </a:solidFill>
                <a:latin typeface="Lucida Sans Unicode"/>
                <a:cs typeface="Lucida Sans Unicode"/>
              </a:rPr>
              <a:t>TYT </a:t>
            </a:r>
            <a:r>
              <a:rPr sz="2100" spc="-65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40" dirty="0">
                <a:solidFill>
                  <a:srgbClr val="E8C425"/>
                </a:solidFill>
                <a:latin typeface="Lucida Sans Unicode"/>
                <a:cs typeface="Lucida Sans Unicode"/>
              </a:rPr>
              <a:t>AYT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017521"/>
            <a:ext cx="95250" cy="952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388996"/>
            <a:ext cx="95250" cy="952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760471"/>
            <a:ext cx="95250" cy="952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7131946"/>
            <a:ext cx="95250" cy="9524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7874896"/>
            <a:ext cx="95250" cy="9524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0203839" y="5211769"/>
            <a:ext cx="3235325" cy="286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personeltemin.msb.gov.tr</a:t>
            </a:r>
            <a:endParaRPr sz="2100">
              <a:latin typeface="Lucida Sans Unicode"/>
              <a:cs typeface="Lucida Sans Unicode"/>
            </a:endParaRPr>
          </a:p>
          <a:p>
            <a:pPr marL="465455" marR="1160145">
              <a:lnSpc>
                <a:spcPct val="116100"/>
              </a:lnSpc>
              <a:spcBef>
                <a:spcPts val="2265"/>
              </a:spcBef>
            </a:pP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Mülakat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05" dirty="0">
                <a:solidFill>
                  <a:srgbClr val="E8C425"/>
                </a:solidFill>
                <a:latin typeface="Lucida Sans Unicode"/>
                <a:cs typeface="Lucida Sans Unicode"/>
              </a:rPr>
              <a:t>Fiziki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5" dirty="0">
                <a:solidFill>
                  <a:srgbClr val="E8C425"/>
                </a:solidFill>
                <a:latin typeface="Lucida Sans Unicode"/>
                <a:cs typeface="Lucida Sans Unicode"/>
              </a:rPr>
              <a:t>Yeterlik</a:t>
            </a:r>
            <a:endParaRPr sz="2100">
              <a:latin typeface="Lucida Sans Unicode"/>
              <a:cs typeface="Lucida Sans Unicode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Psikomotor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(HHO)</a:t>
            </a:r>
            <a:endParaRPr sz="2100">
              <a:latin typeface="Lucida Sans Unicode"/>
              <a:cs typeface="Lucida Sans Unicode"/>
            </a:endParaRPr>
          </a:p>
          <a:p>
            <a:pPr marL="465455" marR="885190">
              <a:lnSpc>
                <a:spcPct val="116100"/>
              </a:lnSpc>
            </a:pPr>
            <a:r>
              <a:rPr sz="2100" spc="-70" dirty="0">
                <a:solidFill>
                  <a:srgbClr val="E8C425"/>
                </a:solidFill>
                <a:latin typeface="Lucida Sans Unicode"/>
                <a:cs typeface="Lucida Sans Unicode"/>
              </a:rPr>
              <a:t>Müzik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Yeteneği 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(BANDO)</a:t>
            </a:r>
            <a:endParaRPr sz="2100">
              <a:latin typeface="Lucida Sans Unicode"/>
              <a:cs typeface="Lucida Sans Unicode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-70" dirty="0">
                <a:solidFill>
                  <a:srgbClr val="E8C425"/>
                </a:solidFill>
                <a:latin typeface="Lucida Sans Unicode"/>
                <a:cs typeface="Lucida Sans Unicode"/>
              </a:rPr>
              <a:t>Sağlık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Muayenesi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133" y="6047428"/>
            <a:ext cx="95250" cy="9524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133" y="7533328"/>
            <a:ext cx="95250" cy="9524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4675214" y="5849943"/>
            <a:ext cx="306070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>
              <a:lnSpc>
                <a:spcPct val="116100"/>
              </a:lnSpc>
              <a:spcBef>
                <a:spcPts val="100"/>
              </a:spcBef>
            </a:pPr>
            <a:r>
              <a:rPr sz="2100" spc="-65" dirty="0">
                <a:solidFill>
                  <a:srgbClr val="E8C425"/>
                </a:solidFill>
                <a:latin typeface="Lucida Sans Unicode"/>
                <a:cs typeface="Lucida Sans Unicode"/>
              </a:rPr>
              <a:t>YKS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Sonuçlarının  </a:t>
            </a: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Açıklanması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ve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Aday</a:t>
            </a:r>
            <a:endParaRPr sz="21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Değerlendirme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Puanının  </a:t>
            </a:r>
            <a:r>
              <a:rPr sz="2100" spc="-40" dirty="0">
                <a:solidFill>
                  <a:srgbClr val="E8C425"/>
                </a:solidFill>
                <a:latin typeface="Lucida Sans Unicode"/>
                <a:cs typeface="Lucida Sans Unicode"/>
              </a:rPr>
              <a:t>(ADP)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Belirlenmesi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5" dirty="0">
                <a:solidFill>
                  <a:srgbClr val="E8C425"/>
                </a:solidFill>
                <a:latin typeface="Lucida Sans Unicode"/>
                <a:cs typeface="Lucida Sans Unicode"/>
              </a:rPr>
              <a:t>Yerleştirme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5" dirty="0">
                <a:solidFill>
                  <a:srgbClr val="E8C425"/>
                </a:solidFill>
                <a:latin typeface="Lucida Sans Unicode"/>
                <a:cs typeface="Lucida Sans Unicode"/>
              </a:rPr>
              <a:t>İşlemlerinin  </a:t>
            </a: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Gerçekleştirilmesi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8288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288001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C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5695" y="633447"/>
            <a:ext cx="1816100" cy="66675"/>
          </a:xfrm>
          <a:custGeom>
            <a:avLst/>
            <a:gdLst/>
            <a:ahLst/>
            <a:cxnLst/>
            <a:rect l="l" t="t" r="r" b="b"/>
            <a:pathLst>
              <a:path w="1816100" h="66675">
                <a:moveTo>
                  <a:pt x="0" y="0"/>
                </a:moveTo>
                <a:lnTo>
                  <a:pt x="1815702" y="0"/>
                </a:lnTo>
                <a:lnTo>
                  <a:pt x="1815702" y="66674"/>
                </a:lnTo>
                <a:lnTo>
                  <a:pt x="0" y="66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4986" y="4803006"/>
            <a:ext cx="6611620" cy="406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sz="1900" spc="-130" dirty="0">
                <a:latin typeface="Microsoft Sans Serif"/>
                <a:cs typeface="Microsoft Sans Serif"/>
              </a:rPr>
              <a:t>TÜRKÇE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Microsoft Sans Serif"/>
              <a:cs typeface="Microsoft Sans Serif"/>
            </a:endParaRPr>
          </a:p>
          <a:p>
            <a:pPr marR="48260" algn="ctr">
              <a:lnSpc>
                <a:spcPct val="100000"/>
              </a:lnSpc>
            </a:pP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dirty="0">
                <a:latin typeface="Microsoft Sans Serif"/>
                <a:cs typeface="Microsoft Sans Serif"/>
              </a:rPr>
              <a:t>O</a:t>
            </a: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spc="-130" dirty="0">
                <a:latin typeface="Microsoft Sans Serif"/>
                <a:cs typeface="Microsoft Sans Serif"/>
              </a:rPr>
              <a:t>Y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65" dirty="0">
                <a:latin typeface="Microsoft Sans Serif"/>
                <a:cs typeface="Microsoft Sans Serif"/>
              </a:rPr>
              <a:t>L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175" dirty="0">
                <a:latin typeface="Microsoft Sans Serif"/>
                <a:cs typeface="Microsoft Sans Serif"/>
              </a:rPr>
              <a:t>R</a:t>
            </a:r>
            <a:endParaRPr sz="19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900" spc="-10" dirty="0">
                <a:latin typeface="Microsoft Sans Serif"/>
                <a:cs typeface="Microsoft Sans Serif"/>
              </a:rPr>
              <a:t>(Tarih,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Coğrafya,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Felsefe,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20" dirty="0">
                <a:latin typeface="Microsoft Sans Serif"/>
                <a:cs typeface="Microsoft Sans Serif"/>
              </a:rPr>
              <a:t>Din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Kül.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veya</a:t>
            </a:r>
            <a:r>
              <a:rPr sz="1900" spc="-6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İlave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0" dirty="0">
                <a:latin typeface="Microsoft Sans Serif"/>
                <a:cs typeface="Microsoft Sans Serif"/>
              </a:rPr>
              <a:t>Felsefe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0" dirty="0">
                <a:latin typeface="Microsoft Sans Serif"/>
                <a:cs typeface="Microsoft Sans Serif"/>
              </a:rPr>
              <a:t>Soruları)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65" dirty="0">
                <a:latin typeface="Microsoft Sans Serif"/>
                <a:cs typeface="Microsoft Sans Serif"/>
              </a:rPr>
              <a:t>L 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K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Microsoft Sans Serif"/>
              <a:cs typeface="Microsoft Sans Serif"/>
            </a:endParaRPr>
          </a:p>
          <a:p>
            <a:pPr algn="ctr">
              <a:lnSpc>
                <a:spcPts val="2260"/>
              </a:lnSpc>
            </a:pPr>
            <a:r>
              <a:rPr sz="1900" spc="-140" dirty="0">
                <a:latin typeface="Microsoft Sans Serif"/>
                <a:cs typeface="Microsoft Sans Serif"/>
              </a:rPr>
              <a:t>F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15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180" dirty="0">
                <a:latin typeface="Microsoft Sans Serif"/>
                <a:cs typeface="Microsoft Sans Serif"/>
              </a:rPr>
              <a:t>R</a:t>
            </a:r>
            <a:r>
              <a:rPr sz="1900" spc="-15" dirty="0">
                <a:latin typeface="Microsoft Sans Serif"/>
                <a:cs typeface="Microsoft Sans Serif"/>
              </a:rPr>
              <a:t>İ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-140" dirty="0">
                <a:latin typeface="Microsoft Sans Serif"/>
                <a:cs typeface="Microsoft Sans Serif"/>
              </a:rPr>
              <a:t>F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-55" dirty="0">
                <a:latin typeface="Microsoft Sans Serif"/>
                <a:cs typeface="Microsoft Sans Serif"/>
              </a:rPr>
              <a:t>z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40" dirty="0">
                <a:latin typeface="Microsoft Sans Serif"/>
                <a:cs typeface="Microsoft Sans Serif"/>
              </a:rPr>
              <a:t>k</a:t>
            </a:r>
            <a:r>
              <a:rPr sz="1900" spc="-60" dirty="0">
                <a:latin typeface="Microsoft Sans Serif"/>
                <a:cs typeface="Microsoft Sans Serif"/>
              </a:rPr>
              <a:t>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K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5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y</a:t>
            </a:r>
            <a:r>
              <a:rPr sz="1900" spc="-65" dirty="0">
                <a:latin typeface="Microsoft Sans Serif"/>
                <a:cs typeface="Microsoft Sans Serif"/>
              </a:rPr>
              <a:t>a</a:t>
            </a:r>
            <a:r>
              <a:rPr sz="1900" spc="-60" dirty="0">
                <a:latin typeface="Microsoft Sans Serif"/>
                <a:cs typeface="Microsoft Sans Serif"/>
              </a:rPr>
              <a:t>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-10" dirty="0">
                <a:latin typeface="Microsoft Sans Serif"/>
                <a:cs typeface="Microsoft Sans Serif"/>
              </a:rPr>
              <a:t>y</a:t>
            </a:r>
            <a:r>
              <a:rPr sz="1900" spc="65" dirty="0">
                <a:latin typeface="Microsoft Sans Serif"/>
                <a:cs typeface="Microsoft Sans Serif"/>
              </a:rPr>
              <a:t>o</a:t>
            </a:r>
            <a:r>
              <a:rPr sz="1900" spc="80" dirty="0">
                <a:latin typeface="Microsoft Sans Serif"/>
                <a:cs typeface="Microsoft Sans Serif"/>
              </a:rPr>
              <a:t>l</a:t>
            </a:r>
            <a:r>
              <a:rPr sz="1900" spc="65" dirty="0">
                <a:latin typeface="Microsoft Sans Serif"/>
                <a:cs typeface="Microsoft Sans Serif"/>
              </a:rPr>
              <a:t>o</a:t>
            </a:r>
            <a:r>
              <a:rPr sz="1900" spc="45" dirty="0">
                <a:latin typeface="Microsoft Sans Serif"/>
                <a:cs typeface="Microsoft Sans Serif"/>
              </a:rPr>
              <a:t>ji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4865" y="4803006"/>
            <a:ext cx="1828800" cy="406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sz="1900" b="1" spc="25" dirty="0">
                <a:latin typeface="Arial"/>
                <a:cs typeface="Arial"/>
              </a:rPr>
              <a:t>40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1900" b="1" spc="25" dirty="0">
                <a:latin typeface="Arial"/>
                <a:cs typeface="Arial"/>
              </a:rPr>
              <a:t>20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(5,5,5,5)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1900" b="1" spc="25" dirty="0">
                <a:latin typeface="Arial"/>
                <a:cs typeface="Arial"/>
              </a:rPr>
              <a:t>40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1900" b="1" spc="20" dirty="0">
                <a:latin typeface="Arial"/>
                <a:cs typeface="Arial"/>
              </a:rPr>
              <a:t>2</a:t>
            </a:r>
            <a:r>
              <a:rPr sz="1900" b="1" spc="25" dirty="0">
                <a:latin typeface="Arial"/>
                <a:cs typeface="Arial"/>
              </a:rPr>
              <a:t>0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65" dirty="0">
                <a:latin typeface="Arial"/>
                <a:cs typeface="Arial"/>
              </a:rPr>
              <a:t>S</a:t>
            </a:r>
            <a:r>
              <a:rPr sz="1900" b="1" spc="-10" dirty="0">
                <a:latin typeface="Arial"/>
                <a:cs typeface="Arial"/>
              </a:rPr>
              <a:t>o</a:t>
            </a:r>
            <a:r>
              <a:rPr sz="1900" b="1" spc="60" dirty="0">
                <a:latin typeface="Arial"/>
                <a:cs typeface="Arial"/>
              </a:rPr>
              <a:t>r</a:t>
            </a:r>
            <a:r>
              <a:rPr sz="1900" b="1" spc="-35" dirty="0">
                <a:latin typeface="Arial"/>
                <a:cs typeface="Arial"/>
              </a:rPr>
              <a:t>u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40" dirty="0">
                <a:latin typeface="Arial"/>
                <a:cs typeface="Arial"/>
              </a:rPr>
              <a:t>(</a:t>
            </a:r>
            <a:r>
              <a:rPr sz="1900" b="1" spc="20" dirty="0">
                <a:latin typeface="Arial"/>
                <a:cs typeface="Arial"/>
              </a:rPr>
              <a:t>7</a:t>
            </a:r>
            <a:r>
              <a:rPr sz="1900" b="1" spc="-65" dirty="0">
                <a:latin typeface="Arial"/>
                <a:cs typeface="Arial"/>
              </a:rPr>
              <a:t>,</a:t>
            </a:r>
            <a:r>
              <a:rPr sz="1900" b="1" spc="20" dirty="0">
                <a:latin typeface="Arial"/>
                <a:cs typeface="Arial"/>
              </a:rPr>
              <a:t>7</a:t>
            </a:r>
            <a:r>
              <a:rPr sz="1900" b="1" spc="-65" dirty="0">
                <a:latin typeface="Arial"/>
                <a:cs typeface="Arial"/>
              </a:rPr>
              <a:t>,</a:t>
            </a:r>
            <a:r>
              <a:rPr sz="1900" b="1" spc="20" dirty="0">
                <a:latin typeface="Arial"/>
                <a:cs typeface="Arial"/>
              </a:rPr>
              <a:t>6</a:t>
            </a:r>
            <a:r>
              <a:rPr sz="1900" b="1" spc="45" dirty="0"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48749" y="1012651"/>
            <a:ext cx="8009890" cy="67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750" dirty="0"/>
              <a:t>M</a:t>
            </a:r>
            <a:r>
              <a:rPr sz="4250" spc="465" dirty="0"/>
              <a:t>S</a:t>
            </a:r>
            <a:r>
              <a:rPr sz="4250" spc="630" dirty="0"/>
              <a:t>Ü</a:t>
            </a:r>
            <a:r>
              <a:rPr sz="4250" spc="-490" dirty="0"/>
              <a:t> </a:t>
            </a:r>
            <a:r>
              <a:rPr sz="4250" spc="465" dirty="0"/>
              <a:t>S</a:t>
            </a:r>
            <a:r>
              <a:rPr sz="4250" spc="345" dirty="0"/>
              <a:t>I</a:t>
            </a:r>
            <a:r>
              <a:rPr sz="4250" spc="615" dirty="0"/>
              <a:t>N</a:t>
            </a:r>
            <a:r>
              <a:rPr sz="4250" spc="459" dirty="0"/>
              <a:t>A</a:t>
            </a:r>
            <a:r>
              <a:rPr sz="4250" spc="355" dirty="0"/>
              <a:t>V</a:t>
            </a:r>
            <a:r>
              <a:rPr sz="4250" spc="345" dirty="0"/>
              <a:t>I</a:t>
            </a:r>
            <a:r>
              <a:rPr sz="4250" spc="-490" dirty="0"/>
              <a:t> </a:t>
            </a:r>
            <a:r>
              <a:rPr sz="4250" spc="-310" dirty="0"/>
              <a:t>1.</a:t>
            </a:r>
            <a:r>
              <a:rPr sz="4250" spc="-490" dirty="0"/>
              <a:t> </a:t>
            </a:r>
            <a:r>
              <a:rPr sz="4250" spc="465" dirty="0"/>
              <a:t>S</a:t>
            </a:r>
            <a:r>
              <a:rPr sz="4250" spc="245" dirty="0"/>
              <a:t>E</a:t>
            </a:r>
            <a:r>
              <a:rPr sz="4250" spc="20" dirty="0"/>
              <a:t>Ç</a:t>
            </a:r>
            <a:r>
              <a:rPr sz="4250" spc="345" dirty="0"/>
              <a:t>İ</a:t>
            </a:r>
            <a:r>
              <a:rPr sz="4250" spc="750" dirty="0"/>
              <a:t>M</a:t>
            </a:r>
            <a:r>
              <a:rPr sz="4250" spc="-490" dirty="0"/>
              <a:t> </a:t>
            </a:r>
            <a:r>
              <a:rPr sz="4250" spc="459" dirty="0"/>
              <a:t>A</a:t>
            </a:r>
            <a:r>
              <a:rPr sz="4250" spc="465" dirty="0"/>
              <a:t>Ş</a:t>
            </a:r>
            <a:r>
              <a:rPr sz="4250" spc="459" dirty="0"/>
              <a:t>A</a:t>
            </a:r>
            <a:r>
              <a:rPr sz="4250" spc="750" dirty="0"/>
              <a:t>M</a:t>
            </a:r>
            <a:r>
              <a:rPr sz="4250" spc="459" dirty="0"/>
              <a:t>A</a:t>
            </a:r>
            <a:r>
              <a:rPr sz="4250" spc="465" dirty="0"/>
              <a:t>S</a:t>
            </a:r>
            <a:r>
              <a:rPr sz="4250" spc="345" dirty="0"/>
              <a:t>I</a:t>
            </a:r>
            <a:endParaRPr sz="425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552" y="2449917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552" y="3192867"/>
            <a:ext cx="76200" cy="761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43611" y="2233325"/>
            <a:ext cx="1269428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890">
              <a:lnSpc>
                <a:spcPct val="116100"/>
              </a:lnSpc>
              <a:spcBef>
                <a:spcPts val="100"/>
              </a:spcBef>
            </a:pPr>
            <a:r>
              <a:rPr sz="2100" spc="135" dirty="0">
                <a:latin typeface="Microsoft Sans Serif"/>
                <a:cs typeface="Microsoft Sans Serif"/>
              </a:rPr>
              <a:t>Sınavda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70" dirty="0">
                <a:latin typeface="Microsoft Sans Serif"/>
                <a:cs typeface="Microsoft Sans Serif"/>
              </a:rPr>
              <a:t>adaylara,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270" dirty="0">
                <a:latin typeface="Microsoft Sans Serif"/>
                <a:cs typeface="Microsoft Sans Serif"/>
              </a:rPr>
              <a:t>ortaöğretim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95" dirty="0">
                <a:latin typeface="Microsoft Sans Serif"/>
                <a:cs typeface="Microsoft Sans Serif"/>
              </a:rPr>
              <a:t>düzeyinde,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20" dirty="0">
                <a:latin typeface="Microsoft Sans Serif"/>
                <a:cs typeface="Microsoft Sans Serif"/>
              </a:rPr>
              <a:t>beş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80" dirty="0">
                <a:latin typeface="Microsoft Sans Serif"/>
                <a:cs typeface="Microsoft Sans Serif"/>
              </a:rPr>
              <a:t>seçenekli,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210" dirty="0">
                <a:latin typeface="Microsoft Sans Serif"/>
                <a:cs typeface="Microsoft Sans Serif"/>
              </a:rPr>
              <a:t>çoktan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seçmeli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120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90" dirty="0">
                <a:latin typeface="Microsoft Sans Serif"/>
                <a:cs typeface="Microsoft Sans Serif"/>
              </a:rPr>
              <a:t>sorudan </a:t>
            </a:r>
            <a:r>
              <a:rPr sz="2100" spc="-540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oluşan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10" dirty="0">
                <a:latin typeface="Microsoft Sans Serif"/>
                <a:cs typeface="Microsoft Sans Serif"/>
              </a:rPr>
              <a:t>bir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54" dirty="0">
                <a:latin typeface="Microsoft Sans Serif"/>
                <a:cs typeface="Microsoft Sans Serif"/>
              </a:rPr>
              <a:t>test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25" dirty="0">
                <a:latin typeface="Microsoft Sans Serif"/>
                <a:cs typeface="Microsoft Sans Serif"/>
              </a:rPr>
              <a:t>uygulanmaktadır.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6100"/>
              </a:lnSpc>
            </a:pPr>
            <a:r>
              <a:rPr sz="2100" spc="160" dirty="0">
                <a:latin typeface="Microsoft Sans Serif"/>
                <a:cs typeface="Microsoft Sans Serif"/>
              </a:rPr>
              <a:t>Test;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35" dirty="0">
                <a:latin typeface="Microsoft Sans Serif"/>
                <a:cs typeface="Microsoft Sans Serif"/>
              </a:rPr>
              <a:t>tek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5" dirty="0">
                <a:latin typeface="Microsoft Sans Serif"/>
                <a:cs typeface="Microsoft Sans Serif"/>
              </a:rPr>
              <a:t>kitapçık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hâlinde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adaylara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0" dirty="0">
                <a:latin typeface="Microsoft Sans Serif"/>
                <a:cs typeface="Microsoft Sans Serif"/>
              </a:rPr>
              <a:t>verilir.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110" dirty="0">
                <a:latin typeface="Microsoft Sans Serif"/>
                <a:cs typeface="Microsoft Sans Serif"/>
              </a:rPr>
              <a:t>Sınav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65" dirty="0">
                <a:latin typeface="Microsoft Sans Serif"/>
                <a:cs typeface="Microsoft Sans Serif"/>
              </a:rPr>
              <a:t>süresi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165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dakikadır.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90" dirty="0">
                <a:latin typeface="Microsoft Sans Serif"/>
                <a:cs typeface="Microsoft Sans Serif"/>
              </a:rPr>
              <a:t>Testin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9" dirty="0">
                <a:latin typeface="Microsoft Sans Serif"/>
                <a:cs typeface="Microsoft Sans Serif"/>
              </a:rPr>
              <a:t>alt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60" dirty="0">
                <a:latin typeface="Microsoft Sans Serif"/>
                <a:cs typeface="Microsoft Sans Serif"/>
              </a:rPr>
              <a:t>testleri </a:t>
            </a:r>
            <a:r>
              <a:rPr sz="2100" spc="-545" dirty="0">
                <a:latin typeface="Microsoft Sans Serif"/>
                <a:cs typeface="Microsoft Sans Serif"/>
              </a:rPr>
              <a:t> </a:t>
            </a:r>
            <a:r>
              <a:rPr sz="2100" spc="105" dirty="0">
                <a:latin typeface="Microsoft Sans Serif"/>
                <a:cs typeface="Microsoft Sans Serif"/>
              </a:rPr>
              <a:t>ve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soru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80" dirty="0">
                <a:latin typeface="Microsoft Sans Serif"/>
                <a:cs typeface="Microsoft Sans Serif"/>
              </a:rPr>
              <a:t>sayıları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70" dirty="0">
                <a:latin typeface="Microsoft Sans Serif"/>
                <a:cs typeface="Microsoft Sans Serif"/>
              </a:rPr>
              <a:t>aşağıdaki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gibi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15" dirty="0">
                <a:latin typeface="Microsoft Sans Serif"/>
                <a:cs typeface="Microsoft Sans Serif"/>
              </a:rPr>
              <a:t>olacaktır: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0214" y="5573746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859389" y="5408932"/>
            <a:ext cx="2963545" cy="2202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95"/>
              </a:spcBef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05" dirty="0">
                <a:latin typeface="Microsoft Sans Serif"/>
                <a:cs typeface="Microsoft Sans Serif"/>
              </a:rPr>
              <a:t> </a:t>
            </a:r>
            <a:r>
              <a:rPr sz="2100" spc="120" dirty="0">
                <a:latin typeface="Microsoft Sans Serif"/>
                <a:cs typeface="Microsoft Sans Serif"/>
              </a:rPr>
              <a:t>Puan</a:t>
            </a:r>
            <a:r>
              <a:rPr sz="2100" spc="305" dirty="0">
                <a:latin typeface="Microsoft Sans Serif"/>
                <a:cs typeface="Microsoft Sans Serif"/>
              </a:rPr>
              <a:t> </a:t>
            </a:r>
            <a:r>
              <a:rPr sz="2100" spc="220" dirty="0">
                <a:latin typeface="Microsoft Sans Serif"/>
                <a:cs typeface="Microsoft Sans Serif"/>
              </a:rPr>
              <a:t>Türleri</a:t>
            </a: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114" dirty="0">
                <a:latin typeface="Microsoft Sans Serif"/>
                <a:cs typeface="Microsoft Sans Serif"/>
              </a:rPr>
              <a:t>Sayısal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442595">
              <a:lnSpc>
                <a:spcPct val="116100"/>
              </a:lnSpc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Eşit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229" dirty="0">
                <a:latin typeface="Microsoft Sans Serif"/>
                <a:cs typeface="Microsoft Sans Serif"/>
              </a:rPr>
              <a:t>Ağırlık </a:t>
            </a:r>
            <a:r>
              <a:rPr sz="2100" spc="-545" dirty="0">
                <a:latin typeface="Microsoft Sans Serif"/>
                <a:cs typeface="Microsoft Sans Serif"/>
              </a:rPr>
              <a:t> </a:t>
            </a: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3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35" dirty="0">
                <a:latin typeface="Microsoft Sans Serif"/>
                <a:cs typeface="Microsoft Sans Serif"/>
              </a:rPr>
              <a:t> </a:t>
            </a:r>
            <a:r>
              <a:rPr sz="2100" spc="125" dirty="0">
                <a:latin typeface="Microsoft Sans Serif"/>
                <a:cs typeface="Microsoft Sans Serif"/>
              </a:rPr>
              <a:t>Sözel</a:t>
            </a:r>
            <a:endParaRPr sz="2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145" dirty="0">
                <a:latin typeface="Microsoft Sans Serif"/>
                <a:cs typeface="Microsoft Sans Serif"/>
              </a:rPr>
              <a:t>Genel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8188" y="3623220"/>
            <a:ext cx="15071725" cy="1539875"/>
          </a:xfrm>
          <a:custGeom>
            <a:avLst/>
            <a:gdLst/>
            <a:ahLst/>
            <a:cxnLst/>
            <a:rect l="l" t="t" r="r" b="b"/>
            <a:pathLst>
              <a:path w="15071725" h="1539875">
                <a:moveTo>
                  <a:pt x="15071611" y="0"/>
                </a:moveTo>
                <a:lnTo>
                  <a:pt x="15071611" y="0"/>
                </a:lnTo>
                <a:lnTo>
                  <a:pt x="0" y="0"/>
                </a:lnTo>
                <a:lnTo>
                  <a:pt x="0" y="21437"/>
                </a:lnTo>
                <a:lnTo>
                  <a:pt x="3013367" y="21437"/>
                </a:lnTo>
                <a:lnTo>
                  <a:pt x="3013367" y="1539443"/>
                </a:lnTo>
                <a:lnTo>
                  <a:pt x="3015754" y="1539443"/>
                </a:lnTo>
                <a:lnTo>
                  <a:pt x="3015754" y="21437"/>
                </a:lnTo>
                <a:lnTo>
                  <a:pt x="3018129" y="21437"/>
                </a:lnTo>
                <a:lnTo>
                  <a:pt x="6026734" y="21437"/>
                </a:lnTo>
                <a:lnTo>
                  <a:pt x="6026734" y="1539443"/>
                </a:lnTo>
                <a:lnTo>
                  <a:pt x="6029122" y="1539443"/>
                </a:lnTo>
                <a:lnTo>
                  <a:pt x="6029122" y="21437"/>
                </a:lnTo>
                <a:lnTo>
                  <a:pt x="6031496" y="21437"/>
                </a:lnTo>
                <a:lnTo>
                  <a:pt x="9040114" y="21437"/>
                </a:lnTo>
                <a:lnTo>
                  <a:pt x="9040114" y="1539443"/>
                </a:lnTo>
                <a:lnTo>
                  <a:pt x="9042489" y="1539443"/>
                </a:lnTo>
                <a:lnTo>
                  <a:pt x="9042489" y="21437"/>
                </a:lnTo>
                <a:lnTo>
                  <a:pt x="9044876" y="21437"/>
                </a:lnTo>
                <a:lnTo>
                  <a:pt x="12053481" y="21437"/>
                </a:lnTo>
                <a:lnTo>
                  <a:pt x="12053481" y="1539443"/>
                </a:lnTo>
                <a:lnTo>
                  <a:pt x="12055856" y="1539443"/>
                </a:lnTo>
                <a:lnTo>
                  <a:pt x="12055856" y="21437"/>
                </a:lnTo>
                <a:lnTo>
                  <a:pt x="12058244" y="21437"/>
                </a:lnTo>
                <a:lnTo>
                  <a:pt x="15071611" y="21437"/>
                </a:lnTo>
                <a:lnTo>
                  <a:pt x="15071611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5178" y="4188230"/>
            <a:ext cx="2264410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8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TÜRÜ</a:t>
            </a:r>
            <a:endParaRPr sz="2800">
              <a:latin typeface="Arial"/>
              <a:cs typeface="Arial"/>
            </a:endParaRPr>
          </a:p>
          <a:p>
            <a:pPr indent="-635" algn="ctr">
              <a:lnSpc>
                <a:spcPct val="279600"/>
              </a:lnSpc>
              <a:spcBef>
                <a:spcPts val="2380"/>
              </a:spcBef>
            </a:pPr>
            <a:r>
              <a:rPr sz="1900" b="1" spc="-20" dirty="0">
                <a:latin typeface="Arial"/>
                <a:cs typeface="Arial"/>
              </a:rPr>
              <a:t>MSÜ </a:t>
            </a:r>
            <a:r>
              <a:rPr sz="1900" b="1" spc="15" dirty="0">
                <a:latin typeface="Arial"/>
                <a:cs typeface="Arial"/>
              </a:rPr>
              <a:t>- </a:t>
            </a:r>
            <a:r>
              <a:rPr sz="1900" b="1" spc="-50" dirty="0">
                <a:latin typeface="Arial"/>
                <a:cs typeface="Arial"/>
              </a:rPr>
              <a:t>SAYISAL 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125" dirty="0">
                <a:latin typeface="Arial"/>
                <a:cs typeface="Arial"/>
              </a:rPr>
              <a:t>M</a:t>
            </a:r>
            <a:r>
              <a:rPr sz="1900" b="1" spc="-165" dirty="0">
                <a:latin typeface="Arial"/>
                <a:cs typeface="Arial"/>
              </a:rPr>
              <a:t>S</a:t>
            </a:r>
            <a:r>
              <a:rPr sz="1900" b="1" spc="-25" dirty="0">
                <a:latin typeface="Arial"/>
                <a:cs typeface="Arial"/>
              </a:rPr>
              <a:t>Ü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14" dirty="0">
                <a:latin typeface="Arial"/>
                <a:cs typeface="Arial"/>
              </a:rPr>
              <a:t>E</a:t>
            </a:r>
            <a:r>
              <a:rPr sz="1900" b="1" spc="-165" dirty="0">
                <a:latin typeface="Arial"/>
                <a:cs typeface="Arial"/>
              </a:rPr>
              <a:t>Ş</a:t>
            </a:r>
            <a:r>
              <a:rPr sz="1900" b="1" spc="70" dirty="0">
                <a:latin typeface="Arial"/>
                <a:cs typeface="Arial"/>
              </a:rPr>
              <a:t>İ</a:t>
            </a:r>
            <a:r>
              <a:rPr sz="1900" b="1" spc="10" dirty="0">
                <a:latin typeface="Arial"/>
                <a:cs typeface="Arial"/>
              </a:rPr>
              <a:t>T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-145" dirty="0">
                <a:latin typeface="Arial"/>
                <a:cs typeface="Arial"/>
              </a:rPr>
              <a:t>Ğ</a:t>
            </a:r>
            <a:r>
              <a:rPr sz="1900" b="1" spc="70" dirty="0">
                <a:latin typeface="Arial"/>
                <a:cs typeface="Arial"/>
              </a:rPr>
              <a:t>I</a:t>
            </a:r>
            <a:r>
              <a:rPr sz="1900" b="1" spc="-105" dirty="0">
                <a:latin typeface="Arial"/>
                <a:cs typeface="Arial"/>
              </a:rPr>
              <a:t>R</a:t>
            </a:r>
            <a:r>
              <a:rPr sz="1900" b="1" spc="-90" dirty="0">
                <a:latin typeface="Arial"/>
                <a:cs typeface="Arial"/>
              </a:rPr>
              <a:t>L</a:t>
            </a:r>
            <a:r>
              <a:rPr sz="1900" b="1" spc="70" dirty="0">
                <a:latin typeface="Arial"/>
                <a:cs typeface="Arial"/>
              </a:rPr>
              <a:t>I</a:t>
            </a:r>
            <a:r>
              <a:rPr sz="1900" b="1" spc="-40" dirty="0">
                <a:latin typeface="Arial"/>
                <a:cs typeface="Arial"/>
              </a:rPr>
              <a:t>K  </a:t>
            </a:r>
            <a:r>
              <a:rPr sz="1900" b="1" spc="-20" dirty="0">
                <a:latin typeface="Arial"/>
                <a:cs typeface="Arial"/>
              </a:rPr>
              <a:t>MSÜ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70" dirty="0">
                <a:latin typeface="Arial"/>
                <a:cs typeface="Arial"/>
              </a:rPr>
              <a:t>SÖZEL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algn="ctr">
              <a:lnSpc>
                <a:spcPts val="2260"/>
              </a:lnSpc>
              <a:spcBef>
                <a:spcPts val="1680"/>
              </a:spcBef>
            </a:pPr>
            <a:r>
              <a:rPr sz="1900" b="1" spc="-20" dirty="0">
                <a:latin typeface="Arial"/>
                <a:cs typeface="Arial"/>
              </a:rPr>
              <a:t>MSÜ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spc="-80" dirty="0">
                <a:latin typeface="Arial"/>
                <a:cs typeface="Arial"/>
              </a:rPr>
              <a:t>GENEL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4711" y="4204689"/>
            <a:ext cx="1252220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b="1" spc="-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50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500" b="1" spc="-18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500" b="1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%25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marL="347980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marL="347980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marL="347980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%33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4769" y="3997421"/>
            <a:ext cx="1858645" cy="414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25"/>
              </a:lnSpc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%20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%33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6772" y="4204689"/>
            <a:ext cx="2261235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5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5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5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b="1" spc="9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%30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%17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88189" y="4228303"/>
            <a:ext cx="2565400" cy="391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3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1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b="1" spc="8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300" b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8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300" b="1" spc="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300" b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%20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%17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7286" y="255112"/>
            <a:ext cx="2390774" cy="315277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99083" y="1271207"/>
            <a:ext cx="768985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18540" algn="l"/>
                <a:tab pos="2337435" algn="l"/>
                <a:tab pos="3449954" algn="l"/>
                <a:tab pos="5567680" algn="l"/>
              </a:tabLst>
            </a:pPr>
            <a:r>
              <a:rPr sz="2900" spc="70" dirty="0">
                <a:latin typeface="Microsoft Sans Serif"/>
                <a:cs typeface="Microsoft Sans Serif"/>
              </a:rPr>
              <a:t>MSÜ	</a:t>
            </a:r>
            <a:r>
              <a:rPr sz="2900" spc="195" dirty="0">
                <a:latin typeface="Microsoft Sans Serif"/>
                <a:cs typeface="Microsoft Sans Serif"/>
              </a:rPr>
              <a:t>Sınavı	</a:t>
            </a:r>
            <a:r>
              <a:rPr sz="2900" spc="180" dirty="0">
                <a:latin typeface="Microsoft Sans Serif"/>
                <a:cs typeface="Microsoft Sans Serif"/>
              </a:rPr>
              <a:t>Puan	</a:t>
            </a:r>
            <a:r>
              <a:rPr sz="2900" spc="325" dirty="0">
                <a:latin typeface="Microsoft Sans Serif"/>
                <a:cs typeface="Microsoft Sans Serif"/>
              </a:rPr>
              <a:t>Türlerinin	</a:t>
            </a:r>
            <a:r>
              <a:rPr sz="2900" spc="285" dirty="0">
                <a:latin typeface="Microsoft Sans Serif"/>
                <a:cs typeface="Microsoft Sans Serif"/>
              </a:rPr>
              <a:t>Katsayıları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4036" y="1809295"/>
            <a:ext cx="970470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26465" algn="l"/>
                <a:tab pos="2700020" algn="l"/>
                <a:tab pos="5692140" algn="l"/>
                <a:tab pos="7325995" algn="l"/>
                <a:tab pos="9154160" algn="l"/>
              </a:tabLst>
            </a:pPr>
            <a:r>
              <a:rPr sz="2300" b="1" spc="180" dirty="0">
                <a:latin typeface="Arial"/>
                <a:cs typeface="Arial"/>
              </a:rPr>
              <a:t>P</a:t>
            </a:r>
            <a:r>
              <a:rPr sz="2300" b="1" spc="185" dirty="0">
                <a:latin typeface="Arial"/>
                <a:cs typeface="Arial"/>
              </a:rPr>
              <a:t>u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40" dirty="0">
                <a:latin typeface="Arial"/>
                <a:cs typeface="Arial"/>
              </a:rPr>
              <a:t>T</a:t>
            </a:r>
            <a:r>
              <a:rPr sz="2300" b="1" spc="185" dirty="0">
                <a:latin typeface="Arial"/>
                <a:cs typeface="Arial"/>
              </a:rPr>
              <a:t>ü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65" dirty="0">
                <a:latin typeface="Arial"/>
                <a:cs typeface="Arial"/>
              </a:rPr>
              <a:t>H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220" dirty="0">
                <a:latin typeface="Arial"/>
                <a:cs typeface="Arial"/>
              </a:rPr>
              <a:t>p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175" dirty="0">
                <a:latin typeface="Arial"/>
                <a:cs typeface="Arial"/>
              </a:rPr>
              <a:t>m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220" dirty="0">
                <a:latin typeface="Arial"/>
                <a:cs typeface="Arial"/>
              </a:rPr>
              <a:t>d</a:t>
            </a:r>
            <a:r>
              <a:rPr sz="2300" b="1" spc="-5" dirty="0">
                <a:latin typeface="Arial"/>
                <a:cs typeface="Arial"/>
              </a:rPr>
              <a:t>a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40" dirty="0">
                <a:latin typeface="Arial"/>
                <a:cs typeface="Arial"/>
              </a:rPr>
              <a:t>T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490" dirty="0">
                <a:latin typeface="Arial"/>
                <a:cs typeface="Arial"/>
              </a:rPr>
              <a:t>t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35" dirty="0">
                <a:latin typeface="Arial"/>
                <a:cs typeface="Arial"/>
              </a:rPr>
              <a:t>A</a:t>
            </a:r>
            <a:r>
              <a:rPr sz="2300" b="1" spc="195" dirty="0">
                <a:latin typeface="Arial"/>
                <a:cs typeface="Arial"/>
              </a:rPr>
              <a:t>ğ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285" dirty="0">
                <a:latin typeface="Arial"/>
                <a:cs typeface="Arial"/>
              </a:rPr>
              <a:t>k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" dirty="0">
                <a:latin typeface="Arial"/>
                <a:cs typeface="Arial"/>
              </a:rPr>
              <a:t>ı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85" dirty="0">
                <a:latin typeface="Arial"/>
                <a:cs typeface="Arial"/>
              </a:rPr>
              <a:t>(</a:t>
            </a:r>
            <a:r>
              <a:rPr sz="2300" b="1" spc="305" dirty="0">
                <a:latin typeface="Arial"/>
                <a:cs typeface="Arial"/>
              </a:rPr>
              <a:t>%</a:t>
            </a:r>
            <a:r>
              <a:rPr sz="2300" b="1" spc="55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260" y="8535289"/>
            <a:ext cx="16780510" cy="7302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2000" spc="105" dirty="0">
                <a:latin typeface="Microsoft Sans Serif"/>
                <a:cs typeface="Microsoft Sans Serif"/>
              </a:rPr>
              <a:t>Sınav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65" dirty="0">
                <a:latin typeface="Microsoft Sans Serif"/>
                <a:cs typeface="Microsoft Sans Serif"/>
              </a:rPr>
              <a:t>sonucuna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200" dirty="0">
                <a:latin typeface="Microsoft Sans Serif"/>
                <a:cs typeface="Microsoft Sans Serif"/>
              </a:rPr>
              <a:t>göre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hesaplanan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220" dirty="0">
                <a:latin typeface="Microsoft Sans Serif"/>
                <a:cs typeface="Microsoft Sans Serif"/>
              </a:rPr>
              <a:t>ağırlıklı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puanlar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kendi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içinde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en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80" dirty="0">
                <a:latin typeface="Microsoft Sans Serif"/>
                <a:cs typeface="Microsoft Sans Serif"/>
              </a:rPr>
              <a:t>küçüğü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100</a:t>
            </a:r>
            <a:r>
              <a:rPr sz="2000" spc="-33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,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en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büyüğü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500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75" dirty="0">
                <a:latin typeface="Microsoft Sans Serif"/>
                <a:cs typeface="Microsoft Sans Serif"/>
              </a:rPr>
              <a:t>olan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puanlara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229" dirty="0">
                <a:latin typeface="Microsoft Sans Serif"/>
                <a:cs typeface="Microsoft Sans Serif"/>
              </a:rPr>
              <a:t>dönüştürülür.</a:t>
            </a:r>
            <a:endParaRPr sz="2000">
              <a:latin typeface="Microsoft Sans Serif"/>
              <a:cs typeface="Microsoft Sans Serif"/>
            </a:endParaRPr>
          </a:p>
          <a:p>
            <a:pPr marL="83820" algn="ctr">
              <a:lnSpc>
                <a:spcPct val="100000"/>
              </a:lnSpc>
              <a:spcBef>
                <a:spcPts val="375"/>
              </a:spcBef>
            </a:pPr>
            <a:r>
              <a:rPr sz="2000" spc="105" dirty="0">
                <a:latin typeface="Microsoft Sans Serif"/>
                <a:cs typeface="Microsoft Sans Serif"/>
              </a:rPr>
              <a:t>Sınav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sonuçları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ÖSYM’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nin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229" dirty="0">
                <a:latin typeface="Microsoft Sans Serif"/>
                <a:cs typeface="Microsoft Sans Serif"/>
              </a:rPr>
              <a:t>https://sonuc.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osym.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55" dirty="0">
                <a:latin typeface="Microsoft Sans Serif"/>
                <a:cs typeface="Microsoft Sans Serif"/>
              </a:rPr>
              <a:t>gov.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270" dirty="0">
                <a:latin typeface="Microsoft Sans Serif"/>
                <a:cs typeface="Microsoft Sans Serif"/>
              </a:rPr>
              <a:t>tr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260" dirty="0">
                <a:latin typeface="Microsoft Sans Serif"/>
                <a:cs typeface="Microsoft Sans Serif"/>
              </a:rPr>
              <a:t>internet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190" dirty="0">
                <a:latin typeface="Microsoft Sans Serif"/>
                <a:cs typeface="Microsoft Sans Serif"/>
              </a:rPr>
              <a:t>adresinden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215" dirty="0">
                <a:latin typeface="Microsoft Sans Serif"/>
                <a:cs typeface="Microsoft Sans Serif"/>
              </a:rPr>
              <a:t>duyurulacaktır.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5250" y="0"/>
            <a:ext cx="12191365" cy="10283825"/>
            <a:chOff x="6095250" y="0"/>
            <a:chExt cx="12191365" cy="10283825"/>
          </a:xfrm>
        </p:grpSpPr>
        <p:sp>
          <p:nvSpPr>
            <p:cNvPr id="3" name="object 3"/>
            <p:cNvSpPr/>
            <p:nvPr/>
          </p:nvSpPr>
          <p:spPr>
            <a:xfrm>
              <a:off x="6095250" y="3063204"/>
              <a:ext cx="6076315" cy="7219950"/>
            </a:xfrm>
            <a:custGeom>
              <a:avLst/>
              <a:gdLst/>
              <a:ahLst/>
              <a:cxnLst/>
              <a:rect l="l" t="t" r="r" b="b"/>
              <a:pathLst>
                <a:path w="6076315" h="7219950">
                  <a:moveTo>
                    <a:pt x="0" y="7219949"/>
                  </a:moveTo>
                  <a:lnTo>
                    <a:pt x="6076200" y="7219949"/>
                  </a:lnTo>
                  <a:lnTo>
                    <a:pt x="6076200" y="0"/>
                  </a:lnTo>
                  <a:lnTo>
                    <a:pt x="0" y="0"/>
                  </a:lnTo>
                  <a:lnTo>
                    <a:pt x="0" y="721994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71450" y="15579"/>
              <a:ext cx="6115050" cy="10267950"/>
            </a:xfrm>
            <a:custGeom>
              <a:avLst/>
              <a:gdLst/>
              <a:ahLst/>
              <a:cxnLst/>
              <a:rect l="l" t="t" r="r" b="b"/>
              <a:pathLst>
                <a:path w="6115050" h="10267950">
                  <a:moveTo>
                    <a:pt x="6115049" y="10267949"/>
                  </a:moveTo>
                  <a:lnTo>
                    <a:pt x="0" y="10267949"/>
                  </a:lnTo>
                  <a:lnTo>
                    <a:pt x="0" y="0"/>
                  </a:lnTo>
                  <a:lnTo>
                    <a:pt x="6115049" y="0"/>
                  </a:lnTo>
                  <a:lnTo>
                    <a:pt x="6115049" y="10267949"/>
                  </a:lnTo>
                  <a:close/>
                </a:path>
              </a:pathLst>
            </a:custGeom>
            <a:solidFill>
              <a:srgbClr val="B9A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273" y="0"/>
              <a:ext cx="9450070" cy="6257925"/>
            </a:xfrm>
            <a:custGeom>
              <a:avLst/>
              <a:gdLst/>
              <a:ahLst/>
              <a:cxnLst/>
              <a:rect l="l" t="t" r="r" b="b"/>
              <a:pathLst>
                <a:path w="9450069" h="6257925">
                  <a:moveTo>
                    <a:pt x="9449993" y="0"/>
                  </a:moveTo>
                  <a:lnTo>
                    <a:pt x="3192480" y="6257512"/>
                  </a:lnTo>
                  <a:lnTo>
                    <a:pt x="0" y="3065031"/>
                  </a:lnTo>
                  <a:lnTo>
                    <a:pt x="3065032" y="0"/>
                  </a:lnTo>
                  <a:lnTo>
                    <a:pt x="9449993" y="0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0743" y="3285513"/>
            <a:ext cx="5019675" cy="5592445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5"/>
              </a:spcBef>
              <a:tabLst>
                <a:tab pos="1378585" algn="l"/>
              </a:tabLst>
            </a:pPr>
            <a:r>
              <a:rPr sz="3500" b="1" spc="305" dirty="0">
                <a:latin typeface="Arial"/>
                <a:cs typeface="Arial"/>
              </a:rPr>
              <a:t>Harp	</a:t>
            </a:r>
            <a:r>
              <a:rPr sz="3500" b="1" spc="355" dirty="0">
                <a:latin typeface="Arial"/>
                <a:cs typeface="Arial"/>
              </a:rPr>
              <a:t>Okullarından</a:t>
            </a:r>
            <a:endParaRPr sz="3500">
              <a:latin typeface="Arial"/>
              <a:cs typeface="Arial"/>
            </a:endParaRPr>
          </a:p>
          <a:p>
            <a:pPr marL="12700" marR="577215">
              <a:lnSpc>
                <a:spcPct val="125000"/>
              </a:lnSpc>
              <a:spcBef>
                <a:spcPts val="765"/>
              </a:spcBef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 </a:t>
            </a:r>
            <a:r>
              <a:rPr sz="2450" spc="-64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5080">
              <a:lnSpc>
                <a:spcPct val="125000"/>
              </a:lnSpc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0" dirty="0">
                <a:latin typeface="Microsoft Sans Serif"/>
                <a:cs typeface="Microsoft Sans Serif"/>
              </a:rPr>
              <a:t> </a:t>
            </a:r>
            <a:r>
              <a:rPr sz="2450" spc="20" dirty="0">
                <a:latin typeface="Microsoft Sans Serif"/>
                <a:cs typeface="Microsoft Sans Serif"/>
              </a:rPr>
              <a:t>Eşit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85" dirty="0">
                <a:latin typeface="Microsoft Sans Serif"/>
                <a:cs typeface="Microsoft Sans Serif"/>
              </a:rPr>
              <a:t>Ağırlık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20" dirty="0">
                <a:latin typeface="Microsoft Sans Serif"/>
                <a:cs typeface="Microsoft Sans Serif"/>
              </a:rPr>
              <a:t>Eşit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85" dirty="0">
                <a:latin typeface="Microsoft Sans Serif"/>
                <a:cs typeface="Microsoft Sans Serif"/>
              </a:rPr>
              <a:t>Ağırlık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775970">
              <a:lnSpc>
                <a:spcPct val="125000"/>
              </a:lnSpc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20" dirty="0">
                <a:latin typeface="Microsoft Sans Serif"/>
                <a:cs typeface="Microsoft Sans Serif"/>
              </a:rPr>
              <a:t>Sözel </a:t>
            </a:r>
            <a:r>
              <a:rPr sz="2450" spc="-640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414020">
              <a:lnSpc>
                <a:spcPct val="125000"/>
              </a:lnSpc>
            </a:pPr>
            <a:r>
              <a:rPr sz="2450" dirty="0">
                <a:latin typeface="Microsoft Sans Serif"/>
                <a:cs typeface="Microsoft Sans Serif"/>
              </a:rPr>
              <a:t>»Deniz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516255">
              <a:lnSpc>
                <a:spcPct val="125000"/>
              </a:lnSpc>
            </a:pPr>
            <a:r>
              <a:rPr sz="2450" spc="-45" dirty="0">
                <a:latin typeface="Microsoft Sans Serif"/>
                <a:cs typeface="Microsoft Sans Serif"/>
              </a:rPr>
              <a:t>»Hava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614" y="3533430"/>
            <a:ext cx="4288790" cy="5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96110" algn="l"/>
              </a:tabLst>
            </a:pPr>
            <a:r>
              <a:rPr sz="3750" b="1" spc="315" dirty="0">
                <a:latin typeface="Arial"/>
                <a:cs typeface="Arial"/>
              </a:rPr>
              <a:t>Tercih	</a:t>
            </a:r>
            <a:r>
              <a:rPr sz="3750" b="1" spc="385" dirty="0">
                <a:latin typeface="Arial"/>
                <a:cs typeface="Arial"/>
              </a:rPr>
              <a:t>İşlemleri</a:t>
            </a:r>
            <a:endParaRPr sz="3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39" y="4459908"/>
            <a:ext cx="85725" cy="85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39" y="6460158"/>
            <a:ext cx="85725" cy="857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pc="-90" dirty="0"/>
              <a:t>MSÜ</a:t>
            </a:r>
            <a:r>
              <a:rPr spc="-40" dirty="0"/>
              <a:t> </a:t>
            </a:r>
            <a:r>
              <a:rPr spc="-20" dirty="0"/>
              <a:t>Sınavına</a:t>
            </a:r>
            <a:r>
              <a:rPr spc="-30" dirty="0"/>
              <a:t> </a:t>
            </a:r>
            <a:r>
              <a:rPr spc="60" dirty="0"/>
              <a:t>katılan</a:t>
            </a:r>
            <a:r>
              <a:rPr spc="-30" dirty="0"/>
              <a:t> </a:t>
            </a:r>
            <a:r>
              <a:rPr spc="20" dirty="0"/>
              <a:t>adaylar</a:t>
            </a:r>
            <a:r>
              <a:rPr spc="-30" dirty="0"/>
              <a:t> </a:t>
            </a:r>
            <a:r>
              <a:rPr spc="75" dirty="0"/>
              <a:t>tercih </a:t>
            </a:r>
            <a:r>
              <a:rPr spc="-555" dirty="0"/>
              <a:t> </a:t>
            </a:r>
            <a:r>
              <a:rPr spc="55" dirty="0"/>
              <a:t>döneminde </a:t>
            </a:r>
            <a:r>
              <a:rPr spc="60" dirty="0"/>
              <a:t> </a:t>
            </a:r>
            <a:r>
              <a:rPr spc="75" dirty="0"/>
              <a:t>https://personeltemin.msb.gov.tr </a:t>
            </a:r>
            <a:r>
              <a:rPr spc="80" dirty="0"/>
              <a:t> </a:t>
            </a:r>
            <a:r>
              <a:rPr spc="70" dirty="0"/>
              <a:t>web </a:t>
            </a:r>
            <a:r>
              <a:rPr spc="30" dirty="0"/>
              <a:t>adresinden </a:t>
            </a:r>
            <a:r>
              <a:rPr spc="5" dirty="0"/>
              <a:t>aşağıdaki </a:t>
            </a:r>
            <a:r>
              <a:rPr spc="70" dirty="0"/>
              <a:t>okul </a:t>
            </a:r>
            <a:r>
              <a:rPr spc="75" dirty="0"/>
              <a:t> tercihlerinde</a:t>
            </a:r>
            <a:r>
              <a:rPr spc="-40" dirty="0"/>
              <a:t> </a:t>
            </a:r>
            <a:r>
              <a:rPr spc="65" dirty="0"/>
              <a:t>bulunabilirler.</a:t>
            </a:r>
          </a:p>
          <a:p>
            <a:pPr marL="12700" marR="215265">
              <a:lnSpc>
                <a:spcPct val="122100"/>
              </a:lnSpc>
            </a:pPr>
            <a:r>
              <a:rPr spc="-25" dirty="0"/>
              <a:t>H</a:t>
            </a:r>
            <a:r>
              <a:rPr spc="-60" dirty="0"/>
              <a:t>a</a:t>
            </a:r>
            <a:r>
              <a:rPr spc="130" dirty="0"/>
              <a:t>r</a:t>
            </a:r>
            <a:r>
              <a:rPr spc="65" dirty="0"/>
              <a:t>p</a:t>
            </a:r>
            <a:r>
              <a:rPr spc="-30" dirty="0"/>
              <a:t> </a:t>
            </a:r>
            <a:r>
              <a:rPr spc="10" dirty="0"/>
              <a:t>O</a:t>
            </a:r>
            <a:r>
              <a:rPr spc="60" dirty="0"/>
              <a:t>k</a:t>
            </a:r>
            <a:r>
              <a:rPr spc="50" dirty="0"/>
              <a:t>u</a:t>
            </a:r>
            <a:r>
              <a:rPr spc="110" dirty="0"/>
              <a:t>ll</a:t>
            </a:r>
            <a:r>
              <a:rPr spc="-60" dirty="0"/>
              <a:t>a</a:t>
            </a:r>
            <a:r>
              <a:rPr spc="130" dirty="0"/>
              <a:t>r</a:t>
            </a:r>
            <a:r>
              <a:rPr spc="50" dirty="0"/>
              <a:t>ı</a:t>
            </a:r>
            <a:r>
              <a:rPr spc="-30" dirty="0"/>
              <a:t> </a:t>
            </a:r>
            <a:r>
              <a:rPr spc="70" dirty="0"/>
              <a:t>i</a:t>
            </a:r>
            <a:r>
              <a:rPr spc="-60" dirty="0"/>
              <a:t>ç</a:t>
            </a:r>
            <a:r>
              <a:rPr spc="70" dirty="0"/>
              <a:t>i</a:t>
            </a:r>
            <a:r>
              <a:rPr spc="30" dirty="0"/>
              <a:t>n</a:t>
            </a:r>
            <a:r>
              <a:rPr spc="-30" dirty="0"/>
              <a:t> </a:t>
            </a:r>
            <a:r>
              <a:rPr spc="-85" dirty="0"/>
              <a:t>T</a:t>
            </a:r>
            <a:r>
              <a:rPr spc="-135" dirty="0"/>
              <a:t>Y</a:t>
            </a:r>
            <a:r>
              <a:rPr spc="-105" dirty="0"/>
              <a:t>T</a:t>
            </a:r>
            <a:r>
              <a:rPr spc="-30" dirty="0"/>
              <a:t> </a:t>
            </a:r>
            <a:r>
              <a:rPr spc="20" dirty="0"/>
              <a:t>v</a:t>
            </a:r>
            <a:r>
              <a:rPr dirty="0"/>
              <a:t>e</a:t>
            </a:r>
            <a:r>
              <a:rPr spc="-30" dirty="0"/>
              <a:t> </a:t>
            </a:r>
            <a:r>
              <a:rPr spc="5" dirty="0"/>
              <a:t>A</a:t>
            </a:r>
            <a:r>
              <a:rPr spc="-135" dirty="0"/>
              <a:t>Y</a:t>
            </a:r>
            <a:r>
              <a:rPr spc="-65" dirty="0"/>
              <a:t>T  </a:t>
            </a:r>
            <a:r>
              <a:rPr spc="85" dirty="0"/>
              <a:t>testine </a:t>
            </a:r>
            <a:r>
              <a:rPr spc="20" dirty="0"/>
              <a:t>Astsubay </a:t>
            </a:r>
            <a:r>
              <a:rPr spc="30" dirty="0"/>
              <a:t>Meslek </a:t>
            </a:r>
            <a:r>
              <a:rPr spc="35" dirty="0"/>
              <a:t> Yüksekokulları </a:t>
            </a:r>
            <a:r>
              <a:rPr spc="25" dirty="0"/>
              <a:t>için </a:t>
            </a:r>
            <a:r>
              <a:rPr spc="-110" dirty="0"/>
              <a:t>TYT </a:t>
            </a:r>
            <a:r>
              <a:rPr spc="85" dirty="0"/>
              <a:t>testine </a:t>
            </a:r>
            <a:r>
              <a:rPr spc="90" dirty="0"/>
              <a:t> </a:t>
            </a:r>
            <a:r>
              <a:rPr spc="55" dirty="0"/>
              <a:t>girilmesi </a:t>
            </a:r>
            <a:r>
              <a:rPr spc="70" dirty="0"/>
              <a:t>gerekmektedir. </a:t>
            </a:r>
            <a:r>
              <a:rPr spc="-35" dirty="0"/>
              <a:t>MSÜ’ye </a:t>
            </a:r>
            <a:r>
              <a:rPr spc="-30" dirty="0"/>
              <a:t> </a:t>
            </a:r>
            <a:r>
              <a:rPr spc="65" dirty="0"/>
              <a:t>girebilmek</a:t>
            </a:r>
            <a:r>
              <a:rPr spc="-30" dirty="0"/>
              <a:t> </a:t>
            </a:r>
            <a:r>
              <a:rPr spc="25" dirty="0"/>
              <a:t>için</a:t>
            </a:r>
            <a:r>
              <a:rPr spc="-30" dirty="0"/>
              <a:t> </a:t>
            </a:r>
            <a:r>
              <a:rPr spc="65" dirty="0"/>
              <a:t>gerekli</a:t>
            </a:r>
            <a:r>
              <a:rPr spc="-25" dirty="0"/>
              <a:t> </a:t>
            </a:r>
            <a:r>
              <a:rPr spc="40" dirty="0"/>
              <a:t>olan</a:t>
            </a:r>
            <a:r>
              <a:rPr spc="-30" dirty="0"/>
              <a:t> </a:t>
            </a:r>
            <a:r>
              <a:rPr spc="55" dirty="0"/>
              <a:t>taban </a:t>
            </a:r>
            <a:r>
              <a:rPr spc="-555" dirty="0"/>
              <a:t> </a:t>
            </a:r>
            <a:r>
              <a:rPr spc="25" dirty="0"/>
              <a:t>puan </a:t>
            </a:r>
            <a:r>
              <a:rPr spc="60" dirty="0"/>
              <a:t>her </a:t>
            </a:r>
            <a:r>
              <a:rPr spc="-10" dirty="0"/>
              <a:t>sene </a:t>
            </a:r>
            <a:r>
              <a:rPr spc="40" dirty="0"/>
              <a:t>yenilenen </a:t>
            </a:r>
            <a:r>
              <a:rPr spc="45" dirty="0"/>
              <a:t> </a:t>
            </a:r>
            <a:r>
              <a:rPr spc="25" dirty="0"/>
              <a:t>kılavuzdan </a:t>
            </a:r>
            <a:r>
              <a:rPr spc="35" dirty="0"/>
              <a:t>güncel </a:t>
            </a:r>
            <a:r>
              <a:rPr spc="40" dirty="0"/>
              <a:t>olarak </a:t>
            </a:r>
            <a:r>
              <a:rPr spc="85" dirty="0"/>
              <a:t>takip </a:t>
            </a:r>
            <a:r>
              <a:rPr spc="90" dirty="0"/>
              <a:t> </a:t>
            </a:r>
            <a:r>
              <a:rPr spc="65" dirty="0"/>
              <a:t>edilmelidir.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25"/>
              </a:spcBef>
              <a:tabLst>
                <a:tab pos="2433955" algn="l"/>
              </a:tabLst>
            </a:pPr>
            <a:r>
              <a:rPr spc="275" dirty="0"/>
              <a:t>Astsubay	</a:t>
            </a:r>
            <a:r>
              <a:rPr spc="355" dirty="0"/>
              <a:t>Meslek</a:t>
            </a:r>
          </a:p>
          <a:p>
            <a:pPr marL="12700">
              <a:lnSpc>
                <a:spcPts val="4065"/>
              </a:lnSpc>
            </a:pPr>
            <a:r>
              <a:rPr spc="340" dirty="0"/>
              <a:t>Yüksekokullarından</a:t>
            </a:r>
          </a:p>
          <a:p>
            <a:pPr marL="12700" marR="153670">
              <a:lnSpc>
                <a:spcPct val="122200"/>
              </a:lnSpc>
              <a:spcBef>
                <a:spcPts val="855"/>
              </a:spcBef>
            </a:pPr>
            <a:r>
              <a:rPr sz="2250" b="0" spc="-35" dirty="0">
                <a:latin typeface="Microsoft Sans Serif"/>
                <a:cs typeface="Microsoft Sans Serif"/>
              </a:rPr>
              <a:t>»Kara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0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sz="2250" b="0" spc="-5" dirty="0">
                <a:latin typeface="Microsoft Sans Serif"/>
                <a:cs typeface="Microsoft Sans Serif"/>
              </a:rPr>
              <a:t>»Deniz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2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5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99060">
              <a:lnSpc>
                <a:spcPct val="122200"/>
              </a:lnSpc>
            </a:pPr>
            <a:r>
              <a:rPr sz="2250" b="0" spc="-50" dirty="0">
                <a:latin typeface="Microsoft Sans Serif"/>
                <a:cs typeface="Microsoft Sans Serif"/>
              </a:rPr>
              <a:t>»Hava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0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137160">
              <a:lnSpc>
                <a:spcPct val="122200"/>
              </a:lnSpc>
            </a:pPr>
            <a:r>
              <a:rPr sz="2250" b="0" dirty="0">
                <a:latin typeface="Microsoft Sans Serif"/>
                <a:cs typeface="Microsoft Sans Serif"/>
              </a:rPr>
              <a:t>»Bando </a:t>
            </a:r>
            <a:r>
              <a:rPr sz="2250" b="0" spc="20" dirty="0">
                <a:latin typeface="Microsoft Sans Serif"/>
                <a:cs typeface="Microsoft Sans Serif"/>
              </a:rPr>
              <a:t>Astsubay </a:t>
            </a:r>
            <a:r>
              <a:rPr sz="2250" b="0" spc="35" dirty="0">
                <a:latin typeface="Microsoft Sans Serif"/>
                <a:cs typeface="Microsoft Sans Serif"/>
              </a:rPr>
              <a:t>Meslek </a:t>
            </a:r>
            <a:r>
              <a:rPr sz="2250" b="0" spc="4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70" dirty="0">
                <a:latin typeface="Microsoft Sans Serif"/>
                <a:cs typeface="Microsoft Sans Serif"/>
              </a:rPr>
              <a:t>(MSÜ </a:t>
            </a:r>
            <a:r>
              <a:rPr sz="2250" b="0" spc="-20" dirty="0">
                <a:latin typeface="Microsoft Sans Serif"/>
                <a:cs typeface="Microsoft Sans Serif"/>
              </a:rPr>
              <a:t>Puan </a:t>
            </a:r>
            <a:r>
              <a:rPr sz="2250" b="0" spc="60" dirty="0">
                <a:latin typeface="Microsoft Sans Serif"/>
                <a:cs typeface="Microsoft Sans Serif"/>
              </a:rPr>
              <a:t>Türlerinden </a:t>
            </a:r>
            <a:r>
              <a:rPr sz="2250" b="0" spc="-585" dirty="0">
                <a:latin typeface="Microsoft Sans Serif"/>
                <a:cs typeface="Microsoft Sans Serif"/>
              </a:rPr>
              <a:t> </a:t>
            </a:r>
            <a:r>
              <a:rPr sz="2250" b="0" spc="25" dirty="0">
                <a:latin typeface="Microsoft Sans Serif"/>
                <a:cs typeface="Microsoft Sans Serif"/>
              </a:rPr>
              <a:t>Adayın </a:t>
            </a:r>
            <a:r>
              <a:rPr sz="2250" b="0" spc="70" dirty="0">
                <a:latin typeface="Microsoft Sans Serif"/>
                <a:cs typeface="Microsoft Sans Serif"/>
              </a:rPr>
              <a:t>Aldığı </a:t>
            </a:r>
            <a:r>
              <a:rPr sz="2250" b="0" spc="-85" dirty="0">
                <a:latin typeface="Microsoft Sans Serif"/>
                <a:cs typeface="Microsoft Sans Serif"/>
              </a:rPr>
              <a:t>En </a:t>
            </a:r>
            <a:r>
              <a:rPr sz="2250" b="0" spc="-10" dirty="0">
                <a:latin typeface="Microsoft Sans Serif"/>
                <a:cs typeface="Microsoft Sans Serif"/>
              </a:rPr>
              <a:t>Yüksek </a:t>
            </a:r>
            <a:r>
              <a:rPr sz="2250" b="0" spc="-20" dirty="0">
                <a:latin typeface="Microsoft Sans Serif"/>
                <a:cs typeface="Microsoft Sans Serif"/>
              </a:rPr>
              <a:t>Puan). </a:t>
            </a:r>
            <a:r>
              <a:rPr sz="2250" b="0" dirty="0">
                <a:latin typeface="Microsoft Sans Serif"/>
                <a:cs typeface="Microsoft Sans Serif"/>
              </a:rPr>
              <a:t>Bu </a:t>
            </a:r>
            <a:r>
              <a:rPr sz="2250" b="0" spc="5" dirty="0">
                <a:latin typeface="Microsoft Sans Serif"/>
                <a:cs typeface="Microsoft Sans Serif"/>
              </a:rPr>
              <a:t> </a:t>
            </a:r>
            <a:r>
              <a:rPr sz="2250" b="0" spc="75" dirty="0">
                <a:latin typeface="Microsoft Sans Serif"/>
                <a:cs typeface="Microsoft Sans Serif"/>
              </a:rPr>
              <a:t>okulu </a:t>
            </a:r>
            <a:r>
              <a:rPr sz="2250" b="0" spc="45" dirty="0">
                <a:latin typeface="Microsoft Sans Serif"/>
                <a:cs typeface="Microsoft Sans Serif"/>
              </a:rPr>
              <a:t>işaretleyecek </a:t>
            </a:r>
            <a:r>
              <a:rPr sz="2250" b="0" spc="25" dirty="0">
                <a:latin typeface="Microsoft Sans Serif"/>
                <a:cs typeface="Microsoft Sans Serif"/>
              </a:rPr>
              <a:t>adaylar </a:t>
            </a:r>
            <a:r>
              <a:rPr sz="2250" b="0" spc="40" dirty="0">
                <a:latin typeface="Microsoft Sans Serif"/>
                <a:cs typeface="Microsoft Sans Serif"/>
              </a:rPr>
              <a:t>müzik </a:t>
            </a:r>
            <a:r>
              <a:rPr sz="2250" b="0" spc="45" dirty="0">
                <a:latin typeface="Microsoft Sans Serif"/>
                <a:cs typeface="Microsoft Sans Serif"/>
              </a:rPr>
              <a:t> </a:t>
            </a:r>
            <a:r>
              <a:rPr sz="2250" b="0" spc="70" dirty="0">
                <a:latin typeface="Microsoft Sans Serif"/>
                <a:cs typeface="Microsoft Sans Serif"/>
              </a:rPr>
              <a:t>yetenek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5" dirty="0">
                <a:latin typeface="Microsoft Sans Serif"/>
                <a:cs typeface="Microsoft Sans Serif"/>
              </a:rPr>
              <a:t>sınavına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70" dirty="0">
                <a:latin typeface="Microsoft Sans Serif"/>
                <a:cs typeface="Microsoft Sans Serif"/>
              </a:rPr>
              <a:t>girecektir.</a:t>
            </a:r>
            <a:endParaRPr sz="2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9386" y="5157388"/>
            <a:ext cx="7162165" cy="371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3805" algn="l"/>
                <a:tab pos="3231515" algn="l"/>
                <a:tab pos="3901440" algn="l"/>
                <a:tab pos="6129020" algn="l"/>
              </a:tabLst>
            </a:pPr>
            <a:r>
              <a:rPr sz="3150" b="1" spc="345" dirty="0">
                <a:latin typeface="Arial"/>
                <a:cs typeface="Arial"/>
              </a:rPr>
              <a:t>H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409" dirty="0">
                <a:latin typeface="Arial"/>
                <a:cs typeface="Arial"/>
              </a:rPr>
              <a:t>r</a:t>
            </a:r>
            <a:r>
              <a:rPr sz="3150" b="1" spc="-25" dirty="0">
                <a:latin typeface="Arial"/>
                <a:cs typeface="Arial"/>
              </a:rPr>
              <a:t>p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345" dirty="0">
                <a:latin typeface="Arial"/>
                <a:cs typeface="Arial"/>
              </a:rPr>
              <a:t>O</a:t>
            </a:r>
            <a:r>
              <a:rPr sz="3150" b="1" spc="380" dirty="0">
                <a:latin typeface="Arial"/>
                <a:cs typeface="Arial"/>
              </a:rPr>
              <a:t>k</a:t>
            </a:r>
            <a:r>
              <a:rPr sz="3150" b="1" spc="240" dirty="0">
                <a:latin typeface="Arial"/>
                <a:cs typeface="Arial"/>
              </a:rPr>
              <a:t>u</a:t>
            </a:r>
            <a:r>
              <a:rPr sz="3150" b="1" spc="430" dirty="0">
                <a:latin typeface="Arial"/>
                <a:cs typeface="Arial"/>
              </a:rPr>
              <a:t>ll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409" dirty="0">
                <a:latin typeface="Arial"/>
                <a:cs typeface="Arial"/>
              </a:rPr>
              <a:t>r</a:t>
            </a:r>
            <a:r>
              <a:rPr sz="3150" b="1" spc="35" dirty="0">
                <a:latin typeface="Arial"/>
                <a:cs typeface="Arial"/>
              </a:rPr>
              <a:t>ı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290" dirty="0">
                <a:latin typeface="Arial"/>
                <a:cs typeface="Arial"/>
              </a:rPr>
              <a:t>v</a:t>
            </a:r>
            <a:r>
              <a:rPr sz="3150" b="1" spc="85" dirty="0">
                <a:latin typeface="Arial"/>
                <a:cs typeface="Arial"/>
              </a:rPr>
              <a:t>e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305" dirty="0">
                <a:latin typeface="Arial"/>
                <a:cs typeface="Arial"/>
              </a:rPr>
              <a:t>A</a:t>
            </a:r>
            <a:r>
              <a:rPr sz="3150" b="1" spc="85" dirty="0">
                <a:latin typeface="Arial"/>
                <a:cs typeface="Arial"/>
              </a:rPr>
              <a:t>s</a:t>
            </a:r>
            <a:r>
              <a:rPr sz="3150" b="1" spc="655" dirty="0">
                <a:latin typeface="Arial"/>
                <a:cs typeface="Arial"/>
              </a:rPr>
              <a:t>t</a:t>
            </a:r>
            <a:r>
              <a:rPr sz="3150" b="1" spc="85" dirty="0">
                <a:latin typeface="Arial"/>
                <a:cs typeface="Arial"/>
              </a:rPr>
              <a:t>s</a:t>
            </a:r>
            <a:r>
              <a:rPr sz="3150" b="1" spc="240" dirty="0">
                <a:latin typeface="Arial"/>
                <a:cs typeface="Arial"/>
              </a:rPr>
              <a:t>u</a:t>
            </a:r>
            <a:r>
              <a:rPr sz="3150" b="1" spc="285" dirty="0">
                <a:latin typeface="Arial"/>
                <a:cs typeface="Arial"/>
              </a:rPr>
              <a:t>b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-30" dirty="0">
                <a:latin typeface="Arial"/>
                <a:cs typeface="Arial"/>
              </a:rPr>
              <a:t>y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509" dirty="0">
                <a:latin typeface="Arial"/>
                <a:cs typeface="Arial"/>
              </a:rPr>
              <a:t>M</a:t>
            </a:r>
            <a:r>
              <a:rPr sz="3150" b="1" spc="290" dirty="0">
                <a:latin typeface="Arial"/>
                <a:cs typeface="Arial"/>
              </a:rPr>
              <a:t>Y</a:t>
            </a:r>
            <a:r>
              <a:rPr sz="3150" b="1" spc="35" dirty="0">
                <a:latin typeface="Arial"/>
                <a:cs typeface="Arial"/>
              </a:rPr>
              <a:t>O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ts val="2685"/>
              </a:lnSpc>
              <a:spcBef>
                <a:spcPts val="2055"/>
              </a:spcBef>
              <a:tabLst>
                <a:tab pos="119316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70" dirty="0">
                <a:latin typeface="Microsoft Sans Serif"/>
                <a:cs typeface="Microsoft Sans Serif"/>
              </a:rPr>
              <a:t>Evrak	</a:t>
            </a:r>
            <a:r>
              <a:rPr sz="2350" spc="295" dirty="0">
                <a:latin typeface="Microsoft Sans Serif"/>
                <a:cs typeface="Microsoft Sans Serif"/>
              </a:rPr>
              <a:t>Kontrol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15887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85" dirty="0">
                <a:latin typeface="Microsoft Sans Serif"/>
                <a:cs typeface="Microsoft Sans Serif"/>
              </a:rPr>
              <a:t> </a:t>
            </a:r>
            <a:r>
              <a:rPr sz="2350" spc="195" dirty="0">
                <a:latin typeface="Microsoft Sans Serif"/>
                <a:cs typeface="Microsoft Sans Serif"/>
              </a:rPr>
              <a:t>Fiziki	</a:t>
            </a:r>
            <a:r>
              <a:rPr sz="2350" spc="275" dirty="0">
                <a:latin typeface="Microsoft Sans Serif"/>
                <a:cs typeface="Microsoft Sans Serif"/>
              </a:rPr>
              <a:t>Değerlendirme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290955" algn="l"/>
                <a:tab pos="383667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85" dirty="0">
                <a:latin typeface="Microsoft Sans Serif"/>
                <a:cs typeface="Microsoft Sans Serif"/>
              </a:rPr>
              <a:t> </a:t>
            </a:r>
            <a:r>
              <a:rPr sz="2350" spc="220" dirty="0">
                <a:latin typeface="Microsoft Sans Serif"/>
                <a:cs typeface="Microsoft Sans Serif"/>
              </a:rPr>
              <a:t>Kişilik	</a:t>
            </a:r>
            <a:r>
              <a:rPr sz="2350" spc="275" dirty="0">
                <a:latin typeface="Microsoft Sans Serif"/>
                <a:cs typeface="Microsoft Sans Serif"/>
              </a:rPr>
              <a:t>Değerlendirme	</a:t>
            </a:r>
            <a:r>
              <a:rPr sz="2350" spc="215" dirty="0">
                <a:latin typeface="Microsoft Sans Serif"/>
                <a:cs typeface="Microsoft Sans Serif"/>
              </a:rPr>
              <a:t>Testi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158875" algn="l"/>
                <a:tab pos="2782570" algn="l"/>
                <a:tab pos="370014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F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170" dirty="0">
                <a:latin typeface="Microsoft Sans Serif"/>
                <a:cs typeface="Microsoft Sans Serif"/>
              </a:rPr>
              <a:t>z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80" dirty="0">
                <a:latin typeface="Microsoft Sans Serif"/>
                <a:cs typeface="Microsoft Sans Serif"/>
              </a:rPr>
              <a:t>Y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365" dirty="0">
                <a:latin typeface="Microsoft Sans Serif"/>
                <a:cs typeface="Microsoft Sans Serif"/>
              </a:rPr>
              <a:t>r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55" dirty="0">
                <a:latin typeface="Microsoft Sans Serif"/>
                <a:cs typeface="Microsoft Sans Serif"/>
              </a:rPr>
              <a:t>k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F</a:t>
            </a:r>
            <a:r>
              <a:rPr sz="2350" spc="80" dirty="0">
                <a:latin typeface="Microsoft Sans Serif"/>
                <a:cs typeface="Microsoft Sans Serif"/>
              </a:rPr>
              <a:t>Y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2167255" algn="l"/>
                <a:tab pos="308483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05" dirty="0">
                <a:latin typeface="Microsoft Sans Serif"/>
                <a:cs typeface="Microsoft Sans Serif"/>
              </a:rPr>
              <a:t>P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310" dirty="0">
                <a:latin typeface="Microsoft Sans Serif"/>
                <a:cs typeface="Microsoft Sans Serif"/>
              </a:rPr>
              <a:t>m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130" dirty="0">
                <a:latin typeface="Microsoft Sans Serif"/>
                <a:cs typeface="Microsoft Sans Serif"/>
              </a:rPr>
              <a:t>r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04" dirty="0">
                <a:latin typeface="Microsoft Sans Serif"/>
                <a:cs typeface="Microsoft Sans Serif"/>
              </a:rPr>
              <a:t>HH</a:t>
            </a:r>
            <a:r>
              <a:rPr sz="2350" spc="245" dirty="0">
                <a:latin typeface="Microsoft Sans Serif"/>
                <a:cs typeface="Microsoft Sans Serif"/>
              </a:rPr>
              <a:t>O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335" dirty="0">
                <a:latin typeface="Microsoft Sans Serif"/>
                <a:cs typeface="Microsoft Sans Serif"/>
              </a:rPr>
              <a:t>M</a:t>
            </a:r>
            <a:r>
              <a:rPr sz="2350" spc="285" dirty="0">
                <a:latin typeface="Microsoft Sans Serif"/>
                <a:cs typeface="Microsoft Sans Serif"/>
              </a:rPr>
              <a:t>ü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160" dirty="0">
                <a:latin typeface="Microsoft Sans Serif"/>
                <a:cs typeface="Microsoft Sans Serif"/>
              </a:rPr>
              <a:t>a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160" dirty="0">
                <a:latin typeface="Microsoft Sans Serif"/>
                <a:cs typeface="Microsoft Sans Serif"/>
              </a:rPr>
              <a:t>a</a:t>
            </a:r>
            <a:r>
              <a:rPr sz="2350" spc="295" dirty="0">
                <a:latin typeface="Microsoft Sans Serif"/>
                <a:cs typeface="Microsoft Sans Serif"/>
              </a:rPr>
              <a:t>t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27635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80" dirty="0">
                <a:latin typeface="Microsoft Sans Serif"/>
                <a:cs typeface="Microsoft Sans Serif"/>
              </a:rPr>
              <a:t>Sağlık	</a:t>
            </a:r>
            <a:r>
              <a:rPr sz="2350" spc="220" dirty="0">
                <a:latin typeface="Microsoft Sans Serif"/>
                <a:cs typeface="Microsoft Sans Serif"/>
              </a:rPr>
              <a:t>Muayenesi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580515" algn="l"/>
                <a:tab pos="2723515" algn="l"/>
                <a:tab pos="379730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45" dirty="0">
                <a:latin typeface="Microsoft Sans Serif"/>
                <a:cs typeface="Microsoft Sans Serif"/>
              </a:rPr>
              <a:t>Ö</a:t>
            </a:r>
            <a:r>
              <a:rPr sz="2350" spc="290" dirty="0">
                <a:latin typeface="Microsoft Sans Serif"/>
                <a:cs typeface="Microsoft Sans Serif"/>
              </a:rPr>
              <a:t>ğ</a:t>
            </a:r>
            <a:r>
              <a:rPr sz="2350" spc="365" dirty="0">
                <a:latin typeface="Microsoft Sans Serif"/>
                <a:cs typeface="Microsoft Sans Serif"/>
              </a:rPr>
              <a:t>r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285" dirty="0">
                <a:latin typeface="Microsoft Sans Serif"/>
                <a:cs typeface="Microsoft Sans Serif"/>
              </a:rPr>
              <a:t>n</a:t>
            </a:r>
            <a:r>
              <a:rPr sz="2350" spc="155" dirty="0">
                <a:latin typeface="Microsoft Sans Serif"/>
                <a:cs typeface="Microsoft Sans Serif"/>
              </a:rPr>
              <a:t>c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75" dirty="0">
                <a:latin typeface="Microsoft Sans Serif"/>
                <a:cs typeface="Microsoft Sans Serif"/>
              </a:rPr>
              <a:t>S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55" dirty="0">
                <a:latin typeface="Microsoft Sans Serif"/>
                <a:cs typeface="Microsoft Sans Serif"/>
              </a:rPr>
              <a:t>ç</a:t>
            </a:r>
            <a:r>
              <a:rPr sz="2350" spc="310" dirty="0">
                <a:latin typeface="Microsoft Sans Serif"/>
                <a:cs typeface="Microsoft Sans Serif"/>
              </a:rPr>
              <a:t>m</a:t>
            </a:r>
            <a:r>
              <a:rPr sz="2350" spc="10" dirty="0">
                <a:latin typeface="Microsoft Sans Serif"/>
                <a:cs typeface="Microsoft Sans Serif"/>
              </a:rPr>
              <a:t>e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60" dirty="0">
                <a:latin typeface="Microsoft Sans Serif"/>
                <a:cs typeface="Microsoft Sans Serif"/>
              </a:rPr>
              <a:t>U</a:t>
            </a:r>
            <a:r>
              <a:rPr sz="2350" spc="155" dirty="0">
                <a:latin typeface="Microsoft Sans Serif"/>
                <a:cs typeface="Microsoft Sans Serif"/>
              </a:rPr>
              <a:t>ç</a:t>
            </a:r>
            <a:r>
              <a:rPr sz="2350" spc="285" dirty="0">
                <a:latin typeface="Microsoft Sans Serif"/>
                <a:cs typeface="Microsoft Sans Serif"/>
              </a:rPr>
              <a:t>u</a:t>
            </a:r>
            <a:r>
              <a:rPr sz="2350" spc="110" dirty="0">
                <a:latin typeface="Microsoft Sans Serif"/>
                <a:cs typeface="Microsoft Sans Serif"/>
              </a:rPr>
              <a:t>ş</a:t>
            </a:r>
            <a:r>
              <a:rPr sz="2350" spc="50" dirty="0">
                <a:latin typeface="Microsoft Sans Serif"/>
                <a:cs typeface="Microsoft Sans Serif"/>
              </a:rPr>
              <a:t>u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04" dirty="0">
                <a:latin typeface="Microsoft Sans Serif"/>
                <a:cs typeface="Microsoft Sans Serif"/>
              </a:rPr>
              <a:t>HH</a:t>
            </a:r>
            <a:r>
              <a:rPr sz="2350" spc="245" dirty="0">
                <a:latin typeface="Microsoft Sans Serif"/>
                <a:cs typeface="Microsoft Sans Serif"/>
              </a:rPr>
              <a:t>O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685"/>
              </a:lnSpc>
              <a:tabLst>
                <a:tab pos="144145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65" dirty="0">
                <a:latin typeface="Microsoft Sans Serif"/>
                <a:cs typeface="Microsoft Sans Serif"/>
              </a:rPr>
              <a:t>İntibak	</a:t>
            </a:r>
            <a:r>
              <a:rPr sz="2350" spc="254" dirty="0">
                <a:latin typeface="Microsoft Sans Serif"/>
                <a:cs typeface="Microsoft Sans Serif"/>
              </a:rPr>
              <a:t>Eğitimi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1800" y="5149551"/>
            <a:ext cx="5208270" cy="363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3525" algn="l"/>
                <a:tab pos="2699385" algn="l"/>
              </a:tabLst>
            </a:pPr>
            <a:r>
              <a:rPr sz="3100" b="1" spc="190" dirty="0">
                <a:latin typeface="Arial"/>
                <a:cs typeface="Arial"/>
              </a:rPr>
              <a:t>Bando	</a:t>
            </a:r>
            <a:r>
              <a:rPr sz="3100" b="1" spc="95" dirty="0">
                <a:latin typeface="Arial"/>
                <a:cs typeface="Arial"/>
              </a:rPr>
              <a:t>ASB.	</a:t>
            </a:r>
            <a:r>
              <a:rPr sz="3100" b="1" spc="275" dirty="0">
                <a:latin typeface="Arial"/>
                <a:cs typeface="Arial"/>
              </a:rPr>
              <a:t>MYO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  <a:spcBef>
                <a:spcPts val="2100"/>
              </a:spcBef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E</a:t>
            </a:r>
            <a:r>
              <a:rPr sz="2300" spc="225" dirty="0">
                <a:latin typeface="Microsoft Sans Serif"/>
                <a:cs typeface="Microsoft Sans Serif"/>
              </a:rPr>
              <a:t>v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35" dirty="0">
                <a:latin typeface="Microsoft Sans Serif"/>
                <a:cs typeface="Microsoft Sans Serif"/>
              </a:rPr>
              <a:t>K</a:t>
            </a:r>
            <a:r>
              <a:rPr sz="2300" spc="300" dirty="0">
                <a:latin typeface="Microsoft Sans Serif"/>
                <a:cs typeface="Microsoft Sans Serif"/>
              </a:rPr>
              <a:t>o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00" dirty="0">
                <a:latin typeface="Microsoft Sans Serif"/>
                <a:cs typeface="Microsoft Sans Serif"/>
              </a:rPr>
              <a:t>o</a:t>
            </a:r>
            <a:r>
              <a:rPr sz="2300" spc="100" dirty="0">
                <a:latin typeface="Microsoft Sans Serif"/>
                <a:cs typeface="Microsoft Sans Serif"/>
              </a:rPr>
              <a:t>l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55" dirty="0">
                <a:latin typeface="Microsoft Sans Serif"/>
                <a:cs typeface="Microsoft Sans Serif"/>
              </a:rPr>
              <a:t>z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D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300" dirty="0">
                <a:latin typeface="Microsoft Sans Serif"/>
                <a:cs typeface="Microsoft Sans Serif"/>
              </a:rPr>
              <a:t>d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" dirty="0">
                <a:latin typeface="Microsoft Sans Serif"/>
                <a:cs typeface="Microsoft Sans Serif"/>
              </a:rPr>
              <a:t>e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135" dirty="0">
                <a:latin typeface="Microsoft Sans Serif"/>
                <a:cs typeface="Microsoft Sans Serif"/>
              </a:rPr>
              <a:t>K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00" dirty="0">
                <a:latin typeface="Microsoft Sans Serif"/>
                <a:cs typeface="Microsoft Sans Serif"/>
              </a:rPr>
              <a:t>ş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D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300" dirty="0">
                <a:latin typeface="Microsoft Sans Serif"/>
                <a:cs typeface="Microsoft Sans Serif"/>
              </a:rPr>
              <a:t>d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" dirty="0">
                <a:latin typeface="Microsoft Sans Serif"/>
                <a:cs typeface="Microsoft Sans Serif"/>
              </a:rPr>
              <a:t>e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55" dirty="0">
                <a:latin typeface="Microsoft Sans Serif"/>
                <a:cs typeface="Microsoft Sans Serif"/>
              </a:rPr>
              <a:t>z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65" dirty="0">
                <a:latin typeface="Microsoft Sans Serif"/>
                <a:cs typeface="Microsoft Sans Serif"/>
              </a:rPr>
              <a:t>Y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(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65" dirty="0">
                <a:latin typeface="Microsoft Sans Serif"/>
                <a:cs typeface="Microsoft Sans Serif"/>
              </a:rPr>
              <a:t>Y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-25" dirty="0">
                <a:latin typeface="Microsoft Sans Serif"/>
                <a:cs typeface="Microsoft Sans Serif"/>
              </a:rPr>
              <a:t>)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310" dirty="0">
                <a:latin typeface="Microsoft Sans Serif"/>
                <a:cs typeface="Microsoft Sans Serif"/>
              </a:rPr>
              <a:t>M</a:t>
            </a:r>
            <a:r>
              <a:rPr sz="2300" spc="265" dirty="0">
                <a:latin typeface="Microsoft Sans Serif"/>
                <a:cs typeface="Microsoft Sans Serif"/>
              </a:rPr>
              <a:t>ü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85" dirty="0">
                <a:latin typeface="Microsoft Sans Serif"/>
                <a:cs typeface="Microsoft Sans Serif"/>
              </a:rPr>
              <a:t>t</a:t>
            </a: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ts val="2480"/>
              </a:lnSpc>
              <a:spcBef>
                <a:spcPts val="175"/>
              </a:spcBef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Müzik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29" dirty="0">
                <a:latin typeface="Microsoft Sans Serif"/>
                <a:cs typeface="Microsoft Sans Serif"/>
              </a:rPr>
              <a:t>Yeteneği</a:t>
            </a:r>
            <a:r>
              <a:rPr sz="2300" spc="380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ve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Müzik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Bilgisi </a:t>
            </a:r>
            <a:r>
              <a:rPr sz="2300" spc="-595" dirty="0">
                <a:latin typeface="Microsoft Sans Serif"/>
                <a:cs typeface="Microsoft Sans Serif"/>
              </a:rPr>
              <a:t> </a:t>
            </a:r>
            <a:r>
              <a:rPr sz="2300" spc="220" dirty="0">
                <a:latin typeface="Microsoft Sans Serif"/>
                <a:cs typeface="Microsoft Sans Serif"/>
              </a:rPr>
              <a:t>Tespit</a:t>
            </a:r>
            <a:r>
              <a:rPr sz="2300" spc="370" dirty="0">
                <a:latin typeface="Microsoft Sans Serif"/>
                <a:cs typeface="Microsoft Sans Serif"/>
              </a:rPr>
              <a:t> </a:t>
            </a:r>
            <a:r>
              <a:rPr sz="2300" spc="145" dirty="0">
                <a:latin typeface="Microsoft Sans Serif"/>
                <a:cs typeface="Microsoft Sans Serif"/>
              </a:rPr>
              <a:t>Sınavı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290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-90" dirty="0">
                <a:latin typeface="Microsoft Sans Serif"/>
                <a:cs typeface="Microsoft Sans Serif"/>
              </a:rPr>
              <a:t>S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ı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310" dirty="0">
                <a:latin typeface="Microsoft Sans Serif"/>
                <a:cs typeface="Microsoft Sans Serif"/>
              </a:rPr>
              <a:t>M</a:t>
            </a:r>
            <a:r>
              <a:rPr sz="2300" spc="265" dirty="0">
                <a:latin typeface="Microsoft Sans Serif"/>
                <a:cs typeface="Microsoft Sans Serif"/>
              </a:rPr>
              <a:t>u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15" dirty="0">
                <a:latin typeface="Microsoft Sans Serif"/>
                <a:cs typeface="Microsoft Sans Serif"/>
              </a:rPr>
              <a:t>y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61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İ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00" dirty="0">
                <a:latin typeface="Microsoft Sans Serif"/>
                <a:cs typeface="Microsoft Sans Serif"/>
              </a:rPr>
              <a:t>b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599" y="1731864"/>
            <a:ext cx="133908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60" dirty="0">
                <a:latin typeface="Arial"/>
                <a:cs typeface="Arial"/>
              </a:rPr>
              <a:t>MSÜ</a:t>
            </a:r>
            <a:r>
              <a:rPr sz="6400" b="1" spc="475" dirty="0">
                <a:latin typeface="Arial"/>
                <a:cs typeface="Arial"/>
              </a:rPr>
              <a:t> </a:t>
            </a:r>
            <a:r>
              <a:rPr sz="6400" b="1" spc="380" dirty="0">
                <a:latin typeface="Arial"/>
                <a:cs typeface="Arial"/>
              </a:rPr>
              <a:t>SINAVI</a:t>
            </a:r>
            <a:r>
              <a:rPr sz="6400" b="1" spc="480" dirty="0">
                <a:latin typeface="Arial"/>
                <a:cs typeface="Arial"/>
              </a:rPr>
              <a:t> </a:t>
            </a:r>
            <a:r>
              <a:rPr sz="6400" b="1" spc="114" dirty="0">
                <a:latin typeface="Arial"/>
                <a:cs typeface="Arial"/>
              </a:rPr>
              <a:t>2.</a:t>
            </a:r>
            <a:r>
              <a:rPr sz="6400" b="1" spc="475" dirty="0">
                <a:latin typeface="Arial"/>
                <a:cs typeface="Arial"/>
              </a:rPr>
              <a:t> </a:t>
            </a:r>
            <a:r>
              <a:rPr sz="6400" b="1" spc="135" dirty="0">
                <a:latin typeface="Arial"/>
                <a:cs typeface="Arial"/>
              </a:rPr>
              <a:t>SEÇİM</a:t>
            </a:r>
            <a:r>
              <a:rPr sz="6400" b="1" spc="480" dirty="0">
                <a:latin typeface="Arial"/>
                <a:cs typeface="Arial"/>
              </a:rPr>
              <a:t> </a:t>
            </a:r>
            <a:r>
              <a:rPr sz="6400" b="1" spc="240" dirty="0">
                <a:latin typeface="Arial"/>
                <a:cs typeface="Arial"/>
              </a:rPr>
              <a:t>AŞAMASI</a:t>
            </a:r>
            <a:endParaRPr sz="6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7159" y="5250147"/>
            <a:ext cx="9525" cy="3436620"/>
          </a:xfrm>
          <a:custGeom>
            <a:avLst/>
            <a:gdLst/>
            <a:ahLst/>
            <a:cxnLst/>
            <a:rect l="l" t="t" r="r" b="b"/>
            <a:pathLst>
              <a:path w="9525" h="3436620">
                <a:moveTo>
                  <a:pt x="9524" y="343645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0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42" y="5250141"/>
            <a:ext cx="0" cy="3436620"/>
          </a:xfrm>
          <a:custGeom>
            <a:avLst/>
            <a:gdLst/>
            <a:ahLst/>
            <a:cxnLst/>
            <a:rect l="l" t="t" r="r" b="b"/>
            <a:pathLst>
              <a:path h="3436620">
                <a:moveTo>
                  <a:pt x="0" y="343648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F0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599" y="2542148"/>
            <a:ext cx="115385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1" spc="-110" dirty="0">
                <a:latin typeface="Arial"/>
                <a:cs typeface="Arial"/>
              </a:rPr>
              <a:t>2’nci</a:t>
            </a:r>
            <a:r>
              <a:rPr sz="7500" b="1" spc="-229" dirty="0">
                <a:latin typeface="Arial"/>
                <a:cs typeface="Arial"/>
              </a:rPr>
              <a:t> </a:t>
            </a:r>
            <a:r>
              <a:rPr sz="7500" b="1" spc="-150" dirty="0">
                <a:latin typeface="Arial"/>
                <a:cs typeface="Arial"/>
              </a:rPr>
              <a:t>seçim</a:t>
            </a:r>
            <a:r>
              <a:rPr sz="7500" b="1" spc="-225" dirty="0">
                <a:latin typeface="Arial"/>
                <a:cs typeface="Arial"/>
              </a:rPr>
              <a:t> </a:t>
            </a:r>
            <a:r>
              <a:rPr sz="7500" b="1" spc="-55" dirty="0">
                <a:latin typeface="Arial"/>
                <a:cs typeface="Arial"/>
              </a:rPr>
              <a:t>aşamalarında:</a:t>
            </a:r>
            <a:endParaRPr sz="7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4776991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5196091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5615190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6872491"/>
            <a:ext cx="95250" cy="952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41931" y="7444002"/>
            <a:ext cx="5001895" cy="28575"/>
          </a:xfrm>
          <a:custGeom>
            <a:avLst/>
            <a:gdLst/>
            <a:ahLst/>
            <a:cxnLst/>
            <a:rect l="l" t="t" r="r" b="b"/>
            <a:pathLst>
              <a:path w="5001895" h="28575">
                <a:moveTo>
                  <a:pt x="5001806" y="0"/>
                </a:moveTo>
                <a:lnTo>
                  <a:pt x="4176128" y="0"/>
                </a:lnTo>
                <a:lnTo>
                  <a:pt x="777748" y="0"/>
                </a:lnTo>
                <a:lnTo>
                  <a:pt x="0" y="0"/>
                </a:lnTo>
                <a:lnTo>
                  <a:pt x="0" y="28575"/>
                </a:lnTo>
                <a:lnTo>
                  <a:pt x="777748" y="28575"/>
                </a:lnTo>
                <a:lnTo>
                  <a:pt x="4176128" y="28575"/>
                </a:lnTo>
                <a:lnTo>
                  <a:pt x="5001806" y="28575"/>
                </a:lnTo>
                <a:lnTo>
                  <a:pt x="5001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4814" y="4539577"/>
            <a:ext cx="14410055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400" b="1" spc="200" dirty="0">
                <a:latin typeface="Arial"/>
                <a:cs typeface="Arial"/>
              </a:rPr>
              <a:t>Harp</a:t>
            </a:r>
            <a:r>
              <a:rPr sz="2400" b="1" spc="390" dirty="0">
                <a:latin typeface="Arial"/>
                <a:cs typeface="Arial"/>
              </a:rPr>
              <a:t> </a:t>
            </a:r>
            <a:r>
              <a:rPr sz="2400" b="1" spc="220" dirty="0">
                <a:latin typeface="Arial"/>
                <a:cs typeface="Arial"/>
              </a:rPr>
              <a:t>Okulları:</a:t>
            </a:r>
            <a:r>
              <a:rPr sz="2400" b="1" spc="370" dirty="0">
                <a:latin typeface="Arial"/>
                <a:cs typeface="Arial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YKS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TYT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100" dirty="0">
                <a:latin typeface="Microsoft Sans Serif"/>
                <a:cs typeface="Microsoft Sans Serif"/>
              </a:rPr>
              <a:t>AYT)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00" dirty="0">
                <a:latin typeface="Microsoft Sans Serif"/>
                <a:cs typeface="Microsoft Sans Serif"/>
              </a:rPr>
              <a:t>Fiziksel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80" dirty="0">
                <a:latin typeface="Microsoft Sans Serif"/>
                <a:cs typeface="Microsoft Sans Serif"/>
              </a:rPr>
              <a:t>Yeterlilik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Testi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FYT)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400" b="1" spc="185" dirty="0">
                <a:latin typeface="Arial"/>
                <a:cs typeface="Arial"/>
              </a:rPr>
              <a:t>Astsubay</a:t>
            </a:r>
            <a:r>
              <a:rPr sz="2400" b="1" spc="395" dirty="0">
                <a:latin typeface="Arial"/>
                <a:cs typeface="Arial"/>
              </a:rPr>
              <a:t> </a:t>
            </a:r>
            <a:r>
              <a:rPr sz="2400" b="1" spc="240" dirty="0">
                <a:latin typeface="Arial"/>
                <a:cs typeface="Arial"/>
              </a:rPr>
              <a:t>Meslek</a:t>
            </a:r>
            <a:r>
              <a:rPr sz="2400" b="1" spc="395" dirty="0">
                <a:latin typeface="Arial"/>
                <a:cs typeface="Arial"/>
              </a:rPr>
              <a:t> </a:t>
            </a:r>
            <a:r>
              <a:rPr sz="2400" b="1" spc="220" dirty="0">
                <a:latin typeface="Arial"/>
                <a:cs typeface="Arial"/>
              </a:rPr>
              <a:t>Yüksekokulları:</a:t>
            </a:r>
            <a:r>
              <a:rPr sz="2400" b="1" spc="375" dirty="0">
                <a:latin typeface="Arial"/>
                <a:cs typeface="Arial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YKS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TYT)</a:t>
            </a:r>
            <a:r>
              <a:rPr sz="2400" spc="409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00" dirty="0">
                <a:latin typeface="Microsoft Sans Serif"/>
                <a:cs typeface="Microsoft Sans Serif"/>
              </a:rPr>
              <a:t>Fiziksel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80" dirty="0">
                <a:latin typeface="Microsoft Sans Serif"/>
                <a:cs typeface="Microsoft Sans Serif"/>
              </a:rPr>
              <a:t>Yeterlilik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Testi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395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FYT)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</a:t>
            </a:r>
            <a:endParaRPr sz="2400">
              <a:latin typeface="Microsoft Sans Serif"/>
              <a:cs typeface="Microsoft Sans Serif"/>
            </a:endParaRPr>
          </a:p>
          <a:p>
            <a:pPr marL="12700" marR="659765" algn="just">
              <a:lnSpc>
                <a:spcPct val="114599"/>
              </a:lnSpc>
            </a:pPr>
            <a:r>
              <a:rPr sz="2400" b="1" spc="145" dirty="0">
                <a:latin typeface="Arial"/>
                <a:cs typeface="Arial"/>
              </a:rPr>
              <a:t>Bando </a:t>
            </a:r>
            <a:r>
              <a:rPr sz="2400" b="1" spc="185" dirty="0">
                <a:latin typeface="Arial"/>
                <a:cs typeface="Arial"/>
              </a:rPr>
              <a:t>Astsubay </a:t>
            </a:r>
            <a:r>
              <a:rPr sz="2400" b="1" spc="240" dirty="0">
                <a:latin typeface="Arial"/>
                <a:cs typeface="Arial"/>
              </a:rPr>
              <a:t>Meslek </a:t>
            </a:r>
            <a:r>
              <a:rPr sz="2400" b="1" spc="195" dirty="0">
                <a:latin typeface="Arial"/>
                <a:cs typeface="Arial"/>
              </a:rPr>
              <a:t>Yüksekokulu: </a:t>
            </a:r>
            <a:r>
              <a:rPr sz="2400" spc="-40" dirty="0">
                <a:latin typeface="Microsoft Sans Serif"/>
                <a:cs typeface="Microsoft Sans Serif"/>
              </a:rPr>
              <a:t>YKS </a:t>
            </a:r>
            <a:r>
              <a:rPr sz="2400" spc="-25" dirty="0">
                <a:latin typeface="Microsoft Sans Serif"/>
                <a:cs typeface="Microsoft Sans Serif"/>
              </a:rPr>
              <a:t>( </a:t>
            </a:r>
            <a:r>
              <a:rPr sz="2400" spc="75" dirty="0">
                <a:latin typeface="Microsoft Sans Serif"/>
                <a:cs typeface="Microsoft Sans Serif"/>
              </a:rPr>
              <a:t>TYT)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200" dirty="0">
                <a:latin typeface="Microsoft Sans Serif"/>
                <a:cs typeface="Microsoft Sans Serif"/>
              </a:rPr>
              <a:t>Fiziksel </a:t>
            </a:r>
            <a:r>
              <a:rPr sz="2400" spc="280" dirty="0">
                <a:latin typeface="Microsoft Sans Serif"/>
                <a:cs typeface="Microsoft Sans Serif"/>
              </a:rPr>
              <a:t>Yeterlilik </a:t>
            </a:r>
            <a:r>
              <a:rPr sz="2400" spc="215" dirty="0">
                <a:latin typeface="Microsoft Sans Serif"/>
                <a:cs typeface="Microsoft Sans Serif"/>
              </a:rPr>
              <a:t>Testi </a:t>
            </a:r>
            <a:r>
              <a:rPr sz="2400" spc="-25" dirty="0">
                <a:latin typeface="Microsoft Sans Serif"/>
                <a:cs typeface="Microsoft Sans Serif"/>
              </a:rPr>
              <a:t>( </a:t>
            </a:r>
            <a:r>
              <a:rPr sz="2400" spc="60" dirty="0">
                <a:latin typeface="Microsoft Sans Serif"/>
                <a:cs typeface="Microsoft Sans Serif"/>
              </a:rPr>
              <a:t>FYT)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225" dirty="0">
                <a:latin typeface="Microsoft Sans Serif"/>
                <a:cs typeface="Microsoft Sans Serif"/>
              </a:rPr>
              <a:t>Müzik </a:t>
            </a:r>
            <a:r>
              <a:rPr sz="2400" spc="245" dirty="0">
                <a:latin typeface="Microsoft Sans Serif"/>
                <a:cs typeface="Microsoft Sans Serif"/>
              </a:rPr>
              <a:t>Yeteneği </a:t>
            </a:r>
            <a:r>
              <a:rPr sz="2400" spc="305" dirty="0">
                <a:latin typeface="Microsoft Sans Serif"/>
                <a:cs typeface="Microsoft Sans Serif"/>
              </a:rPr>
              <a:t>türlerinde </a:t>
            </a:r>
            <a:r>
              <a:rPr sz="2400" spc="260" dirty="0">
                <a:latin typeface="Microsoft Sans Serif"/>
                <a:cs typeface="Microsoft Sans Serif"/>
              </a:rPr>
              <a:t>aldıkları </a:t>
            </a:r>
            <a:r>
              <a:rPr sz="2400" spc="235" dirty="0">
                <a:latin typeface="Microsoft Sans Serif"/>
                <a:cs typeface="Microsoft Sans Serif"/>
              </a:rPr>
              <a:t>puanlar </a:t>
            </a:r>
            <a:r>
              <a:rPr sz="2400" spc="270" dirty="0">
                <a:latin typeface="Microsoft Sans Serif"/>
                <a:cs typeface="Microsoft Sans Serif"/>
              </a:rPr>
              <a:t>dikkate </a:t>
            </a:r>
            <a:r>
              <a:rPr sz="2400" spc="225" dirty="0">
                <a:latin typeface="Microsoft Sans Serif"/>
                <a:cs typeface="Microsoft Sans Serif"/>
              </a:rPr>
              <a:t>alınarak </a:t>
            </a:r>
            <a:r>
              <a:rPr sz="2400" spc="275" dirty="0">
                <a:latin typeface="Microsoft Sans Serif"/>
                <a:cs typeface="Microsoft Sans Serif"/>
              </a:rPr>
              <a:t>oluşturulan </a:t>
            </a:r>
            <a:r>
              <a:rPr sz="2400" spc="280" dirty="0">
                <a:latin typeface="Microsoft Sans Serif"/>
                <a:cs typeface="Microsoft Sans Serif"/>
              </a:rPr>
              <a:t> </a:t>
            </a:r>
            <a:r>
              <a:rPr sz="2400" spc="225" dirty="0">
                <a:latin typeface="Microsoft Sans Serif"/>
                <a:cs typeface="Microsoft Sans Serif"/>
              </a:rPr>
              <a:t>“Aday</a:t>
            </a:r>
            <a:r>
              <a:rPr sz="2400" spc="395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Değerlendirme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Puanları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90" dirty="0">
                <a:latin typeface="Microsoft Sans Serif"/>
                <a:cs typeface="Microsoft Sans Serif"/>
              </a:rPr>
              <a:t>ADP)”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300" dirty="0">
                <a:latin typeface="Microsoft Sans Serif"/>
                <a:cs typeface="Microsoft Sans Serif"/>
              </a:rPr>
              <a:t>tespit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edilecektir.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4599"/>
              </a:lnSpc>
            </a:pPr>
            <a:r>
              <a:rPr sz="2400" spc="20" dirty="0">
                <a:latin typeface="Microsoft Sans Serif"/>
                <a:cs typeface="Microsoft Sans Serif"/>
              </a:rPr>
              <a:t>2 </a:t>
            </a:r>
            <a:r>
              <a:rPr sz="2400" spc="30" dirty="0">
                <a:latin typeface="Microsoft Sans Serif"/>
                <a:cs typeface="Microsoft Sans Serif"/>
              </a:rPr>
              <a:t>’ </a:t>
            </a:r>
            <a:r>
              <a:rPr sz="2400" spc="165" dirty="0">
                <a:latin typeface="Microsoft Sans Serif"/>
                <a:cs typeface="Microsoft Sans Serif"/>
              </a:rPr>
              <a:t>nci </a:t>
            </a:r>
            <a:r>
              <a:rPr sz="2400" spc="175" dirty="0">
                <a:latin typeface="Microsoft Sans Serif"/>
                <a:cs typeface="Microsoft Sans Serif"/>
              </a:rPr>
              <a:t>seçim </a:t>
            </a:r>
            <a:r>
              <a:rPr sz="2400" spc="200" dirty="0">
                <a:latin typeface="Microsoft Sans Serif"/>
                <a:cs typeface="Microsoft Sans Serif"/>
              </a:rPr>
              <a:t>aşamaları </a:t>
            </a:r>
            <a:r>
              <a:rPr sz="2400" spc="155" dirty="0">
                <a:latin typeface="Microsoft Sans Serif"/>
                <a:cs typeface="Microsoft Sans Serif"/>
              </a:rPr>
              <a:t>sona </a:t>
            </a:r>
            <a:r>
              <a:rPr sz="2400" spc="265" dirty="0">
                <a:latin typeface="Microsoft Sans Serif"/>
                <a:cs typeface="Microsoft Sans Serif"/>
              </a:rPr>
              <a:t>erdiğinde </a:t>
            </a:r>
            <a:r>
              <a:rPr sz="2400" spc="229" dirty="0">
                <a:latin typeface="Microsoft Sans Serif"/>
                <a:cs typeface="Microsoft Sans Serif"/>
              </a:rPr>
              <a:t>adayların </a:t>
            </a:r>
            <a:r>
              <a:rPr sz="2400" spc="275" dirty="0">
                <a:latin typeface="Microsoft Sans Serif"/>
                <a:cs typeface="Microsoft Sans Serif"/>
              </a:rPr>
              <a:t>tercih </a:t>
            </a:r>
            <a:r>
              <a:rPr sz="2400" spc="325" dirty="0">
                <a:latin typeface="Microsoft Sans Serif"/>
                <a:cs typeface="Microsoft Sans Serif"/>
              </a:rPr>
              <a:t>ettikleri </a:t>
            </a:r>
            <a:r>
              <a:rPr sz="2400" spc="265" dirty="0">
                <a:latin typeface="Microsoft Sans Serif"/>
                <a:cs typeface="Microsoft Sans Serif"/>
              </a:rPr>
              <a:t>okullardaki </a:t>
            </a:r>
            <a:r>
              <a:rPr sz="2400" spc="155" dirty="0">
                <a:latin typeface="Microsoft Sans Serif"/>
                <a:cs typeface="Microsoft Sans Serif"/>
              </a:rPr>
              <a:t>aday </a:t>
            </a:r>
            <a:r>
              <a:rPr sz="2400" spc="229" dirty="0">
                <a:latin typeface="Microsoft Sans Serif"/>
                <a:cs typeface="Microsoft Sans Serif"/>
              </a:rPr>
              <a:t>sıraları </a:t>
            </a:r>
            <a:r>
              <a:rPr sz="2400" spc="235" dirty="0">
                <a:latin typeface="Microsoft Sans Serif"/>
                <a:cs typeface="Microsoft Sans Serif"/>
              </a:rPr>
              <a:t> </a:t>
            </a:r>
            <a:r>
              <a:rPr sz="2400" u="heavy" spc="30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htt</a:t>
            </a:r>
            <a:r>
              <a:rPr sz="2400" spc="305" dirty="0">
                <a:latin typeface="Microsoft Sans Serif"/>
                <a:cs typeface="Microsoft Sans Serif"/>
              </a:rPr>
              <a:t>ps://personeltemin.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60" dirty="0">
                <a:latin typeface="Microsoft Sans Serif"/>
                <a:cs typeface="Microsoft Sans Serif"/>
              </a:rPr>
              <a:t>msb.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90" dirty="0">
                <a:latin typeface="Microsoft Sans Serif"/>
                <a:cs typeface="Microsoft Sans Serif"/>
              </a:rPr>
              <a:t>gov.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330" dirty="0">
                <a:latin typeface="Microsoft Sans Serif"/>
                <a:cs typeface="Microsoft Sans Serif"/>
              </a:rPr>
              <a:t>tr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29" dirty="0">
                <a:latin typeface="Microsoft Sans Serif"/>
                <a:cs typeface="Microsoft Sans Serif"/>
              </a:rPr>
              <a:t>adresinde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i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80" dirty="0">
                <a:latin typeface="Microsoft Sans Serif"/>
                <a:cs typeface="Microsoft Sans Serif"/>
              </a:rPr>
              <a:t>lan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edilecektir.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24" y="0"/>
            <a:ext cx="18288021" cy="10287280"/>
            <a:chOff x="-24" y="0"/>
            <a:chExt cx="18288021" cy="10287280"/>
          </a:xfrm>
        </p:grpSpPr>
        <p:sp>
          <p:nvSpPr>
            <p:cNvPr id="10" name="object 10"/>
            <p:cNvSpPr/>
            <p:nvPr/>
          </p:nvSpPr>
          <p:spPr>
            <a:xfrm>
              <a:off x="-24" y="25"/>
              <a:ext cx="16751935" cy="1689100"/>
            </a:xfrm>
            <a:custGeom>
              <a:avLst/>
              <a:gdLst/>
              <a:ahLst/>
              <a:cxnLst/>
              <a:rect l="l" t="t" r="r" b="b"/>
              <a:pathLst>
                <a:path w="16751935" h="1689100">
                  <a:moveTo>
                    <a:pt x="0" y="1689099"/>
                  </a:moveTo>
                  <a:lnTo>
                    <a:pt x="16751322" y="1689099"/>
                  </a:lnTo>
                  <a:lnTo>
                    <a:pt x="16751322" y="0"/>
                  </a:lnTo>
                  <a:lnTo>
                    <a:pt x="0" y="0"/>
                  </a:lnTo>
                  <a:lnTo>
                    <a:pt x="0" y="1689099"/>
                  </a:lnTo>
                  <a:close/>
                </a:path>
              </a:pathLst>
            </a:custGeom>
            <a:solidFill>
              <a:srgbClr val="B9A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51297" y="0"/>
              <a:ext cx="1536700" cy="1689100"/>
            </a:xfrm>
            <a:custGeom>
              <a:avLst/>
              <a:gdLst/>
              <a:ahLst/>
              <a:cxnLst/>
              <a:rect l="l" t="t" r="r" b="b"/>
              <a:pathLst>
                <a:path w="1536700" h="1689100">
                  <a:moveTo>
                    <a:pt x="1536699" y="1689099"/>
                  </a:moveTo>
                  <a:lnTo>
                    <a:pt x="0" y="1689099"/>
                  </a:lnTo>
                  <a:lnTo>
                    <a:pt x="0" y="0"/>
                  </a:lnTo>
                  <a:lnTo>
                    <a:pt x="1536699" y="0"/>
                  </a:lnTo>
                  <a:lnTo>
                    <a:pt x="1536699" y="168909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17953" y="32665"/>
              <a:ext cx="66675" cy="10254615"/>
            </a:xfrm>
            <a:custGeom>
              <a:avLst/>
              <a:gdLst/>
              <a:ahLst/>
              <a:cxnLst/>
              <a:rect l="l" t="t" r="r" b="b"/>
              <a:pathLst>
                <a:path w="66675" h="10254615">
                  <a:moveTo>
                    <a:pt x="47624" y="0"/>
                  </a:moveTo>
                  <a:lnTo>
                    <a:pt x="66614" y="10254334"/>
                  </a:lnTo>
                  <a:lnTo>
                    <a:pt x="18989" y="10254334"/>
                  </a:lnTo>
                  <a:lnTo>
                    <a:pt x="0" y="88"/>
                  </a:lnTo>
                  <a:lnTo>
                    <a:pt x="47624" y="0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10662" y="2139109"/>
              <a:ext cx="13991590" cy="6433185"/>
            </a:xfrm>
            <a:custGeom>
              <a:avLst/>
              <a:gdLst/>
              <a:ahLst/>
              <a:cxnLst/>
              <a:rect l="l" t="t" r="r" b="b"/>
              <a:pathLst>
                <a:path w="13991590" h="6433184">
                  <a:moveTo>
                    <a:pt x="13991099" y="6432656"/>
                  </a:moveTo>
                  <a:lnTo>
                    <a:pt x="0" y="6432656"/>
                  </a:lnTo>
                  <a:lnTo>
                    <a:pt x="0" y="0"/>
                  </a:lnTo>
                  <a:lnTo>
                    <a:pt x="13991099" y="0"/>
                  </a:lnTo>
                  <a:lnTo>
                    <a:pt x="13991099" y="6432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0130" y="3030943"/>
              <a:ext cx="594995" cy="671195"/>
            </a:xfrm>
            <a:custGeom>
              <a:avLst/>
              <a:gdLst/>
              <a:ahLst/>
              <a:cxnLst/>
              <a:rect l="l" t="t" r="r" b="b"/>
              <a:pathLst>
                <a:path w="594995" h="671195">
                  <a:moveTo>
                    <a:pt x="594796" y="334905"/>
                  </a:moveTo>
                  <a:lnTo>
                    <a:pt x="591606" y="395447"/>
                  </a:lnTo>
                  <a:lnTo>
                    <a:pt x="582037" y="450438"/>
                  </a:lnTo>
                  <a:lnTo>
                    <a:pt x="566090" y="499876"/>
                  </a:lnTo>
                  <a:lnTo>
                    <a:pt x="543763" y="543763"/>
                  </a:lnTo>
                  <a:lnTo>
                    <a:pt x="515056" y="582096"/>
                  </a:lnTo>
                  <a:lnTo>
                    <a:pt x="480727" y="614099"/>
                  </a:lnTo>
                  <a:lnTo>
                    <a:pt x="441531" y="638989"/>
                  </a:lnTo>
                  <a:lnTo>
                    <a:pt x="397467" y="656768"/>
                  </a:lnTo>
                  <a:lnTo>
                    <a:pt x="348537" y="667435"/>
                  </a:lnTo>
                  <a:lnTo>
                    <a:pt x="294740" y="670991"/>
                  </a:lnTo>
                  <a:lnTo>
                    <a:pt x="252544" y="668444"/>
                  </a:lnTo>
                  <a:lnTo>
                    <a:pt x="212785" y="660802"/>
                  </a:lnTo>
                  <a:lnTo>
                    <a:pt x="175463" y="648066"/>
                  </a:lnTo>
                  <a:lnTo>
                    <a:pt x="140577" y="630235"/>
                  </a:lnTo>
                  <a:lnTo>
                    <a:pt x="108829" y="607643"/>
                  </a:lnTo>
                  <a:lnTo>
                    <a:pt x="80920" y="580620"/>
                  </a:lnTo>
                  <a:lnTo>
                    <a:pt x="56851" y="549167"/>
                  </a:lnTo>
                  <a:lnTo>
                    <a:pt x="36621" y="513284"/>
                  </a:lnTo>
                  <a:lnTo>
                    <a:pt x="20599" y="473562"/>
                  </a:lnTo>
                  <a:lnTo>
                    <a:pt x="9155" y="430592"/>
                  </a:lnTo>
                  <a:lnTo>
                    <a:pt x="2288" y="384373"/>
                  </a:lnTo>
                  <a:lnTo>
                    <a:pt x="0" y="334905"/>
                  </a:lnTo>
                  <a:lnTo>
                    <a:pt x="3165" y="274385"/>
                  </a:lnTo>
                  <a:lnTo>
                    <a:pt x="12663" y="219466"/>
                  </a:lnTo>
                  <a:lnTo>
                    <a:pt x="28493" y="170145"/>
                  </a:lnTo>
                  <a:lnTo>
                    <a:pt x="50655" y="126425"/>
                  </a:lnTo>
                  <a:lnTo>
                    <a:pt x="79148" y="88303"/>
                  </a:lnTo>
                  <a:lnTo>
                    <a:pt x="113265" y="56514"/>
                  </a:lnTo>
                  <a:lnTo>
                    <a:pt x="152296" y="31789"/>
                  </a:lnTo>
                  <a:lnTo>
                    <a:pt x="196241" y="14128"/>
                  </a:lnTo>
                  <a:lnTo>
                    <a:pt x="245100" y="3532"/>
                  </a:lnTo>
                  <a:lnTo>
                    <a:pt x="298874" y="0"/>
                  </a:lnTo>
                  <a:lnTo>
                    <a:pt x="350982" y="3614"/>
                  </a:lnTo>
                  <a:lnTo>
                    <a:pt x="398625" y="14459"/>
                  </a:lnTo>
                  <a:lnTo>
                    <a:pt x="441803" y="32533"/>
                  </a:lnTo>
                  <a:lnTo>
                    <a:pt x="480515" y="57837"/>
                  </a:lnTo>
                  <a:lnTo>
                    <a:pt x="514761" y="90371"/>
                  </a:lnTo>
                  <a:lnTo>
                    <a:pt x="543574" y="129071"/>
                  </a:lnTo>
                  <a:lnTo>
                    <a:pt x="565983" y="172874"/>
                  </a:lnTo>
                  <a:lnTo>
                    <a:pt x="581990" y="221781"/>
                  </a:lnTo>
                  <a:lnTo>
                    <a:pt x="591594" y="275791"/>
                  </a:lnTo>
                  <a:lnTo>
                    <a:pt x="594796" y="334905"/>
                  </a:lnTo>
                  <a:close/>
                </a:path>
                <a:path w="594995" h="671195">
                  <a:moveTo>
                    <a:pt x="101593" y="334905"/>
                  </a:moveTo>
                  <a:lnTo>
                    <a:pt x="104694" y="393232"/>
                  </a:lnTo>
                  <a:lnTo>
                    <a:pt x="113997" y="444177"/>
                  </a:lnTo>
                  <a:lnTo>
                    <a:pt x="129502" y="487738"/>
                  </a:lnTo>
                  <a:lnTo>
                    <a:pt x="151209" y="523916"/>
                  </a:lnTo>
                  <a:lnTo>
                    <a:pt x="178933" y="552342"/>
                  </a:lnTo>
                  <a:lnTo>
                    <a:pt x="212490" y="572646"/>
                  </a:lnTo>
                  <a:lnTo>
                    <a:pt x="251880" y="584828"/>
                  </a:lnTo>
                  <a:lnTo>
                    <a:pt x="297102" y="588889"/>
                  </a:lnTo>
                  <a:lnTo>
                    <a:pt x="342343" y="584847"/>
                  </a:lnTo>
                  <a:lnTo>
                    <a:pt x="381788" y="572720"/>
                  </a:lnTo>
                  <a:lnTo>
                    <a:pt x="415438" y="552508"/>
                  </a:lnTo>
                  <a:lnTo>
                    <a:pt x="443291" y="524212"/>
                  </a:lnTo>
                  <a:lnTo>
                    <a:pt x="465127" y="488126"/>
                  </a:lnTo>
                  <a:lnTo>
                    <a:pt x="480724" y="444546"/>
                  </a:lnTo>
                  <a:lnTo>
                    <a:pt x="490083" y="393472"/>
                  </a:lnTo>
                  <a:lnTo>
                    <a:pt x="493202" y="334905"/>
                  </a:lnTo>
                  <a:lnTo>
                    <a:pt x="490083" y="276891"/>
                  </a:lnTo>
                  <a:lnTo>
                    <a:pt x="480724" y="226297"/>
                  </a:lnTo>
                  <a:lnTo>
                    <a:pt x="465127" y="183123"/>
                  </a:lnTo>
                  <a:lnTo>
                    <a:pt x="443291" y="147370"/>
                  </a:lnTo>
                  <a:lnTo>
                    <a:pt x="415364" y="119332"/>
                  </a:lnTo>
                  <a:lnTo>
                    <a:pt x="381493" y="99304"/>
                  </a:lnTo>
                  <a:lnTo>
                    <a:pt x="341679" y="87288"/>
                  </a:lnTo>
                  <a:lnTo>
                    <a:pt x="295921" y="83283"/>
                  </a:lnTo>
                  <a:lnTo>
                    <a:pt x="250735" y="87233"/>
                  </a:lnTo>
                  <a:lnTo>
                    <a:pt x="211456" y="99083"/>
                  </a:lnTo>
                  <a:lnTo>
                    <a:pt x="178084" y="118833"/>
                  </a:lnTo>
                  <a:lnTo>
                    <a:pt x="150618" y="146484"/>
                  </a:lnTo>
                  <a:lnTo>
                    <a:pt x="129170" y="181960"/>
                  </a:lnTo>
                  <a:lnTo>
                    <a:pt x="113849" y="225189"/>
                  </a:lnTo>
                  <a:lnTo>
                    <a:pt x="104657" y="276171"/>
                  </a:lnTo>
                  <a:lnTo>
                    <a:pt x="101593" y="334905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303" y="2764082"/>
              <a:ext cx="198816" cy="2070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0345" y="2764082"/>
              <a:ext cx="198225" cy="2070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76808" y="2771052"/>
              <a:ext cx="2950845" cy="930910"/>
            </a:xfrm>
            <a:custGeom>
              <a:avLst/>
              <a:gdLst/>
              <a:ahLst/>
              <a:cxnLst/>
              <a:rect l="l" t="t" r="r" b="b"/>
              <a:pathLst>
                <a:path w="2950845" h="930910">
                  <a:moveTo>
                    <a:pt x="442996" y="919069"/>
                  </a:moveTo>
                  <a:lnTo>
                    <a:pt x="442996" y="500290"/>
                  </a:lnTo>
                  <a:lnTo>
                    <a:pt x="440744" y="463226"/>
                  </a:lnTo>
                  <a:lnTo>
                    <a:pt x="422729" y="404160"/>
                  </a:lnTo>
                  <a:lnTo>
                    <a:pt x="386403" y="365102"/>
                  </a:lnTo>
                  <a:lnTo>
                    <a:pt x="329995" y="345610"/>
                  </a:lnTo>
                  <a:lnTo>
                    <a:pt x="294149" y="343174"/>
                  </a:lnTo>
                  <a:lnTo>
                    <a:pt x="246748" y="346607"/>
                  </a:lnTo>
                  <a:lnTo>
                    <a:pt x="206140" y="356907"/>
                  </a:lnTo>
                  <a:lnTo>
                    <a:pt x="145302" y="398105"/>
                  </a:lnTo>
                  <a:lnTo>
                    <a:pt x="109863" y="470904"/>
                  </a:lnTo>
                  <a:lnTo>
                    <a:pt x="101003" y="520705"/>
                  </a:lnTo>
                  <a:lnTo>
                    <a:pt x="98049" y="579439"/>
                  </a:lnTo>
                  <a:lnTo>
                    <a:pt x="98049" y="919069"/>
                  </a:lnTo>
                  <a:lnTo>
                    <a:pt x="0" y="919069"/>
                  </a:lnTo>
                  <a:lnTo>
                    <a:pt x="0" y="271704"/>
                  </a:lnTo>
                  <a:lnTo>
                    <a:pt x="79739" y="271704"/>
                  </a:lnTo>
                  <a:lnTo>
                    <a:pt x="95687" y="360303"/>
                  </a:lnTo>
                  <a:lnTo>
                    <a:pt x="100412" y="360303"/>
                  </a:lnTo>
                  <a:lnTo>
                    <a:pt x="136590" y="317849"/>
                  </a:lnTo>
                  <a:lnTo>
                    <a:pt x="184877" y="286175"/>
                  </a:lnTo>
                  <a:lnTo>
                    <a:pt x="242318" y="266462"/>
                  </a:lnTo>
                  <a:lnTo>
                    <a:pt x="305962" y="259891"/>
                  </a:lnTo>
                  <a:lnTo>
                    <a:pt x="360820" y="263416"/>
                  </a:lnTo>
                  <a:lnTo>
                    <a:pt x="408442" y="273993"/>
                  </a:lnTo>
                  <a:lnTo>
                    <a:pt x="448828" y="291620"/>
                  </a:lnTo>
                  <a:lnTo>
                    <a:pt x="481979" y="316299"/>
                  </a:lnTo>
                  <a:lnTo>
                    <a:pt x="507821" y="348730"/>
                  </a:lnTo>
                  <a:lnTo>
                    <a:pt x="526279" y="389615"/>
                  </a:lnTo>
                  <a:lnTo>
                    <a:pt x="537354" y="438953"/>
                  </a:lnTo>
                  <a:lnTo>
                    <a:pt x="541046" y="496746"/>
                  </a:lnTo>
                  <a:lnTo>
                    <a:pt x="541046" y="919069"/>
                  </a:lnTo>
                  <a:lnTo>
                    <a:pt x="442996" y="919069"/>
                  </a:lnTo>
                  <a:close/>
                </a:path>
                <a:path w="2950845" h="930910">
                  <a:moveTo>
                    <a:pt x="1015937" y="930882"/>
                  </a:moveTo>
                  <a:lnTo>
                    <a:pt x="960947" y="927385"/>
                  </a:lnTo>
                  <a:lnTo>
                    <a:pt x="910800" y="916895"/>
                  </a:lnTo>
                  <a:lnTo>
                    <a:pt x="865496" y="899412"/>
                  </a:lnTo>
                  <a:lnTo>
                    <a:pt x="825036" y="874935"/>
                  </a:lnTo>
                  <a:lnTo>
                    <a:pt x="789419" y="843464"/>
                  </a:lnTo>
                  <a:lnTo>
                    <a:pt x="759543" y="805780"/>
                  </a:lnTo>
                  <a:lnTo>
                    <a:pt x="736306" y="762662"/>
                  </a:lnTo>
                  <a:lnTo>
                    <a:pt x="719709" y="714109"/>
                  </a:lnTo>
                  <a:lnTo>
                    <a:pt x="709750" y="660123"/>
                  </a:lnTo>
                  <a:lnTo>
                    <a:pt x="706431" y="600702"/>
                  </a:lnTo>
                  <a:lnTo>
                    <a:pt x="709514" y="540667"/>
                  </a:lnTo>
                  <a:lnTo>
                    <a:pt x="718764" y="485783"/>
                  </a:lnTo>
                  <a:lnTo>
                    <a:pt x="734180" y="436049"/>
                  </a:lnTo>
                  <a:lnTo>
                    <a:pt x="755763" y="391466"/>
                  </a:lnTo>
                  <a:lnTo>
                    <a:pt x="783512" y="352034"/>
                  </a:lnTo>
                  <a:lnTo>
                    <a:pt x="816459" y="318862"/>
                  </a:lnTo>
                  <a:lnTo>
                    <a:pt x="853635" y="293062"/>
                  </a:lnTo>
                  <a:lnTo>
                    <a:pt x="895041" y="274634"/>
                  </a:lnTo>
                  <a:lnTo>
                    <a:pt x="940675" y="263576"/>
                  </a:lnTo>
                  <a:lnTo>
                    <a:pt x="990539" y="259891"/>
                  </a:lnTo>
                  <a:lnTo>
                    <a:pt x="1048202" y="264893"/>
                  </a:lnTo>
                  <a:lnTo>
                    <a:pt x="1099516" y="279899"/>
                  </a:lnTo>
                  <a:lnTo>
                    <a:pt x="1144480" y="304910"/>
                  </a:lnTo>
                  <a:lnTo>
                    <a:pt x="1183095" y="339925"/>
                  </a:lnTo>
                  <a:lnTo>
                    <a:pt x="1208611" y="373983"/>
                  </a:lnTo>
                  <a:lnTo>
                    <a:pt x="1228457" y="412128"/>
                  </a:lnTo>
                  <a:lnTo>
                    <a:pt x="1242633" y="454360"/>
                  </a:lnTo>
                  <a:lnTo>
                    <a:pt x="1251139" y="500680"/>
                  </a:lnTo>
                  <a:lnTo>
                    <a:pt x="1253974" y="551087"/>
                  </a:lnTo>
                  <a:lnTo>
                    <a:pt x="1253974" y="613106"/>
                  </a:lnTo>
                  <a:lnTo>
                    <a:pt x="808025" y="613106"/>
                  </a:lnTo>
                  <a:lnTo>
                    <a:pt x="812731" y="666672"/>
                  </a:lnTo>
                  <a:lnTo>
                    <a:pt x="823899" y="713371"/>
                  </a:lnTo>
                  <a:lnTo>
                    <a:pt x="841526" y="753204"/>
                  </a:lnTo>
                  <a:lnTo>
                    <a:pt x="865614" y="786170"/>
                  </a:lnTo>
                  <a:lnTo>
                    <a:pt x="895719" y="812012"/>
                  </a:lnTo>
                  <a:lnTo>
                    <a:pt x="931399" y="830470"/>
                  </a:lnTo>
                  <a:lnTo>
                    <a:pt x="972653" y="841545"/>
                  </a:lnTo>
                  <a:lnTo>
                    <a:pt x="1019481" y="845236"/>
                  </a:lnTo>
                  <a:lnTo>
                    <a:pt x="1071607" y="842504"/>
                  </a:lnTo>
                  <a:lnTo>
                    <a:pt x="1123438" y="834309"/>
                  </a:lnTo>
                  <a:lnTo>
                    <a:pt x="1174973" y="820650"/>
                  </a:lnTo>
                  <a:lnTo>
                    <a:pt x="1226213" y="801527"/>
                  </a:lnTo>
                  <a:lnTo>
                    <a:pt x="1226213" y="888945"/>
                  </a:lnTo>
                  <a:lnTo>
                    <a:pt x="1175637" y="908215"/>
                  </a:lnTo>
                  <a:lnTo>
                    <a:pt x="1127868" y="921136"/>
                  </a:lnTo>
                  <a:lnTo>
                    <a:pt x="1076702" y="928446"/>
                  </a:lnTo>
                  <a:lnTo>
                    <a:pt x="1047519" y="930273"/>
                  </a:lnTo>
                  <a:lnTo>
                    <a:pt x="1015937" y="930882"/>
                  </a:lnTo>
                  <a:close/>
                </a:path>
                <a:path w="2950845" h="930910">
                  <a:moveTo>
                    <a:pt x="989358" y="341993"/>
                  </a:moveTo>
                  <a:lnTo>
                    <a:pt x="919290" y="354692"/>
                  </a:lnTo>
                  <a:lnTo>
                    <a:pt x="865023" y="392789"/>
                  </a:lnTo>
                  <a:lnTo>
                    <a:pt x="828181" y="453332"/>
                  </a:lnTo>
                  <a:lnTo>
                    <a:pt x="816903" y="490913"/>
                  </a:lnTo>
                  <a:lnTo>
                    <a:pt x="810387" y="533367"/>
                  </a:lnTo>
                  <a:lnTo>
                    <a:pt x="1148836" y="533367"/>
                  </a:lnTo>
                  <a:lnTo>
                    <a:pt x="1146252" y="489713"/>
                  </a:lnTo>
                  <a:lnTo>
                    <a:pt x="1138500" y="451486"/>
                  </a:lnTo>
                  <a:lnTo>
                    <a:pt x="1107490" y="391313"/>
                  </a:lnTo>
                  <a:lnTo>
                    <a:pt x="1057284" y="354323"/>
                  </a:lnTo>
                  <a:lnTo>
                    <a:pt x="989358" y="341993"/>
                  </a:lnTo>
                  <a:close/>
                </a:path>
                <a:path w="2950845" h="930910">
                  <a:moveTo>
                    <a:pt x="2246286" y="919069"/>
                  </a:moveTo>
                  <a:lnTo>
                    <a:pt x="2246286" y="497927"/>
                  </a:lnTo>
                  <a:lnTo>
                    <a:pt x="2244218" y="461657"/>
                  </a:lnTo>
                  <a:lnTo>
                    <a:pt x="2227680" y="403624"/>
                  </a:lnTo>
                  <a:lnTo>
                    <a:pt x="2194381" y="364936"/>
                  </a:lnTo>
                  <a:lnTo>
                    <a:pt x="2142994" y="345592"/>
                  </a:lnTo>
                  <a:lnTo>
                    <a:pt x="2110433" y="343174"/>
                  </a:lnTo>
                  <a:lnTo>
                    <a:pt x="2067647" y="346459"/>
                  </a:lnTo>
                  <a:lnTo>
                    <a:pt x="2030842" y="356316"/>
                  </a:lnTo>
                  <a:lnTo>
                    <a:pt x="1975172" y="395743"/>
                  </a:lnTo>
                  <a:lnTo>
                    <a:pt x="1942390" y="462488"/>
                  </a:lnTo>
                  <a:lnTo>
                    <a:pt x="1934195" y="506492"/>
                  </a:lnTo>
                  <a:lnTo>
                    <a:pt x="1931463" y="557584"/>
                  </a:lnTo>
                  <a:lnTo>
                    <a:pt x="1931463" y="919069"/>
                  </a:lnTo>
                  <a:lnTo>
                    <a:pt x="1833413" y="919069"/>
                  </a:lnTo>
                  <a:lnTo>
                    <a:pt x="1833413" y="497927"/>
                  </a:lnTo>
                  <a:lnTo>
                    <a:pt x="1831346" y="461657"/>
                  </a:lnTo>
                  <a:lnTo>
                    <a:pt x="1814807" y="403624"/>
                  </a:lnTo>
                  <a:lnTo>
                    <a:pt x="1781472" y="364936"/>
                  </a:lnTo>
                  <a:lnTo>
                    <a:pt x="1729789" y="345592"/>
                  </a:lnTo>
                  <a:lnTo>
                    <a:pt x="1696970" y="343174"/>
                  </a:lnTo>
                  <a:lnTo>
                    <a:pt x="1653981" y="346626"/>
                  </a:lnTo>
                  <a:lnTo>
                    <a:pt x="1617157" y="356981"/>
                  </a:lnTo>
                  <a:lnTo>
                    <a:pt x="1562004" y="398401"/>
                  </a:lnTo>
                  <a:lnTo>
                    <a:pt x="1529887" y="471274"/>
                  </a:lnTo>
                  <a:lnTo>
                    <a:pt x="1521858" y="520945"/>
                  </a:lnTo>
                  <a:lnTo>
                    <a:pt x="1519181" y="579439"/>
                  </a:lnTo>
                  <a:lnTo>
                    <a:pt x="1519181" y="919069"/>
                  </a:lnTo>
                  <a:lnTo>
                    <a:pt x="1421131" y="919069"/>
                  </a:lnTo>
                  <a:lnTo>
                    <a:pt x="1421131" y="271704"/>
                  </a:lnTo>
                  <a:lnTo>
                    <a:pt x="1500871" y="271704"/>
                  </a:lnTo>
                  <a:lnTo>
                    <a:pt x="1516818" y="360303"/>
                  </a:lnTo>
                  <a:lnTo>
                    <a:pt x="1521544" y="360303"/>
                  </a:lnTo>
                  <a:lnTo>
                    <a:pt x="1554990" y="318218"/>
                  </a:lnTo>
                  <a:lnTo>
                    <a:pt x="1599806" y="286470"/>
                  </a:lnTo>
                  <a:lnTo>
                    <a:pt x="1653335" y="266536"/>
                  </a:lnTo>
                  <a:lnTo>
                    <a:pt x="1712918" y="259891"/>
                  </a:lnTo>
                  <a:lnTo>
                    <a:pt x="1769433" y="264285"/>
                  </a:lnTo>
                  <a:lnTo>
                    <a:pt x="1817536" y="277469"/>
                  </a:lnTo>
                  <a:lnTo>
                    <a:pt x="1857228" y="299441"/>
                  </a:lnTo>
                  <a:lnTo>
                    <a:pt x="1888510" y="330203"/>
                  </a:lnTo>
                  <a:lnTo>
                    <a:pt x="1911380" y="369754"/>
                  </a:lnTo>
                  <a:lnTo>
                    <a:pt x="1916106" y="369754"/>
                  </a:lnTo>
                  <a:lnTo>
                    <a:pt x="1951545" y="324273"/>
                  </a:lnTo>
                  <a:lnTo>
                    <a:pt x="1999980" y="289424"/>
                  </a:lnTo>
                  <a:lnTo>
                    <a:pt x="2058750" y="267274"/>
                  </a:lnTo>
                  <a:lnTo>
                    <a:pt x="2125200" y="259891"/>
                  </a:lnTo>
                  <a:lnTo>
                    <a:pt x="2176680" y="263416"/>
                  </a:lnTo>
                  <a:lnTo>
                    <a:pt x="2221256" y="273993"/>
                  </a:lnTo>
                  <a:lnTo>
                    <a:pt x="2258929" y="291620"/>
                  </a:lnTo>
                  <a:lnTo>
                    <a:pt x="2289699" y="316299"/>
                  </a:lnTo>
                  <a:lnTo>
                    <a:pt x="2313603" y="348730"/>
                  </a:lnTo>
                  <a:lnTo>
                    <a:pt x="2330676" y="389615"/>
                  </a:lnTo>
                  <a:lnTo>
                    <a:pt x="2340921" y="438953"/>
                  </a:lnTo>
                  <a:lnTo>
                    <a:pt x="2344335" y="496746"/>
                  </a:lnTo>
                  <a:lnTo>
                    <a:pt x="2344335" y="919069"/>
                  </a:lnTo>
                  <a:lnTo>
                    <a:pt x="2246286" y="919069"/>
                  </a:lnTo>
                  <a:close/>
                </a:path>
                <a:path w="2950845" h="930910">
                  <a:moveTo>
                    <a:pt x="2644391" y="919069"/>
                  </a:moveTo>
                  <a:lnTo>
                    <a:pt x="2546342" y="919069"/>
                  </a:lnTo>
                  <a:lnTo>
                    <a:pt x="2546342" y="0"/>
                  </a:lnTo>
                  <a:lnTo>
                    <a:pt x="2644391" y="0"/>
                  </a:lnTo>
                  <a:lnTo>
                    <a:pt x="2644391" y="919069"/>
                  </a:lnTo>
                  <a:close/>
                </a:path>
                <a:path w="2950845" h="930910">
                  <a:moveTo>
                    <a:pt x="2950354" y="919069"/>
                  </a:moveTo>
                  <a:lnTo>
                    <a:pt x="2852304" y="919069"/>
                  </a:lnTo>
                  <a:lnTo>
                    <a:pt x="2852304" y="271704"/>
                  </a:lnTo>
                  <a:lnTo>
                    <a:pt x="2950354" y="271704"/>
                  </a:lnTo>
                  <a:lnTo>
                    <a:pt x="2950354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5481" y="2756994"/>
              <a:ext cx="206495" cy="2212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49307" y="2771052"/>
              <a:ext cx="839469" cy="930910"/>
            </a:xfrm>
            <a:custGeom>
              <a:avLst/>
              <a:gdLst/>
              <a:ahLst/>
              <a:cxnLst/>
              <a:rect l="l" t="t" r="r" b="b"/>
              <a:pathLst>
                <a:path w="839470" h="930910">
                  <a:moveTo>
                    <a:pt x="301237" y="261072"/>
                  </a:moveTo>
                  <a:lnTo>
                    <a:pt x="349990" y="264557"/>
                  </a:lnTo>
                  <a:lnTo>
                    <a:pt x="394183" y="275012"/>
                  </a:lnTo>
                  <a:lnTo>
                    <a:pt x="433817" y="292436"/>
                  </a:lnTo>
                  <a:lnTo>
                    <a:pt x="468890" y="316830"/>
                  </a:lnTo>
                  <a:lnTo>
                    <a:pt x="499404" y="348194"/>
                  </a:lnTo>
                  <a:lnTo>
                    <a:pt x="524814" y="385938"/>
                  </a:lnTo>
                  <a:lnTo>
                    <a:pt x="544578" y="429470"/>
                  </a:lnTo>
                  <a:lnTo>
                    <a:pt x="558694" y="478790"/>
                  </a:lnTo>
                  <a:lnTo>
                    <a:pt x="567165" y="533898"/>
                  </a:lnTo>
                  <a:lnTo>
                    <a:pt x="569988" y="594796"/>
                  </a:lnTo>
                  <a:lnTo>
                    <a:pt x="567141" y="655740"/>
                  </a:lnTo>
                  <a:lnTo>
                    <a:pt x="558600" y="710991"/>
                  </a:lnTo>
                  <a:lnTo>
                    <a:pt x="544365" y="760547"/>
                  </a:lnTo>
                  <a:lnTo>
                    <a:pt x="524436" y="804410"/>
                  </a:lnTo>
                  <a:lnTo>
                    <a:pt x="498813" y="842578"/>
                  </a:lnTo>
                  <a:lnTo>
                    <a:pt x="468134" y="874368"/>
                  </a:lnTo>
                  <a:lnTo>
                    <a:pt x="433037" y="899093"/>
                  </a:lnTo>
                  <a:lnTo>
                    <a:pt x="393522" y="916754"/>
                  </a:lnTo>
                  <a:lnTo>
                    <a:pt x="349588" y="927350"/>
                  </a:lnTo>
                  <a:lnTo>
                    <a:pt x="301237" y="930882"/>
                  </a:lnTo>
                  <a:lnTo>
                    <a:pt x="270319" y="929424"/>
                  </a:lnTo>
                  <a:lnTo>
                    <a:pt x="212582" y="917758"/>
                  </a:lnTo>
                  <a:lnTo>
                    <a:pt x="160678" y="894317"/>
                  </a:lnTo>
                  <a:lnTo>
                    <a:pt x="116821" y="858434"/>
                  </a:lnTo>
                  <a:lnTo>
                    <a:pt x="98049" y="835786"/>
                  </a:lnTo>
                  <a:lnTo>
                    <a:pt x="90961" y="835786"/>
                  </a:lnTo>
                  <a:lnTo>
                    <a:pt x="70288" y="919069"/>
                  </a:ln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223270"/>
                  </a:lnTo>
                  <a:lnTo>
                    <a:pt x="97754" y="259817"/>
                  </a:lnTo>
                  <a:lnTo>
                    <a:pt x="96868" y="294444"/>
                  </a:lnTo>
                  <a:lnTo>
                    <a:pt x="95391" y="327152"/>
                  </a:lnTo>
                  <a:lnTo>
                    <a:pt x="93324" y="357940"/>
                  </a:lnTo>
                  <a:lnTo>
                    <a:pt x="98049" y="357940"/>
                  </a:lnTo>
                  <a:lnTo>
                    <a:pt x="128102" y="323068"/>
                  </a:lnTo>
                  <a:lnTo>
                    <a:pt x="163447" y="295945"/>
                  </a:lnTo>
                  <a:lnTo>
                    <a:pt x="204085" y="276571"/>
                  </a:lnTo>
                  <a:lnTo>
                    <a:pt x="250015" y="264947"/>
                  </a:lnTo>
                  <a:lnTo>
                    <a:pt x="301237" y="261072"/>
                  </a:lnTo>
                  <a:close/>
                </a:path>
                <a:path w="839470" h="930910">
                  <a:moveTo>
                    <a:pt x="287061" y="343174"/>
                  </a:moveTo>
                  <a:lnTo>
                    <a:pt x="240362" y="346773"/>
                  </a:lnTo>
                  <a:lnTo>
                    <a:pt x="200677" y="357571"/>
                  </a:lnTo>
                  <a:lnTo>
                    <a:pt x="142349" y="400763"/>
                  </a:lnTo>
                  <a:lnTo>
                    <a:pt x="122968" y="434486"/>
                  </a:lnTo>
                  <a:lnTo>
                    <a:pt x="109124" y="478066"/>
                  </a:lnTo>
                  <a:lnTo>
                    <a:pt x="100818" y="531503"/>
                  </a:lnTo>
                  <a:lnTo>
                    <a:pt x="98049" y="594796"/>
                  </a:lnTo>
                  <a:lnTo>
                    <a:pt x="100892" y="658163"/>
                  </a:lnTo>
                  <a:lnTo>
                    <a:pt x="109419" y="711821"/>
                  </a:lnTo>
                  <a:lnTo>
                    <a:pt x="123632" y="755769"/>
                  </a:lnTo>
                  <a:lnTo>
                    <a:pt x="143530" y="790009"/>
                  </a:lnTo>
                  <a:lnTo>
                    <a:pt x="202744" y="834087"/>
                  </a:lnTo>
                  <a:lnTo>
                    <a:pt x="242651" y="845107"/>
                  </a:lnTo>
                  <a:lnTo>
                    <a:pt x="289424" y="848780"/>
                  </a:lnTo>
                  <a:lnTo>
                    <a:pt x="331730" y="844664"/>
                  </a:lnTo>
                  <a:lnTo>
                    <a:pt x="368277" y="832315"/>
                  </a:lnTo>
                  <a:lnTo>
                    <a:pt x="424094" y="782921"/>
                  </a:lnTo>
                  <a:lnTo>
                    <a:pt x="443476" y="746393"/>
                  </a:lnTo>
                  <a:lnTo>
                    <a:pt x="457319" y="702665"/>
                  </a:lnTo>
                  <a:lnTo>
                    <a:pt x="465625" y="651739"/>
                  </a:lnTo>
                  <a:lnTo>
                    <a:pt x="468394" y="593614"/>
                  </a:lnTo>
                  <a:lnTo>
                    <a:pt x="465625" y="534437"/>
                  </a:lnTo>
                  <a:lnTo>
                    <a:pt x="457319" y="483308"/>
                  </a:lnTo>
                  <a:lnTo>
                    <a:pt x="443476" y="440227"/>
                  </a:lnTo>
                  <a:lnTo>
                    <a:pt x="424094" y="405193"/>
                  </a:lnTo>
                  <a:lnTo>
                    <a:pt x="367686" y="358679"/>
                  </a:lnTo>
                  <a:lnTo>
                    <a:pt x="330401" y="347050"/>
                  </a:lnTo>
                  <a:lnTo>
                    <a:pt x="287061" y="343174"/>
                  </a:lnTo>
                  <a:close/>
                </a:path>
                <a:path w="839470" h="930910">
                  <a:moveTo>
                    <a:pt x="839330" y="919069"/>
                  </a:moveTo>
                  <a:lnTo>
                    <a:pt x="741280" y="919069"/>
                  </a:lnTo>
                  <a:lnTo>
                    <a:pt x="741280" y="271704"/>
                  </a:lnTo>
                  <a:lnTo>
                    <a:pt x="839330" y="271704"/>
                  </a:lnTo>
                  <a:lnTo>
                    <a:pt x="839330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6956" y="2756994"/>
              <a:ext cx="206495" cy="2212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496550" y="2771052"/>
              <a:ext cx="1066800" cy="1209675"/>
            </a:xfrm>
            <a:custGeom>
              <a:avLst/>
              <a:gdLst/>
              <a:ahLst/>
              <a:cxnLst/>
              <a:rect l="l" t="t" r="r" b="b"/>
              <a:pathLst>
                <a:path w="1066800" h="1209675">
                  <a:moveTo>
                    <a:pt x="98049" y="919069"/>
                  </a:move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919069"/>
                  </a:lnTo>
                  <a:close/>
                </a:path>
                <a:path w="1066800" h="1209675">
                  <a:moveTo>
                    <a:pt x="835786" y="271704"/>
                  </a:moveTo>
                  <a:lnTo>
                    <a:pt x="835786" y="333723"/>
                  </a:lnTo>
                  <a:lnTo>
                    <a:pt x="715881" y="347899"/>
                  </a:lnTo>
                  <a:lnTo>
                    <a:pt x="723929" y="359029"/>
                  </a:lnTo>
                  <a:lnTo>
                    <a:pt x="745414" y="401945"/>
                  </a:lnTo>
                  <a:lnTo>
                    <a:pt x="757597" y="456821"/>
                  </a:lnTo>
                  <a:lnTo>
                    <a:pt x="758409" y="477254"/>
                  </a:lnTo>
                  <a:lnTo>
                    <a:pt x="754348" y="522403"/>
                  </a:lnTo>
                  <a:lnTo>
                    <a:pt x="742166" y="562752"/>
                  </a:lnTo>
                  <a:lnTo>
                    <a:pt x="721862" y="598303"/>
                  </a:lnTo>
                  <a:lnTo>
                    <a:pt x="693436" y="629054"/>
                  </a:lnTo>
                  <a:lnTo>
                    <a:pt x="657923" y="653862"/>
                  </a:lnTo>
                  <a:lnTo>
                    <a:pt x="616355" y="671582"/>
                  </a:lnTo>
                  <a:lnTo>
                    <a:pt x="568733" y="682214"/>
                  </a:lnTo>
                  <a:lnTo>
                    <a:pt x="515056" y="685758"/>
                  </a:lnTo>
                  <a:lnTo>
                    <a:pt x="500807" y="685462"/>
                  </a:lnTo>
                  <a:lnTo>
                    <a:pt x="487000" y="684576"/>
                  </a:lnTo>
                  <a:lnTo>
                    <a:pt x="473636" y="683100"/>
                  </a:lnTo>
                  <a:lnTo>
                    <a:pt x="460716" y="681032"/>
                  </a:lnTo>
                  <a:lnTo>
                    <a:pt x="433324" y="698641"/>
                  </a:lnTo>
                  <a:lnTo>
                    <a:pt x="413758" y="718392"/>
                  </a:lnTo>
                  <a:lnTo>
                    <a:pt x="402018" y="740283"/>
                  </a:lnTo>
                  <a:lnTo>
                    <a:pt x="398105" y="764316"/>
                  </a:lnTo>
                  <a:lnTo>
                    <a:pt x="399471" y="776738"/>
                  </a:lnTo>
                  <a:lnTo>
                    <a:pt x="432844" y="809150"/>
                  </a:lnTo>
                  <a:lnTo>
                    <a:pt x="494974" y="816294"/>
                  </a:lnTo>
                  <a:lnTo>
                    <a:pt x="609562" y="816294"/>
                  </a:lnTo>
                  <a:lnTo>
                    <a:pt x="659085" y="819063"/>
                  </a:lnTo>
                  <a:lnTo>
                    <a:pt x="702518" y="827369"/>
                  </a:lnTo>
                  <a:lnTo>
                    <a:pt x="739859" y="841212"/>
                  </a:lnTo>
                  <a:lnTo>
                    <a:pt x="795787" y="885254"/>
                  </a:lnTo>
                  <a:lnTo>
                    <a:pt x="823991" y="949636"/>
                  </a:lnTo>
                  <a:lnTo>
                    <a:pt x="827516" y="989358"/>
                  </a:lnTo>
                  <a:lnTo>
                    <a:pt x="822127" y="1039915"/>
                  </a:lnTo>
                  <a:lnTo>
                    <a:pt x="805957" y="1084085"/>
                  </a:lnTo>
                  <a:lnTo>
                    <a:pt x="779008" y="1121869"/>
                  </a:lnTo>
                  <a:lnTo>
                    <a:pt x="741280" y="1153266"/>
                  </a:lnTo>
                  <a:lnTo>
                    <a:pt x="703619" y="1173573"/>
                  </a:lnTo>
                  <a:lnTo>
                    <a:pt x="659627" y="1189367"/>
                  </a:lnTo>
                  <a:lnTo>
                    <a:pt x="609302" y="1200649"/>
                  </a:lnTo>
                  <a:lnTo>
                    <a:pt x="552646" y="1207418"/>
                  </a:lnTo>
                  <a:lnTo>
                    <a:pt x="489658" y="1209674"/>
                  </a:lnTo>
                  <a:lnTo>
                    <a:pt x="429798" y="1206721"/>
                  </a:lnTo>
                  <a:lnTo>
                    <a:pt x="377211" y="1197861"/>
                  </a:lnTo>
                  <a:lnTo>
                    <a:pt x="331896" y="1183095"/>
                  </a:lnTo>
                  <a:lnTo>
                    <a:pt x="293854" y="1162421"/>
                  </a:lnTo>
                  <a:lnTo>
                    <a:pt x="263748" y="1136359"/>
                  </a:lnTo>
                  <a:lnTo>
                    <a:pt x="229342" y="1069614"/>
                  </a:lnTo>
                  <a:lnTo>
                    <a:pt x="225042" y="1028932"/>
                  </a:lnTo>
                  <a:lnTo>
                    <a:pt x="227404" y="1000396"/>
                  </a:lnTo>
                  <a:lnTo>
                    <a:pt x="246305" y="949303"/>
                  </a:lnTo>
                  <a:lnTo>
                    <a:pt x="283665" y="906923"/>
                  </a:lnTo>
                  <a:lnTo>
                    <a:pt x="336824" y="877686"/>
                  </a:lnTo>
                  <a:lnTo>
                    <a:pt x="369163" y="868272"/>
                  </a:lnTo>
                  <a:lnTo>
                    <a:pt x="357257" y="861885"/>
                  </a:lnTo>
                  <a:lnTo>
                    <a:pt x="327521" y="833423"/>
                  </a:lnTo>
                  <a:lnTo>
                    <a:pt x="311740" y="793664"/>
                  </a:lnTo>
                  <a:lnTo>
                    <a:pt x="310687" y="778491"/>
                  </a:lnTo>
                  <a:lnTo>
                    <a:pt x="311869" y="761325"/>
                  </a:lnTo>
                  <a:lnTo>
                    <a:pt x="329589" y="716472"/>
                  </a:lnTo>
                  <a:lnTo>
                    <a:pt x="370234" y="677599"/>
                  </a:lnTo>
                  <a:lnTo>
                    <a:pt x="389245" y="665084"/>
                  </a:lnTo>
                  <a:lnTo>
                    <a:pt x="365305" y="652939"/>
                  </a:lnTo>
                  <a:lnTo>
                    <a:pt x="324402" y="617795"/>
                  </a:lnTo>
                  <a:lnTo>
                    <a:pt x="293614" y="569102"/>
                  </a:lnTo>
                  <a:lnTo>
                    <a:pt x="277813" y="512398"/>
                  </a:lnTo>
                  <a:lnTo>
                    <a:pt x="275838" y="481389"/>
                  </a:lnTo>
                  <a:lnTo>
                    <a:pt x="279825" y="431275"/>
                  </a:lnTo>
                  <a:lnTo>
                    <a:pt x="291786" y="387252"/>
                  </a:lnTo>
                  <a:lnTo>
                    <a:pt x="311721" y="349320"/>
                  </a:lnTo>
                  <a:lnTo>
                    <a:pt x="339630" y="317480"/>
                  </a:lnTo>
                  <a:lnTo>
                    <a:pt x="374848" y="292285"/>
                  </a:lnTo>
                  <a:lnTo>
                    <a:pt x="416711" y="274288"/>
                  </a:lnTo>
                  <a:lnTo>
                    <a:pt x="465219" y="263490"/>
                  </a:lnTo>
                  <a:lnTo>
                    <a:pt x="520372" y="259891"/>
                  </a:lnTo>
                  <a:lnTo>
                    <a:pt x="545143" y="260629"/>
                  </a:lnTo>
                  <a:lnTo>
                    <a:pt x="568659" y="262844"/>
                  </a:lnTo>
                  <a:lnTo>
                    <a:pt x="590920" y="266536"/>
                  </a:lnTo>
                  <a:lnTo>
                    <a:pt x="611925" y="271704"/>
                  </a:lnTo>
                  <a:lnTo>
                    <a:pt x="835786" y="271704"/>
                  </a:lnTo>
                  <a:close/>
                </a:path>
                <a:path w="1066800" h="1209675">
                  <a:moveTo>
                    <a:pt x="319547" y="1027751"/>
                  </a:moveTo>
                  <a:lnTo>
                    <a:pt x="330622" y="1073970"/>
                  </a:lnTo>
                  <a:lnTo>
                    <a:pt x="363847" y="1107490"/>
                  </a:lnTo>
                  <a:lnTo>
                    <a:pt x="417745" y="1127868"/>
                  </a:lnTo>
                  <a:lnTo>
                    <a:pt x="490839" y="1134660"/>
                  </a:lnTo>
                  <a:lnTo>
                    <a:pt x="548558" y="1132353"/>
                  </a:lnTo>
                  <a:lnTo>
                    <a:pt x="598266" y="1125431"/>
                  </a:lnTo>
                  <a:lnTo>
                    <a:pt x="639963" y="1113895"/>
                  </a:lnTo>
                  <a:lnTo>
                    <a:pt x="699620" y="1077643"/>
                  </a:lnTo>
                  <a:lnTo>
                    <a:pt x="729300" y="1027585"/>
                  </a:lnTo>
                  <a:lnTo>
                    <a:pt x="733010" y="997627"/>
                  </a:lnTo>
                  <a:lnTo>
                    <a:pt x="730980" y="973354"/>
                  </a:lnTo>
                  <a:lnTo>
                    <a:pt x="714737" y="936881"/>
                  </a:lnTo>
                  <a:lnTo>
                    <a:pt x="680700" y="915765"/>
                  </a:lnTo>
                  <a:lnTo>
                    <a:pt x="619567" y="905576"/>
                  </a:lnTo>
                  <a:lnTo>
                    <a:pt x="578257" y="904302"/>
                  </a:lnTo>
                  <a:lnTo>
                    <a:pt x="460716" y="904302"/>
                  </a:lnTo>
                  <a:lnTo>
                    <a:pt x="401354" y="912276"/>
                  </a:lnTo>
                  <a:lnTo>
                    <a:pt x="356759" y="936198"/>
                  </a:lnTo>
                  <a:lnTo>
                    <a:pt x="328850" y="975034"/>
                  </a:lnTo>
                  <a:lnTo>
                    <a:pt x="319547" y="1027751"/>
                  </a:lnTo>
                  <a:close/>
                </a:path>
                <a:path w="1066800" h="1209675">
                  <a:moveTo>
                    <a:pt x="372707" y="479026"/>
                  </a:moveTo>
                  <a:lnTo>
                    <a:pt x="382305" y="538683"/>
                  </a:lnTo>
                  <a:lnTo>
                    <a:pt x="411100" y="581801"/>
                  </a:lnTo>
                  <a:lnTo>
                    <a:pt x="457024" y="607938"/>
                  </a:lnTo>
                  <a:lnTo>
                    <a:pt x="518010" y="616650"/>
                  </a:lnTo>
                  <a:lnTo>
                    <a:pt x="569681" y="611074"/>
                  </a:lnTo>
                  <a:lnTo>
                    <a:pt x="609869" y="594347"/>
                  </a:lnTo>
                  <a:lnTo>
                    <a:pt x="638575" y="566468"/>
                  </a:lnTo>
                  <a:lnTo>
                    <a:pt x="655799" y="527437"/>
                  </a:lnTo>
                  <a:lnTo>
                    <a:pt x="661540" y="477254"/>
                  </a:lnTo>
                  <a:lnTo>
                    <a:pt x="655728" y="424732"/>
                  </a:lnTo>
                  <a:lnTo>
                    <a:pt x="638292" y="383882"/>
                  </a:lnTo>
                  <a:lnTo>
                    <a:pt x="609231" y="354704"/>
                  </a:lnTo>
                  <a:lnTo>
                    <a:pt x="568547" y="337196"/>
                  </a:lnTo>
                  <a:lnTo>
                    <a:pt x="516238" y="331361"/>
                  </a:lnTo>
                  <a:lnTo>
                    <a:pt x="483677" y="333686"/>
                  </a:lnTo>
                  <a:lnTo>
                    <a:pt x="430518" y="352292"/>
                  </a:lnTo>
                  <a:lnTo>
                    <a:pt x="393639" y="389430"/>
                  </a:lnTo>
                  <a:lnTo>
                    <a:pt x="375033" y="444657"/>
                  </a:lnTo>
                  <a:lnTo>
                    <a:pt x="372707" y="479026"/>
                  </a:lnTo>
                  <a:close/>
                </a:path>
                <a:path w="1066800" h="1209675">
                  <a:moveTo>
                    <a:pt x="1066734" y="919069"/>
                  </a:moveTo>
                  <a:lnTo>
                    <a:pt x="968684" y="919069"/>
                  </a:lnTo>
                  <a:lnTo>
                    <a:pt x="968684" y="271704"/>
                  </a:lnTo>
                  <a:lnTo>
                    <a:pt x="1066734" y="271704"/>
                  </a:lnTo>
                  <a:lnTo>
                    <a:pt x="1066734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1604" y="2756994"/>
              <a:ext cx="206495" cy="22126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71198" y="2771052"/>
              <a:ext cx="1357630" cy="930910"/>
            </a:xfrm>
            <a:custGeom>
              <a:avLst/>
              <a:gdLst/>
              <a:ahLst/>
              <a:cxnLst/>
              <a:rect l="l" t="t" r="r" b="b"/>
              <a:pathLst>
                <a:path w="1357630" h="930910">
                  <a:moveTo>
                    <a:pt x="98049" y="919069"/>
                  </a:move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919069"/>
                  </a:lnTo>
                  <a:close/>
                </a:path>
                <a:path w="1357630" h="930910">
                  <a:moveTo>
                    <a:pt x="579439" y="930882"/>
                  </a:moveTo>
                  <a:lnTo>
                    <a:pt x="524448" y="927385"/>
                  </a:lnTo>
                  <a:lnTo>
                    <a:pt x="474301" y="916895"/>
                  </a:lnTo>
                  <a:lnTo>
                    <a:pt x="428997" y="899412"/>
                  </a:lnTo>
                  <a:lnTo>
                    <a:pt x="388537" y="874935"/>
                  </a:lnTo>
                  <a:lnTo>
                    <a:pt x="352920" y="843464"/>
                  </a:lnTo>
                  <a:lnTo>
                    <a:pt x="323044" y="805780"/>
                  </a:lnTo>
                  <a:lnTo>
                    <a:pt x="299808" y="762662"/>
                  </a:lnTo>
                  <a:lnTo>
                    <a:pt x="283210" y="714109"/>
                  </a:lnTo>
                  <a:lnTo>
                    <a:pt x="273251" y="660123"/>
                  </a:lnTo>
                  <a:lnTo>
                    <a:pt x="269932" y="600702"/>
                  </a:lnTo>
                  <a:lnTo>
                    <a:pt x="273015" y="540667"/>
                  </a:lnTo>
                  <a:lnTo>
                    <a:pt x="282265" y="485783"/>
                  </a:lnTo>
                  <a:lnTo>
                    <a:pt x="297681" y="436049"/>
                  </a:lnTo>
                  <a:lnTo>
                    <a:pt x="319264" y="391466"/>
                  </a:lnTo>
                  <a:lnTo>
                    <a:pt x="347013" y="352034"/>
                  </a:lnTo>
                  <a:lnTo>
                    <a:pt x="379960" y="318862"/>
                  </a:lnTo>
                  <a:lnTo>
                    <a:pt x="417137" y="293062"/>
                  </a:lnTo>
                  <a:lnTo>
                    <a:pt x="458542" y="274634"/>
                  </a:lnTo>
                  <a:lnTo>
                    <a:pt x="504177" y="263576"/>
                  </a:lnTo>
                  <a:lnTo>
                    <a:pt x="554040" y="259891"/>
                  </a:lnTo>
                  <a:lnTo>
                    <a:pt x="611704" y="264893"/>
                  </a:lnTo>
                  <a:lnTo>
                    <a:pt x="663017" y="279899"/>
                  </a:lnTo>
                  <a:lnTo>
                    <a:pt x="707981" y="304910"/>
                  </a:lnTo>
                  <a:lnTo>
                    <a:pt x="746596" y="339925"/>
                  </a:lnTo>
                  <a:lnTo>
                    <a:pt x="772112" y="373983"/>
                  </a:lnTo>
                  <a:lnTo>
                    <a:pt x="791959" y="412128"/>
                  </a:lnTo>
                  <a:lnTo>
                    <a:pt x="806134" y="454360"/>
                  </a:lnTo>
                  <a:lnTo>
                    <a:pt x="814640" y="500680"/>
                  </a:lnTo>
                  <a:lnTo>
                    <a:pt x="817475" y="551087"/>
                  </a:lnTo>
                  <a:lnTo>
                    <a:pt x="817475" y="613106"/>
                  </a:lnTo>
                  <a:lnTo>
                    <a:pt x="371526" y="613106"/>
                  </a:lnTo>
                  <a:lnTo>
                    <a:pt x="376233" y="666672"/>
                  </a:lnTo>
                  <a:lnTo>
                    <a:pt x="387400" y="713371"/>
                  </a:lnTo>
                  <a:lnTo>
                    <a:pt x="405027" y="753204"/>
                  </a:lnTo>
                  <a:lnTo>
                    <a:pt x="429115" y="786170"/>
                  </a:lnTo>
                  <a:lnTo>
                    <a:pt x="459220" y="812012"/>
                  </a:lnTo>
                  <a:lnTo>
                    <a:pt x="494900" y="830470"/>
                  </a:lnTo>
                  <a:lnTo>
                    <a:pt x="536154" y="841545"/>
                  </a:lnTo>
                  <a:lnTo>
                    <a:pt x="582983" y="845236"/>
                  </a:lnTo>
                  <a:lnTo>
                    <a:pt x="635108" y="842504"/>
                  </a:lnTo>
                  <a:lnTo>
                    <a:pt x="686939" y="834309"/>
                  </a:lnTo>
                  <a:lnTo>
                    <a:pt x="738474" y="820650"/>
                  </a:lnTo>
                  <a:lnTo>
                    <a:pt x="789714" y="801527"/>
                  </a:lnTo>
                  <a:lnTo>
                    <a:pt x="789714" y="888945"/>
                  </a:lnTo>
                  <a:lnTo>
                    <a:pt x="739139" y="908215"/>
                  </a:lnTo>
                  <a:lnTo>
                    <a:pt x="691369" y="921136"/>
                  </a:lnTo>
                  <a:lnTo>
                    <a:pt x="640203" y="928446"/>
                  </a:lnTo>
                  <a:lnTo>
                    <a:pt x="611020" y="930273"/>
                  </a:lnTo>
                  <a:lnTo>
                    <a:pt x="579439" y="930882"/>
                  </a:lnTo>
                  <a:close/>
                </a:path>
                <a:path w="1357630" h="930910">
                  <a:moveTo>
                    <a:pt x="552859" y="341993"/>
                  </a:moveTo>
                  <a:lnTo>
                    <a:pt x="482792" y="354692"/>
                  </a:lnTo>
                  <a:lnTo>
                    <a:pt x="428525" y="392789"/>
                  </a:lnTo>
                  <a:lnTo>
                    <a:pt x="391682" y="453332"/>
                  </a:lnTo>
                  <a:lnTo>
                    <a:pt x="380404" y="490913"/>
                  </a:lnTo>
                  <a:lnTo>
                    <a:pt x="373888" y="533367"/>
                  </a:lnTo>
                  <a:lnTo>
                    <a:pt x="712337" y="533367"/>
                  </a:lnTo>
                  <a:lnTo>
                    <a:pt x="709753" y="489713"/>
                  </a:lnTo>
                  <a:lnTo>
                    <a:pt x="702001" y="451486"/>
                  </a:lnTo>
                  <a:lnTo>
                    <a:pt x="670991" y="391313"/>
                  </a:lnTo>
                  <a:lnTo>
                    <a:pt x="620785" y="354323"/>
                  </a:lnTo>
                  <a:lnTo>
                    <a:pt x="552859" y="341993"/>
                  </a:lnTo>
                  <a:close/>
                </a:path>
                <a:path w="1357630" h="930910">
                  <a:moveTo>
                    <a:pt x="1279963" y="259891"/>
                  </a:moveTo>
                  <a:lnTo>
                    <a:pt x="1300969" y="260334"/>
                  </a:lnTo>
                  <a:lnTo>
                    <a:pt x="1320866" y="261663"/>
                  </a:lnTo>
                  <a:lnTo>
                    <a:pt x="1339657" y="263878"/>
                  </a:lnTo>
                  <a:lnTo>
                    <a:pt x="1357340" y="266979"/>
                  </a:lnTo>
                  <a:lnTo>
                    <a:pt x="1343755" y="357940"/>
                  </a:lnTo>
                  <a:lnTo>
                    <a:pt x="1324263" y="354064"/>
                  </a:lnTo>
                  <a:lnTo>
                    <a:pt x="1305952" y="351295"/>
                  </a:lnTo>
                  <a:lnTo>
                    <a:pt x="1288823" y="349634"/>
                  </a:lnTo>
                  <a:lnTo>
                    <a:pt x="1272875" y="349080"/>
                  </a:lnTo>
                  <a:lnTo>
                    <a:pt x="1235018" y="353067"/>
                  </a:lnTo>
                  <a:lnTo>
                    <a:pt x="1167830" y="384963"/>
                  </a:lnTo>
                  <a:lnTo>
                    <a:pt x="1138500" y="412872"/>
                  </a:lnTo>
                  <a:lnTo>
                    <a:pt x="1114080" y="446724"/>
                  </a:lnTo>
                  <a:lnTo>
                    <a:pt x="1096637" y="484490"/>
                  </a:lnTo>
                  <a:lnTo>
                    <a:pt x="1086171" y="526168"/>
                  </a:lnTo>
                  <a:lnTo>
                    <a:pt x="1082682" y="571760"/>
                  </a:lnTo>
                  <a:lnTo>
                    <a:pt x="1082682" y="919069"/>
                  </a:lnTo>
                  <a:lnTo>
                    <a:pt x="984632" y="919069"/>
                  </a:lnTo>
                  <a:lnTo>
                    <a:pt x="984632" y="271704"/>
                  </a:lnTo>
                  <a:lnTo>
                    <a:pt x="1065553" y="271704"/>
                  </a:lnTo>
                  <a:lnTo>
                    <a:pt x="1076776" y="391608"/>
                  </a:lnTo>
                  <a:lnTo>
                    <a:pt x="1081501" y="391608"/>
                  </a:lnTo>
                  <a:lnTo>
                    <a:pt x="1121223" y="335643"/>
                  </a:lnTo>
                  <a:lnTo>
                    <a:pt x="1168328" y="294149"/>
                  </a:lnTo>
                  <a:lnTo>
                    <a:pt x="1221635" y="268455"/>
                  </a:lnTo>
                  <a:lnTo>
                    <a:pt x="1250172" y="262032"/>
                  </a:lnTo>
                  <a:lnTo>
                    <a:pt x="1279963" y="259891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29503" y="2467747"/>
            <a:ext cx="8028940" cy="1477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0" spc="290" dirty="0">
                <a:solidFill>
                  <a:srgbClr val="F5323C"/>
                </a:solidFill>
              </a:rPr>
              <a:t>önemli</a:t>
            </a:r>
            <a:r>
              <a:rPr sz="9500" spc="-465" dirty="0">
                <a:solidFill>
                  <a:srgbClr val="F5323C"/>
                </a:solidFill>
              </a:rPr>
              <a:t> </a:t>
            </a:r>
            <a:r>
              <a:rPr sz="9500" spc="-5" dirty="0">
                <a:solidFill>
                  <a:srgbClr val="F5323C"/>
                </a:solidFill>
              </a:rPr>
              <a:t>bilgiler</a:t>
            </a:r>
            <a:endParaRPr sz="9500"/>
          </a:p>
        </p:txBody>
      </p:sp>
      <p:sp>
        <p:nvSpPr>
          <p:cNvPr id="20" name="object 20"/>
          <p:cNvSpPr txBox="1"/>
          <p:nvPr/>
        </p:nvSpPr>
        <p:spPr>
          <a:xfrm>
            <a:off x="3799486" y="4393338"/>
            <a:ext cx="11501755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4730">
              <a:lnSpc>
                <a:spcPct val="116700"/>
              </a:lnSpc>
              <a:spcBef>
                <a:spcPts val="95"/>
              </a:spcBef>
            </a:pPr>
            <a:r>
              <a:rPr sz="3000" b="1" spc="20" dirty="0">
                <a:latin typeface="Tahoma"/>
                <a:cs typeface="Tahoma"/>
              </a:rPr>
              <a:t>Harp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35" dirty="0">
                <a:latin typeface="Tahoma"/>
                <a:cs typeface="Tahoma"/>
              </a:rPr>
              <a:t>Okullarına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kadın</a:t>
            </a:r>
            <a:r>
              <a:rPr sz="3000" spc="-130" dirty="0">
                <a:latin typeface="Trebuchet MS"/>
                <a:cs typeface="Trebuchet MS"/>
              </a:rPr>
              <a:t> </a:t>
            </a:r>
            <a:r>
              <a:rPr sz="3000" spc="40" dirty="0">
                <a:latin typeface="Trebuchet MS"/>
                <a:cs typeface="Trebuchet MS"/>
              </a:rPr>
              <a:t>ve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erkek,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ahoma"/>
                <a:cs typeface="Tahoma"/>
              </a:rPr>
              <a:t>Astsubay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20" dirty="0">
                <a:latin typeface="Tahoma"/>
                <a:cs typeface="Tahoma"/>
              </a:rPr>
              <a:t>Meslek </a:t>
            </a:r>
            <a:r>
              <a:rPr sz="3000" b="1" spc="-86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Yüksekokullarına</a:t>
            </a:r>
            <a:r>
              <a:rPr sz="3000" b="1" spc="-120" dirty="0">
                <a:latin typeface="Tahoma"/>
                <a:cs typeface="Tahoma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sadece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erkek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öğrenci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alınacaktır.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sz="3000" spc="55" dirty="0">
                <a:latin typeface="Trebuchet MS"/>
                <a:cs typeface="Trebuchet MS"/>
              </a:rPr>
              <a:t>Erkek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askerî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öğrenci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35" dirty="0">
                <a:latin typeface="Trebuchet MS"/>
                <a:cs typeface="Trebuchet MS"/>
              </a:rPr>
              <a:t>adayları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15" dirty="0">
                <a:latin typeface="Trebuchet MS"/>
                <a:cs typeface="Trebuchet MS"/>
              </a:rPr>
              <a:t>için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ahoma"/>
                <a:cs typeface="Tahoma"/>
              </a:rPr>
              <a:t>asgari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boy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sınırı</a:t>
            </a:r>
            <a:r>
              <a:rPr sz="3000" b="1" spc="-95" dirty="0">
                <a:latin typeface="Tahoma"/>
                <a:cs typeface="Tahoma"/>
              </a:rPr>
              <a:t> </a:t>
            </a:r>
            <a:r>
              <a:rPr sz="3000" b="1" spc="-200" dirty="0">
                <a:latin typeface="Tahoma"/>
                <a:cs typeface="Tahoma"/>
              </a:rPr>
              <a:t>165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-90" dirty="0">
                <a:latin typeface="Tahoma"/>
                <a:cs typeface="Tahoma"/>
              </a:rPr>
              <a:t>cm</a:t>
            </a:r>
            <a:r>
              <a:rPr sz="3000" spc="-90" dirty="0">
                <a:latin typeface="Trebuchet MS"/>
                <a:cs typeface="Trebuchet MS"/>
              </a:rPr>
              <a:t>;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kadın </a:t>
            </a:r>
            <a:r>
              <a:rPr sz="3000" spc="-88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askerî </a:t>
            </a:r>
            <a:r>
              <a:rPr sz="3000" spc="70" dirty="0">
                <a:latin typeface="Trebuchet MS"/>
                <a:cs typeface="Trebuchet MS"/>
              </a:rPr>
              <a:t>öğrenci </a:t>
            </a:r>
            <a:r>
              <a:rPr sz="3000" spc="35" dirty="0">
                <a:latin typeface="Trebuchet MS"/>
                <a:cs typeface="Trebuchet MS"/>
              </a:rPr>
              <a:t>adayları </a:t>
            </a:r>
            <a:r>
              <a:rPr sz="3000" spc="-15" dirty="0">
                <a:latin typeface="Trebuchet MS"/>
                <a:cs typeface="Trebuchet MS"/>
              </a:rPr>
              <a:t>için </a:t>
            </a:r>
            <a:r>
              <a:rPr sz="3000" b="1" spc="-25" dirty="0">
                <a:latin typeface="Tahoma"/>
                <a:cs typeface="Tahoma"/>
              </a:rPr>
              <a:t>asgari </a:t>
            </a:r>
            <a:r>
              <a:rPr sz="3000" b="1" spc="-5" dirty="0">
                <a:latin typeface="Tahoma"/>
                <a:cs typeface="Tahoma"/>
              </a:rPr>
              <a:t>boy </a:t>
            </a:r>
            <a:r>
              <a:rPr sz="3000" b="1" spc="15" dirty="0">
                <a:latin typeface="Tahoma"/>
                <a:cs typeface="Tahoma"/>
              </a:rPr>
              <a:t>sınırı </a:t>
            </a:r>
            <a:r>
              <a:rPr sz="3000" b="1" spc="-200" dirty="0">
                <a:latin typeface="Tahoma"/>
                <a:cs typeface="Tahoma"/>
              </a:rPr>
              <a:t>160 </a:t>
            </a:r>
            <a:r>
              <a:rPr sz="3000" b="1" spc="20" dirty="0">
                <a:latin typeface="Tahoma"/>
                <a:cs typeface="Tahoma"/>
              </a:rPr>
              <a:t>cm </a:t>
            </a:r>
            <a:r>
              <a:rPr sz="3000" spc="60" dirty="0">
                <a:latin typeface="Trebuchet MS"/>
                <a:cs typeface="Trebuchet MS"/>
              </a:rPr>
              <a:t>olarak </a:t>
            </a:r>
            <a:r>
              <a:rPr sz="3000" spc="65" dirty="0">
                <a:latin typeface="Trebuchet MS"/>
                <a:cs typeface="Trebuchet MS"/>
              </a:rPr>
              <a:t> </a:t>
            </a:r>
            <a:r>
              <a:rPr sz="3000" spc="30" dirty="0">
                <a:latin typeface="Trebuchet MS"/>
                <a:cs typeface="Trebuchet MS"/>
              </a:rPr>
              <a:t>uygulanacaktır. </a:t>
            </a:r>
            <a:r>
              <a:rPr sz="3000" spc="114" dirty="0">
                <a:latin typeface="Trebuchet MS"/>
                <a:cs typeface="Trebuchet MS"/>
              </a:rPr>
              <a:t>Hava </a:t>
            </a:r>
            <a:r>
              <a:rPr sz="3000" spc="140" dirty="0">
                <a:latin typeface="Trebuchet MS"/>
                <a:cs typeface="Trebuchet MS"/>
              </a:rPr>
              <a:t>Harp </a:t>
            </a:r>
            <a:r>
              <a:rPr sz="3000" spc="130" dirty="0">
                <a:latin typeface="Trebuchet MS"/>
                <a:cs typeface="Trebuchet MS"/>
              </a:rPr>
              <a:t>Okulu </a:t>
            </a:r>
            <a:r>
              <a:rPr sz="3000" spc="35" dirty="0">
                <a:latin typeface="Trebuchet MS"/>
                <a:cs typeface="Trebuchet MS"/>
              </a:rPr>
              <a:t>adayları </a:t>
            </a:r>
            <a:r>
              <a:rPr sz="3000" spc="-15" dirty="0">
                <a:latin typeface="Trebuchet MS"/>
                <a:cs typeface="Trebuchet MS"/>
              </a:rPr>
              <a:t>için </a:t>
            </a:r>
            <a:r>
              <a:rPr sz="3000" spc="80" dirty="0">
                <a:latin typeface="Trebuchet MS"/>
                <a:cs typeface="Trebuchet MS"/>
              </a:rPr>
              <a:t>uygulanacak </a:t>
            </a:r>
            <a:r>
              <a:rPr sz="3000" spc="65" dirty="0">
                <a:latin typeface="Trebuchet MS"/>
                <a:cs typeface="Trebuchet MS"/>
              </a:rPr>
              <a:t>boy-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10" dirty="0">
                <a:latin typeface="Trebuchet MS"/>
                <a:cs typeface="Trebuchet MS"/>
              </a:rPr>
              <a:t>kilo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20" dirty="0">
                <a:latin typeface="Trebuchet MS"/>
                <a:cs typeface="Trebuchet MS"/>
              </a:rPr>
              <a:t>sınırları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165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cm-190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cm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30" dirty="0">
                <a:latin typeface="Trebuchet MS"/>
                <a:cs typeface="Trebuchet MS"/>
              </a:rPr>
              <a:t>(dâhil)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arasında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olacaktır.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153016">
            <a:off x="1894918" y="1075563"/>
            <a:ext cx="1101199" cy="3834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2025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10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702</Words>
  <Application>Microsoft Office PowerPoint</Application>
  <PresentationFormat>Özel</PresentationFormat>
  <Paragraphs>148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Microsoft Sans Serif</vt:lpstr>
      <vt:lpstr>Tahoma</vt:lpstr>
      <vt:lpstr>Trebuchet MS</vt:lpstr>
      <vt:lpstr>Office Theme</vt:lpstr>
      <vt:lpstr>PowerPoint Sunusu</vt:lpstr>
      <vt:lpstr>Milli Savunma Üniversitesine giden yol...</vt:lpstr>
      <vt:lpstr>MSÜ SINAVI 1. SEÇİM AŞAMASI</vt:lpstr>
      <vt:lpstr>MSÜ Sınavı Puan Türlerinin Katsayıları</vt:lpstr>
      <vt:lpstr>Tercih İşlemleri</vt:lpstr>
      <vt:lpstr>MSÜ SINAVI 2. SEÇİM AŞAMASI</vt:lpstr>
      <vt:lpstr>2’nci seçim aşamalarında:</vt:lpstr>
      <vt:lpstr>önemli bilgiler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YKS, MSÜ, POMEM, PMYO 2024 BİLGİLENDİRME</dc:title>
  <dc:creator>Mikail Akman</dc:creator>
  <cp:keywords>DAFzpiYbOwU,BAE3MR9ZZ04</cp:keywords>
  <cp:lastModifiedBy>USER</cp:lastModifiedBy>
  <cp:revision>12</cp:revision>
  <cp:lastPrinted>2024-09-12T12:18:07Z</cp:lastPrinted>
  <dcterms:created xsi:type="dcterms:W3CDTF">2024-09-10T11:27:23Z</dcterms:created>
  <dcterms:modified xsi:type="dcterms:W3CDTF">2025-04-16T06:15:54Z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Canva</vt:lpwstr>
  </property>
  <property fmtid="{D5CDD505-2E9C-101B-9397-08002B2CF9AE}" pid="4" name="LastSaved">
    <vt:filetime>2024-09-10T00:00:00Z</vt:filetime>
  </property>
</Properties>
</file>